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7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62" r:id="rId17"/>
    <p:sldId id="263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9"/>
    <p:restoredTop sz="94733"/>
  </p:normalViewPr>
  <p:slideViewPr>
    <p:cSldViewPr snapToGrid="0" snapToObjects="1" showGuides="1">
      <p:cViewPr varScale="1">
        <p:scale>
          <a:sx n="112" d="100"/>
          <a:sy n="112" d="100"/>
        </p:scale>
        <p:origin x="392" y="200"/>
      </p:cViewPr>
      <p:guideLst>
        <p:guide orient="horz" pos="196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35F1E-66AB-014C-8017-8CB2DB39D9B8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D953-5182-354F-94A1-98BF9E3CA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4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0AC6D-6180-A845-98F1-DF5D739D6CB6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2EFDE-6712-4F4B-8AD5-0806BCB1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8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46C73-5953-0049-8C5C-6C46A4A8AC30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E5809-645E-8D48-ABC8-C8DCE28CC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1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EE74-DEF4-6846-B731-A44D39A5D2B1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04FA4-5D55-F24D-AAAC-4D25BB0F3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2230F-1454-DC4B-AEFA-79A703DEF0A4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F1D22-B021-B242-88DC-E9D6FED2B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847F3-995F-7B40-B9A8-69B46B838425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CD926-3668-C442-B4F8-78591B08F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9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134C6-4AF0-344F-B2B7-77F29AB5A54C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0A5BF-C618-8C4B-AE38-676ADEBC7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2C4F5-261C-7743-9BC8-A5325F81289A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195B-306A-5348-96F5-AF84D29BF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9EDC6-4BA9-D04C-8C2A-D11A6E4D7F92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51D9-BE87-1748-8588-A46D50B14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4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2BED1-2EFA-1D4D-90EA-B1AA8F1812D0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D05-4467-764B-A5D3-90373CE60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7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53D3-E1CE-2746-9F3C-CA77236C52D4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BADD-2EBE-5A44-8A92-1D9197A5E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2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1D965D-FEFF-8B47-813A-C34067307530}" type="datetimeFigureOut">
              <a:rPr lang="en-US"/>
              <a:pPr>
                <a:defRPr/>
              </a:pPr>
              <a:t>1/17/23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9E97B96-E626-6A40-AE20-A158D44A9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s://www.nature.com/scitable/content/ne0000/ne0000/ne0000/ne0000/94988147/1_2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google.com/url?sa=i&amp;url=http%3A%2F%2Fwww.californiaherps.com%2Ffrogs%2Fpages%2Fr.luteiventris.html&amp;psig=AOvVaw33OUFjtHh-58QuzCYGAaIK&amp;ust=1581017893036000&amp;source=images&amp;cd=vfe&amp;ved=0CAIQjRxqFwoTCLDQ7v-Uu-c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hyperlink" Target="https://www.google.com/url?sa=i&amp;rct=j&amp;q=&amp;esrc=s&amp;source=imgres&amp;cd=&amp;ved=0ahUKEwj-_K2Z3v3YAhUE62MKHbVDBeUQjRwIBw&amp;url=https://it.wikipedia.org/wiki/Ascaphus_truei&amp;psig=AOvVaw1NCTS_iHKkwgj18HOWaN58&amp;ust=151733465297082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n.wikipedia.org/wiki/File:2019-nCoV-CDC-23312_without_background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https://media.springernature.com/full/springer-static/image/art%3A10.1186%2F1471-2148-14-59/MediaObjects/12862_2014_Article_2559_Fig1_HTML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1417638" y="501650"/>
            <a:ext cx="6057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/>
              <a:t> Lecture 1 – Systematics and Phylogenetics</a:t>
            </a:r>
          </a:p>
        </p:txBody>
      </p:sp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1784350" y="1543050"/>
            <a:ext cx="556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Mayr - “the theory and practice of classifying organisms”.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8963" y="2462213"/>
            <a:ext cx="813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	</a:t>
            </a:r>
            <a:r>
              <a:rPr lang="en-US" i="1" dirty="0">
                <a:latin typeface="Symbol" charset="0"/>
                <a:cs typeface="Symbol" charset="0"/>
              </a:rPr>
              <a:t>a </a:t>
            </a:r>
            <a:r>
              <a:rPr lang="en-US" dirty="0"/>
              <a:t>- Taxonomy – includes species descriptions, taxonomic keys, and diagnoses.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8963" y="3041650"/>
            <a:ext cx="8134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	</a:t>
            </a:r>
            <a:r>
              <a:rPr lang="en-US" i="1" dirty="0">
                <a:latin typeface="Symbol" charset="0"/>
                <a:cs typeface="Symbol" charset="0"/>
              </a:rPr>
              <a:t>b</a:t>
            </a:r>
            <a:r>
              <a:rPr lang="en-US" dirty="0">
                <a:latin typeface="Symbol" charset="0"/>
                <a:cs typeface="Symbol" charset="0"/>
              </a:rPr>
              <a:t> </a:t>
            </a:r>
            <a:r>
              <a:rPr lang="en-US" dirty="0"/>
              <a:t>- Taxonomy – includes identification of natural groups and biological classes.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81025" y="3627438"/>
            <a:ext cx="8134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	</a:t>
            </a:r>
            <a:r>
              <a:rPr lang="en-US" i="1" dirty="0">
                <a:latin typeface="Symbol" charset="0"/>
                <a:cs typeface="Symbol" charset="0"/>
              </a:rPr>
              <a:t>g </a:t>
            </a:r>
            <a:r>
              <a:rPr lang="en-US" dirty="0"/>
              <a:t>- Taxonomy – includes study of evolutionary processes and patterns.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79838" y="4211638"/>
            <a:ext cx="160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Biosystematics</a:t>
            </a:r>
            <a:r>
              <a:rPr lang="en-US" sz="1800"/>
              <a:t>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50282" y="5043488"/>
            <a:ext cx="74815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/>
              <a:t>Society of Systematic Biologists</a:t>
            </a:r>
          </a:p>
          <a:p>
            <a:pPr algn="ctr" eaLnBrk="1" hangingPunct="1"/>
            <a:r>
              <a:rPr lang="en-US" sz="1800" dirty="0"/>
              <a:t>“The study of organismal diversity, including both the pattern of that diversity </a:t>
            </a:r>
          </a:p>
          <a:p>
            <a:pPr algn="ctr" eaLnBrk="1" hangingPunct="1"/>
            <a:r>
              <a:rPr lang="en-US" sz="1800" dirty="0"/>
              <a:t>and the processes that have generated it.”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18BF22-B591-FE4B-9B9B-8CDF06933834}"/>
              </a:ext>
            </a:extLst>
          </p:cNvPr>
          <p:cNvSpPr txBox="1"/>
          <p:nvPr/>
        </p:nvSpPr>
        <p:spPr>
          <a:xfrm>
            <a:off x="3049500" y="791865"/>
            <a:ext cx="304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4. Correlated Traits/Characters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14D0B8-EF88-D541-9C1B-330BA8AA96B2}"/>
              </a:ext>
            </a:extLst>
          </p:cNvPr>
          <p:cNvSpPr/>
          <p:nvPr/>
        </p:nvSpPr>
        <p:spPr>
          <a:xfrm>
            <a:off x="613063" y="5308252"/>
            <a:ext cx="7793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Chen &amp;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Weins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reconstructed the evolution of both acoustic communication and nocturnality in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tetrapods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. Acoustic communication evolved 4 times independently, each time in an ancestor that is reconstructed 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to have been nocturnal.</a:t>
            </a:r>
            <a:r>
              <a:rPr lang="en-US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6015B9-AC0C-844E-9911-B7F985221A7E}"/>
              </a:ext>
            </a:extLst>
          </p:cNvPr>
          <p:cNvGrpSpPr/>
          <p:nvPr/>
        </p:nvGrpSpPr>
        <p:grpSpPr>
          <a:xfrm>
            <a:off x="197427" y="1130868"/>
            <a:ext cx="6773019" cy="4082467"/>
            <a:chOff x="197427" y="1130868"/>
            <a:chExt cx="6773019" cy="40824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945DD8-832A-1944-B11E-EF352A18153C}"/>
                </a:ext>
              </a:extLst>
            </p:cNvPr>
            <p:cNvSpPr txBox="1"/>
            <p:nvPr/>
          </p:nvSpPr>
          <p:spPr>
            <a:xfrm>
              <a:off x="197427" y="1130868"/>
              <a:ext cx="26052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Chen &amp; </a:t>
              </a:r>
              <a:r>
                <a:rPr lang="en-US" sz="1050" dirty="0" err="1"/>
                <a:t>Weins</a:t>
              </a:r>
              <a:r>
                <a:rPr lang="en-US" sz="1050" dirty="0"/>
                <a:t>. 2020. Nature Comm. 11:359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F727F8-01D4-DC48-BD61-2747DB718A10}"/>
                </a:ext>
              </a:extLst>
            </p:cNvPr>
            <p:cNvGrpSpPr/>
            <p:nvPr/>
          </p:nvGrpSpPr>
          <p:grpSpPr>
            <a:xfrm>
              <a:off x="429320" y="1496750"/>
              <a:ext cx="6541126" cy="3716585"/>
              <a:chOff x="572426" y="852667"/>
              <a:chExt cx="8721501" cy="495544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D5F51E2-464A-BD42-90C8-77D22FC5CE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6126" b="26339"/>
              <a:stretch/>
            </p:blipFill>
            <p:spPr>
              <a:xfrm>
                <a:off x="2898070" y="1045884"/>
                <a:ext cx="6395857" cy="476222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CFEA28-4618-B543-A0C1-752DEFDBF31A}"/>
                  </a:ext>
                </a:extLst>
              </p:cNvPr>
              <p:cNvSpPr txBox="1"/>
              <p:nvPr/>
            </p:nvSpPr>
            <p:spPr>
              <a:xfrm>
                <a:off x="572426" y="852667"/>
                <a:ext cx="3594317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Acoustic communication &amp;</a:t>
                </a:r>
              </a:p>
              <a:p>
                <a:pPr algn="ctr"/>
                <a:r>
                  <a:rPr lang="en-US" dirty="0" err="1"/>
                  <a:t>nocturnalty</a:t>
                </a:r>
                <a:r>
                  <a:rPr lang="en-US" dirty="0"/>
                  <a:t>.</a:t>
                </a:r>
              </a:p>
            </p:txBody>
          </p:sp>
        </p:grpSp>
      </p:grpSp>
      <p:sp>
        <p:nvSpPr>
          <p:cNvPr id="9" name="Rectangle 1">
            <a:extLst>
              <a:ext uri="{FF2B5EF4-FFF2-40B4-BE49-F238E27FC236}">
                <a16:creationId xmlns:a16="http://schemas.microsoft.com/office/drawing/2014/main" id="{7E5AAEC1-9C3B-B149-A7D2-B9931F902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</p:spTree>
    <p:extLst>
      <p:ext uri="{BB962C8B-B14F-4D97-AF65-F5344CB8AC3E}">
        <p14:creationId xmlns:p14="http://schemas.microsoft.com/office/powerpoint/2010/main" val="18271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DF0BAA-11C8-7F46-9A6B-96F223CBF89E}"/>
              </a:ext>
            </a:extLst>
          </p:cNvPr>
          <p:cNvSpPr txBox="1"/>
          <p:nvPr/>
        </p:nvSpPr>
        <p:spPr>
          <a:xfrm>
            <a:off x="3438978" y="827820"/>
            <a:ext cx="23114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5. Diversification Rates</a:t>
            </a:r>
          </a:p>
          <a:p>
            <a:pPr algn="ctr"/>
            <a:r>
              <a:rPr lang="en-US" sz="900" dirty="0"/>
              <a:t>(Speciation – Extinction)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C8387F1-8491-044C-97C2-F3637E857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686" y="1831889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5AA62A-D0CF-2D4A-8E4B-C9E92A39F06A}"/>
              </a:ext>
            </a:extLst>
          </p:cNvPr>
          <p:cNvSpPr txBox="1"/>
          <p:nvPr/>
        </p:nvSpPr>
        <p:spPr>
          <a:xfrm>
            <a:off x="2014294" y="5456751"/>
            <a:ext cx="174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A: Constant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429377-5647-054B-83C7-FDC378D84CC6}"/>
              </a:ext>
            </a:extLst>
          </p:cNvPr>
          <p:cNvSpPr txBox="1"/>
          <p:nvPr/>
        </p:nvSpPr>
        <p:spPr>
          <a:xfrm>
            <a:off x="4008666" y="5458670"/>
            <a:ext cx="14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B: Early Burst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0E4DA-D104-7844-9349-8E2D832ECA82}"/>
              </a:ext>
            </a:extLst>
          </p:cNvPr>
          <p:cNvSpPr txBox="1"/>
          <p:nvPr/>
        </p:nvSpPr>
        <p:spPr>
          <a:xfrm>
            <a:off x="5934448" y="5456751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C: Long Fuse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86DCD-67F9-0044-ABD9-82E4BD2974D7}"/>
              </a:ext>
            </a:extLst>
          </p:cNvPr>
          <p:cNvSpPr txBox="1"/>
          <p:nvPr/>
        </p:nvSpPr>
        <p:spPr>
          <a:xfrm>
            <a:off x="5718938" y="6562659"/>
            <a:ext cx="30492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(Myers &amp; </a:t>
            </a:r>
            <a:r>
              <a:rPr lang="en-US" sz="900" dirty="0" err="1"/>
              <a:t>Burbrink</a:t>
            </a:r>
            <a:r>
              <a:rPr lang="en-US" sz="900" dirty="0"/>
              <a:t>. 2012. Nature Education Knowledge 3:23).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8198A0-CFA5-BD47-9ABA-FFE56DE72B2F}"/>
              </a:ext>
            </a:extLst>
          </p:cNvPr>
          <p:cNvGrpSpPr/>
          <p:nvPr/>
        </p:nvGrpSpPr>
        <p:grpSpPr>
          <a:xfrm>
            <a:off x="383477" y="1815934"/>
            <a:ext cx="7060537" cy="1514354"/>
            <a:chOff x="511303" y="1278245"/>
            <a:chExt cx="9414049" cy="2019138"/>
          </a:xfrm>
        </p:grpSpPr>
        <p:pic>
          <p:nvPicPr>
            <p:cNvPr id="3073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99B498A3-A89C-0140-8D99-D615A1721F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406"/>
            <a:stretch>
              <a:fillRect/>
            </a:stretch>
          </p:blipFill>
          <p:spPr bwMode="auto">
            <a:xfrm>
              <a:off x="2327123" y="1278245"/>
              <a:ext cx="7598229" cy="201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EB4ED8-F1A6-7F48-9466-BF7776F2E32E}"/>
                </a:ext>
              </a:extLst>
            </p:cNvPr>
            <p:cNvSpPr txBox="1"/>
            <p:nvPr/>
          </p:nvSpPr>
          <p:spPr>
            <a:xfrm>
              <a:off x="511303" y="1923127"/>
              <a:ext cx="16654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Same topology, but</a:t>
              </a:r>
            </a:p>
            <a:p>
              <a:pPr algn="ctr"/>
              <a:r>
                <a:rPr lang="en-US" sz="1050" dirty="0"/>
                <a:t>different branch </a:t>
              </a:r>
            </a:p>
            <a:p>
              <a:pPr algn="ctr"/>
              <a:r>
                <a:rPr lang="en-US" sz="1050" dirty="0"/>
                <a:t>lengths.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912937-ACBA-0E4D-8E87-DF8E1D6E4006}"/>
              </a:ext>
            </a:extLst>
          </p:cNvPr>
          <p:cNvGrpSpPr/>
          <p:nvPr/>
        </p:nvGrpSpPr>
        <p:grpSpPr>
          <a:xfrm>
            <a:off x="299722" y="3257550"/>
            <a:ext cx="7150025" cy="2090572"/>
            <a:chOff x="399629" y="3200400"/>
            <a:chExt cx="9533367" cy="2787429"/>
          </a:xfrm>
        </p:grpSpPr>
        <p:pic>
          <p:nvPicPr>
            <p:cNvPr id="11" name="Picture 10" descr="A close up of a map&#10;&#10;Description automatically generated">
              <a:extLst>
                <a:ext uri="{FF2B5EF4-FFF2-40B4-BE49-F238E27FC236}">
                  <a16:creationId xmlns:a16="http://schemas.microsoft.com/office/drawing/2014/main" id="{F0CB6D4F-E09B-A748-AFF3-AF97136349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580"/>
            <a:stretch>
              <a:fillRect/>
            </a:stretch>
          </p:blipFill>
          <p:spPr bwMode="auto">
            <a:xfrm>
              <a:off x="2334767" y="3200400"/>
              <a:ext cx="7598229" cy="2787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1591CC-CDF4-7844-91EF-CD2EDDDD0303}"/>
                </a:ext>
              </a:extLst>
            </p:cNvPr>
            <p:cNvSpPr txBox="1"/>
            <p:nvPr/>
          </p:nvSpPr>
          <p:spPr>
            <a:xfrm>
              <a:off x="399629" y="3973601"/>
              <a:ext cx="1500839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/>
                <a:t>Lineages through</a:t>
              </a:r>
            </a:p>
            <a:p>
              <a:pPr algn="ctr"/>
              <a:r>
                <a:rPr lang="en-US" sz="1050" dirty="0"/>
                <a:t>time plots.</a:t>
              </a:r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id="{D02C7D69-E1E4-4F46-AC2C-87B6CB31F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</p:spTree>
    <p:extLst>
      <p:ext uri="{BB962C8B-B14F-4D97-AF65-F5344CB8AC3E}">
        <p14:creationId xmlns:p14="http://schemas.microsoft.com/office/powerpoint/2010/main" val="20284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A8EBA6-AF10-5F41-9369-183D6C01410B}"/>
              </a:ext>
            </a:extLst>
          </p:cNvPr>
          <p:cNvSpPr txBox="1"/>
          <p:nvPr/>
        </p:nvSpPr>
        <p:spPr>
          <a:xfrm>
            <a:off x="2711160" y="760626"/>
            <a:ext cx="38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6. Conservation: Phylogenetic Diversity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22FDE0-01BA-544B-B5D9-C0647933AA9E}"/>
              </a:ext>
            </a:extLst>
          </p:cNvPr>
          <p:cNvGrpSpPr/>
          <p:nvPr/>
        </p:nvGrpSpPr>
        <p:grpSpPr>
          <a:xfrm>
            <a:off x="6310722" y="1192376"/>
            <a:ext cx="2132506" cy="3785522"/>
            <a:chOff x="8414301" y="446835"/>
            <a:chExt cx="2843343" cy="504736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810430-0A1C-AA44-AB1C-25085EDFAF02}"/>
                </a:ext>
              </a:extLst>
            </p:cNvPr>
            <p:cNvSpPr txBox="1"/>
            <p:nvPr/>
          </p:nvSpPr>
          <p:spPr>
            <a:xfrm>
              <a:off x="8414301" y="446835"/>
              <a:ext cx="284334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Two Cool Local Frogs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7E5991-266F-7942-A74A-105AA6D31AB8}"/>
                </a:ext>
              </a:extLst>
            </p:cNvPr>
            <p:cNvGrpSpPr/>
            <p:nvPr/>
          </p:nvGrpSpPr>
          <p:grpSpPr>
            <a:xfrm>
              <a:off x="8569465" y="3573139"/>
              <a:ext cx="2340897" cy="1921058"/>
              <a:chOff x="6369268" y="977464"/>
              <a:chExt cx="2340897" cy="1921058"/>
            </a:xfrm>
          </p:grpSpPr>
          <p:pic>
            <p:nvPicPr>
              <p:cNvPr id="1028" name="Picture 4" descr="Image result for columbia spotted frog&quot;">
                <a:hlinkClick r:id="rId2"/>
                <a:extLst>
                  <a:ext uri="{FF2B5EF4-FFF2-40B4-BE49-F238E27FC236}">
                    <a16:creationId xmlns:a16="http://schemas.microsoft.com/office/drawing/2014/main" id="{0BA4C27A-2A58-A94A-88E4-3AADFF7D47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3095" y="1369993"/>
                <a:ext cx="2281656" cy="15285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E81078-EAEC-DA4F-8A07-078435759D14}"/>
                  </a:ext>
                </a:extLst>
              </p:cNvPr>
              <p:cNvSpPr txBox="1"/>
              <p:nvPr/>
            </p:nvSpPr>
            <p:spPr>
              <a:xfrm>
                <a:off x="6369268" y="977464"/>
                <a:ext cx="2340897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Rana </a:t>
                </a:r>
                <a:r>
                  <a:rPr lang="en-US" i="1" dirty="0" err="1"/>
                  <a:t>luteiventris</a:t>
                </a:r>
                <a:endParaRPr lang="en-US" i="1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6C6C05B-0655-E44B-9BA7-5B35892D4B26}"/>
                </a:ext>
              </a:extLst>
            </p:cNvPr>
            <p:cNvGrpSpPr/>
            <p:nvPr/>
          </p:nvGrpSpPr>
          <p:grpSpPr>
            <a:xfrm>
              <a:off x="8418630" y="827765"/>
              <a:ext cx="2742033" cy="1934616"/>
              <a:chOff x="9467646" y="980691"/>
              <a:chExt cx="2742033" cy="1934616"/>
            </a:xfrm>
          </p:grpSpPr>
          <p:pic>
            <p:nvPicPr>
              <p:cNvPr id="8" name="Picture 2" descr="mage result">
                <a:hlinkClick r:id="rId4"/>
                <a:extLst>
                  <a:ext uri="{FF2B5EF4-FFF2-40B4-BE49-F238E27FC236}">
                    <a16:creationId xmlns:a16="http://schemas.microsoft.com/office/drawing/2014/main" id="{387CE31C-2161-A544-8507-80B6AD40C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389" y="1353207"/>
                <a:ext cx="2095499" cy="1562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B55E98-EE10-B742-9E0C-D18979C15D86}"/>
                  </a:ext>
                </a:extLst>
              </p:cNvPr>
              <p:cNvSpPr txBox="1"/>
              <p:nvPr/>
            </p:nvSpPr>
            <p:spPr>
              <a:xfrm>
                <a:off x="9467646" y="980691"/>
                <a:ext cx="274203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err="1"/>
                  <a:t>Ascaphus</a:t>
                </a:r>
                <a:r>
                  <a:rPr lang="en-US" i="1" dirty="0"/>
                  <a:t> </a:t>
                </a:r>
                <a:r>
                  <a:rPr lang="en-US" i="1" dirty="0" err="1"/>
                  <a:t>montanus</a:t>
                </a:r>
                <a:endParaRPr lang="en-US" i="1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23683E-32CA-134E-8C4B-DB718017547B}"/>
              </a:ext>
            </a:extLst>
          </p:cNvPr>
          <p:cNvGrpSpPr/>
          <p:nvPr/>
        </p:nvGrpSpPr>
        <p:grpSpPr>
          <a:xfrm>
            <a:off x="3543182" y="1637644"/>
            <a:ext cx="5593343" cy="1720166"/>
            <a:chOff x="4724243" y="1040525"/>
            <a:chExt cx="7457789" cy="229355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434BE82-DB5F-B94C-A513-1F3AAA6353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24243" y="1040525"/>
              <a:ext cx="3484607" cy="13608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1DDE40-C87F-AD4D-9901-7E6CA386A6D1}"/>
                </a:ext>
              </a:extLst>
            </p:cNvPr>
            <p:cNvSpPr txBox="1"/>
            <p:nvPr/>
          </p:nvSpPr>
          <p:spPr>
            <a:xfrm>
              <a:off x="7853069" y="2841638"/>
              <a:ext cx="43289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 genus has no close relatives.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431740E-2925-B94E-BB69-A11C6B97301B}"/>
              </a:ext>
            </a:extLst>
          </p:cNvPr>
          <p:cNvGrpSpPr/>
          <p:nvPr/>
        </p:nvGrpSpPr>
        <p:grpSpPr>
          <a:xfrm>
            <a:off x="3496938" y="4557714"/>
            <a:ext cx="5509214" cy="1104397"/>
            <a:chOff x="4662584" y="4933951"/>
            <a:chExt cx="7345618" cy="147252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B612AF9-19A8-D34F-88ED-C2B2F93A08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2584" y="4933951"/>
              <a:ext cx="3590801" cy="147252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BFC2B8-6551-914B-89A8-4C7288438C21}"/>
                </a:ext>
              </a:extLst>
            </p:cNvPr>
            <p:cNvSpPr txBox="1"/>
            <p:nvPr/>
          </p:nvSpPr>
          <p:spPr>
            <a:xfrm>
              <a:off x="7802265" y="5660903"/>
              <a:ext cx="420593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There are lots of close relatives.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DE38EA1-8F71-9645-BE39-26AECE5BFAA9}"/>
              </a:ext>
            </a:extLst>
          </p:cNvPr>
          <p:cNvSpPr txBox="1"/>
          <p:nvPr/>
        </p:nvSpPr>
        <p:spPr>
          <a:xfrm>
            <a:off x="1598960" y="6081510"/>
            <a:ext cx="6334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Extinction of tailed frogs would deplete phylogenetic diversity far </a:t>
            </a:r>
          </a:p>
          <a:p>
            <a:pPr algn="ctr"/>
            <a:r>
              <a:rPr lang="en-US" dirty="0"/>
              <a:t>more than extinction of Columbia spotted frogs. 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246169-749E-A243-8076-A87D55E88BD6}"/>
              </a:ext>
            </a:extLst>
          </p:cNvPr>
          <p:cNvGrpSpPr/>
          <p:nvPr/>
        </p:nvGrpSpPr>
        <p:grpSpPr>
          <a:xfrm>
            <a:off x="319251" y="1068215"/>
            <a:ext cx="3157046" cy="4828775"/>
            <a:chOff x="425667" y="281286"/>
            <a:chExt cx="4209395" cy="64383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714C73-E3CC-4040-8BF9-E80263756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5667" y="623973"/>
              <a:ext cx="4209395" cy="60956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1C4477-9DE0-724A-9C4F-74D1B7E75A82}"/>
                </a:ext>
              </a:extLst>
            </p:cNvPr>
            <p:cNvSpPr txBox="1"/>
            <p:nvPr/>
          </p:nvSpPr>
          <p:spPr>
            <a:xfrm>
              <a:off x="831272" y="281286"/>
              <a:ext cx="286018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Feng et al. (2017. PNAS, 114:E5864)</a:t>
              </a:r>
            </a:p>
          </p:txBody>
        </p:sp>
      </p:grpSp>
      <p:sp>
        <p:nvSpPr>
          <p:cNvPr id="22" name="Rectangle 1">
            <a:extLst>
              <a:ext uri="{FF2B5EF4-FFF2-40B4-BE49-F238E27FC236}">
                <a16:creationId xmlns:a16="http://schemas.microsoft.com/office/drawing/2014/main" id="{16975CD0-0C9C-5041-8C22-D225E78B8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</p:spTree>
    <p:extLst>
      <p:ext uri="{BB962C8B-B14F-4D97-AF65-F5344CB8AC3E}">
        <p14:creationId xmlns:p14="http://schemas.microsoft.com/office/powerpoint/2010/main" val="139116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22515F7-4111-E941-86FB-4E0F4B3BB98A}"/>
              </a:ext>
            </a:extLst>
          </p:cNvPr>
          <p:cNvSpPr txBox="1"/>
          <p:nvPr/>
        </p:nvSpPr>
        <p:spPr>
          <a:xfrm>
            <a:off x="2705519" y="760626"/>
            <a:ext cx="384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7. Human Health - Origin of Pathogens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779381D1-1917-D74D-9499-76830E2E4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6E4858-910D-A24C-9B15-7F013DB75345}"/>
              </a:ext>
            </a:extLst>
          </p:cNvPr>
          <p:cNvGrpSpPr/>
          <p:nvPr/>
        </p:nvGrpSpPr>
        <p:grpSpPr>
          <a:xfrm>
            <a:off x="177801" y="928382"/>
            <a:ext cx="7534814" cy="5197666"/>
            <a:chOff x="177801" y="928382"/>
            <a:chExt cx="7534814" cy="519766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A7F17E-F8CA-C245-A1B8-639BB1534ACC}"/>
                </a:ext>
              </a:extLst>
            </p:cNvPr>
            <p:cNvSpPr txBox="1"/>
            <p:nvPr/>
          </p:nvSpPr>
          <p:spPr>
            <a:xfrm>
              <a:off x="3535434" y="1137226"/>
              <a:ext cx="207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Current Coronavirus</a:t>
              </a:r>
            </a:p>
          </p:txBody>
        </p:sp>
        <p:pic>
          <p:nvPicPr>
            <p:cNvPr id="2051" name="Picture 3" descr="Illustration of a 2019-nCoV virion">
              <a:hlinkClick r:id="rId2" tooltip="Illustration of a 2019-nCoV virion"/>
              <a:extLst>
                <a:ext uri="{FF2B5EF4-FFF2-40B4-BE49-F238E27FC236}">
                  <a16:creationId xmlns:a16="http://schemas.microsoft.com/office/drawing/2014/main" id="{23C23F9E-E76D-4D4A-AE84-EED44F6E7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1745" y="928382"/>
              <a:ext cx="1020870" cy="1020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843C27-B0D4-1D41-BA22-F3591E865F3A}"/>
                </a:ext>
              </a:extLst>
            </p:cNvPr>
            <p:cNvGrpSpPr/>
            <p:nvPr/>
          </p:nvGrpSpPr>
          <p:grpSpPr>
            <a:xfrm>
              <a:off x="177801" y="1247178"/>
              <a:ext cx="3783052" cy="4878870"/>
              <a:chOff x="722221" y="1772200"/>
              <a:chExt cx="3060831" cy="3947447"/>
            </a:xfrm>
          </p:grpSpPr>
          <p:pic>
            <p:nvPicPr>
              <p:cNvPr id="2049" name="Picture 1">
                <a:extLst>
                  <a:ext uri="{FF2B5EF4-FFF2-40B4-BE49-F238E27FC236}">
                    <a16:creationId xmlns:a16="http://schemas.microsoft.com/office/drawing/2014/main" id="{D5B9A669-8B92-B24C-8BF5-AA028191C1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221" y="1772200"/>
                <a:ext cx="2746871" cy="3947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BAA0173-F713-B648-8C04-C2CBFED3705B}"/>
                  </a:ext>
                </a:extLst>
              </p:cNvPr>
              <p:cNvSpPr/>
              <p:nvPr/>
            </p:nvSpPr>
            <p:spPr>
              <a:xfrm>
                <a:off x="3027074" y="3292764"/>
                <a:ext cx="755978" cy="2082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9D0B01-461E-384F-95C4-43CDAA1BB1D9}"/>
              </a:ext>
            </a:extLst>
          </p:cNvPr>
          <p:cNvGrpSpPr/>
          <p:nvPr/>
        </p:nvGrpSpPr>
        <p:grpSpPr>
          <a:xfrm>
            <a:off x="1803536" y="3708402"/>
            <a:ext cx="6725242" cy="1606548"/>
            <a:chOff x="2624847" y="3801537"/>
            <a:chExt cx="8966989" cy="21420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FC9A36-0A6E-E24C-AC7F-BBA7074C8836}"/>
                </a:ext>
              </a:extLst>
            </p:cNvPr>
            <p:cNvGrpSpPr/>
            <p:nvPr/>
          </p:nvGrpSpPr>
          <p:grpSpPr>
            <a:xfrm>
              <a:off x="2624847" y="3801537"/>
              <a:ext cx="8966989" cy="2142063"/>
              <a:chOff x="2624847" y="3801537"/>
              <a:chExt cx="8966989" cy="214206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CAAA945-E025-F34C-8D2F-B4532E9664AE}"/>
                  </a:ext>
                </a:extLst>
              </p:cNvPr>
              <p:cNvSpPr txBox="1"/>
              <p:nvPr/>
            </p:nvSpPr>
            <p:spPr>
              <a:xfrm>
                <a:off x="7304935" y="3929537"/>
                <a:ext cx="4286901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It’s most closely related to SARS.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43FFDB5C-B686-8843-9952-F00D0CBB5BDA}"/>
                  </a:ext>
                </a:extLst>
              </p:cNvPr>
              <p:cNvSpPr/>
              <p:nvPr/>
            </p:nvSpPr>
            <p:spPr>
              <a:xfrm>
                <a:off x="2624847" y="3801537"/>
                <a:ext cx="3075709" cy="2142063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3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9BE979B-44C2-4E4A-BE72-9F8BD3B7D4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00556" y="4176292"/>
              <a:ext cx="1694693" cy="18466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FEF9E4-FEC6-6D45-85D3-B42C7B92A8BD}"/>
              </a:ext>
            </a:extLst>
          </p:cNvPr>
          <p:cNvGrpSpPr/>
          <p:nvPr/>
        </p:nvGrpSpPr>
        <p:grpSpPr>
          <a:xfrm>
            <a:off x="1054100" y="2364864"/>
            <a:ext cx="6649466" cy="3245959"/>
            <a:chOff x="1355252" y="2003235"/>
            <a:chExt cx="8865954" cy="432794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D269C9-BADF-534E-BED6-86F8F7BC8F96}"/>
                </a:ext>
              </a:extLst>
            </p:cNvPr>
            <p:cNvSpPr txBox="1"/>
            <p:nvPr/>
          </p:nvSpPr>
          <p:spPr>
            <a:xfrm>
              <a:off x="5707150" y="2003235"/>
              <a:ext cx="451405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It has been transmitted from bats.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0690E4E3-2613-1A4F-856B-6C471D279B59}"/>
                </a:ext>
              </a:extLst>
            </p:cNvPr>
            <p:cNvSpPr/>
            <p:nvPr/>
          </p:nvSpPr>
          <p:spPr>
            <a:xfrm>
              <a:off x="1355252" y="3794617"/>
              <a:ext cx="3590821" cy="2536562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D277336-D079-CD41-AD24-0AA168AA61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3806" y="2372567"/>
              <a:ext cx="1180164" cy="192820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286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E80CD1F-EDD8-7D44-B838-84A9F687B2D9}"/>
              </a:ext>
            </a:extLst>
          </p:cNvPr>
          <p:cNvGrpSpPr/>
          <p:nvPr/>
        </p:nvGrpSpPr>
        <p:grpSpPr>
          <a:xfrm>
            <a:off x="388754" y="1413357"/>
            <a:ext cx="3196836" cy="4450605"/>
            <a:chOff x="43962" y="365559"/>
            <a:chExt cx="4262448" cy="593412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247FB60-F39A-604A-A0F8-68B29A99C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90" y="1681520"/>
              <a:ext cx="3239124" cy="4618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EAB94-8148-C649-8C53-CFAC8BF263A0}"/>
                </a:ext>
              </a:extLst>
            </p:cNvPr>
            <p:cNvSpPr/>
            <p:nvPr/>
          </p:nvSpPr>
          <p:spPr>
            <a:xfrm>
              <a:off x="43962" y="365559"/>
              <a:ext cx="4262448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dirty="0"/>
                <a:t>Phylogenetic effects of immune </a:t>
              </a:r>
            </a:p>
            <a:p>
              <a:pPr algn="ctr">
                <a:spcBef>
                  <a:spcPct val="0"/>
                </a:spcBef>
              </a:pPr>
              <a:r>
                <a:rPr lang="en-US" altLang="en-US" dirty="0"/>
                <a:t>escape.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C55944-96F1-5843-863E-0F08144501C6}"/>
              </a:ext>
            </a:extLst>
          </p:cNvPr>
          <p:cNvGrpSpPr/>
          <p:nvPr/>
        </p:nvGrpSpPr>
        <p:grpSpPr>
          <a:xfrm>
            <a:off x="3479801" y="1429028"/>
            <a:ext cx="5616372" cy="4463771"/>
            <a:chOff x="4827363" y="723183"/>
            <a:chExt cx="7091858" cy="550191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922EE80-4211-E44D-A7BC-9B4C0DBC9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330" y="1496494"/>
              <a:ext cx="5877923" cy="472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08452D-5230-2E45-88E4-3315423A5802}"/>
                </a:ext>
              </a:extLst>
            </p:cNvPr>
            <p:cNvSpPr txBox="1"/>
            <p:nvPr/>
          </p:nvSpPr>
          <p:spPr>
            <a:xfrm>
              <a:off x="4827363" y="723183"/>
              <a:ext cx="7091858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dirty="0"/>
                <a:t>Phylogeny of influenza A (H3N2) from viruses sampled </a:t>
              </a:r>
            </a:p>
            <a:p>
              <a:pPr algn="ctr"/>
              <a:r>
                <a:rPr lang="en-US" altLang="en-US" dirty="0"/>
                <a:t>between 1968 and 2002.</a:t>
              </a:r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AC72D38-7461-9647-9F47-BDDCE749F936}"/>
              </a:ext>
            </a:extLst>
          </p:cNvPr>
          <p:cNvSpPr txBox="1"/>
          <p:nvPr/>
        </p:nvSpPr>
        <p:spPr>
          <a:xfrm>
            <a:off x="5416960" y="6527800"/>
            <a:ext cx="36792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Volz et al. (2013. </a:t>
            </a:r>
            <a:r>
              <a:rPr lang="en-US" sz="900" dirty="0" err="1"/>
              <a:t>PLoS</a:t>
            </a:r>
            <a:r>
              <a:rPr lang="en-US" sz="900" dirty="0"/>
              <a:t> Comp. Biol.doi:10.1371/journal.pcbi.1002947.g001)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816C2C-D13B-3B4E-A6C0-94F71A1CE7C0}"/>
              </a:ext>
            </a:extLst>
          </p:cNvPr>
          <p:cNvSpPr txBox="1"/>
          <p:nvPr/>
        </p:nvSpPr>
        <p:spPr>
          <a:xfrm>
            <a:off x="2716772" y="760626"/>
            <a:ext cx="3820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7. Human Health - Viral </a:t>
            </a:r>
            <a:r>
              <a:rPr lang="en-US" dirty="0" err="1"/>
              <a:t>Phylodynamics</a:t>
            </a:r>
            <a:endParaRPr lang="en-US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D69695F-DF69-D14F-9F6B-648E6EFE4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</p:spTree>
    <p:extLst>
      <p:ext uri="{BB962C8B-B14F-4D97-AF65-F5344CB8AC3E}">
        <p14:creationId xmlns:p14="http://schemas.microsoft.com/office/powerpoint/2010/main" val="93402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26EA83-E860-1447-A8F7-31C8192E6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17" y="1496260"/>
            <a:ext cx="25178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HIV transmission in Edinburgh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1C1D0A-8E43-F747-8C93-CECF53C1CABA}"/>
              </a:ext>
            </a:extLst>
          </p:cNvPr>
          <p:cNvSpPr txBox="1"/>
          <p:nvPr/>
        </p:nvSpPr>
        <p:spPr>
          <a:xfrm>
            <a:off x="0" y="3937480"/>
            <a:ext cx="2908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Inferred that two donors infected the blood</a:t>
            </a:r>
          </a:p>
          <a:p>
            <a:pPr algn="ctr"/>
            <a:r>
              <a:rPr lang="en-US" dirty="0"/>
              <a:t> supply.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8278B5-D022-0C48-AA14-3EE15D31AD6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" b="4115"/>
          <a:stretch/>
        </p:blipFill>
        <p:spPr bwMode="auto">
          <a:xfrm>
            <a:off x="2822431" y="1565510"/>
            <a:ext cx="4221027" cy="4975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D92FB9-E23B-0547-9FE3-2C5BA0508C20}"/>
              </a:ext>
            </a:extLst>
          </p:cNvPr>
          <p:cNvSpPr txBox="1"/>
          <p:nvPr/>
        </p:nvSpPr>
        <p:spPr>
          <a:xfrm>
            <a:off x="6920314" y="6638709"/>
            <a:ext cx="222368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Holmes et al. (1995. J. Infect. Diseases, 171:45)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3717D0-4DAF-E44D-81BA-BCFE5C867091}"/>
              </a:ext>
            </a:extLst>
          </p:cNvPr>
          <p:cNvGrpSpPr/>
          <p:nvPr/>
        </p:nvGrpSpPr>
        <p:grpSpPr>
          <a:xfrm>
            <a:off x="736543" y="2099934"/>
            <a:ext cx="5056760" cy="4283613"/>
            <a:chOff x="583324" y="1150827"/>
            <a:chExt cx="6742347" cy="571148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3FDDF5-2BFA-BD4F-81F0-C75D900310DD}"/>
                </a:ext>
              </a:extLst>
            </p:cNvPr>
            <p:cNvSpPr txBox="1"/>
            <p:nvPr/>
          </p:nvSpPr>
          <p:spPr>
            <a:xfrm>
              <a:off x="583324" y="2349062"/>
              <a:ext cx="4041364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HIV</a:t>
              </a:r>
              <a:r>
                <a:rPr lang="en-US" baseline="30000" dirty="0"/>
                <a:t>+ </a:t>
              </a:r>
              <a:r>
                <a:rPr lang="en-US" dirty="0"/>
                <a:t>hemophiliacs formed two</a:t>
              </a:r>
            </a:p>
            <a:p>
              <a:pPr algn="ctr"/>
              <a:r>
                <a:rPr lang="en-US" dirty="0"/>
                <a:t>separate clades.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38DE0C7-19E9-E04A-98F6-DDC45CBDC077}"/>
                </a:ext>
              </a:extLst>
            </p:cNvPr>
            <p:cNvSpPr/>
            <p:nvPr/>
          </p:nvSpPr>
          <p:spPr>
            <a:xfrm>
              <a:off x="5297336" y="1150827"/>
              <a:ext cx="1573121" cy="861775"/>
            </a:xfrm>
            <a:prstGeom prst="roundRect">
              <a:avLst/>
            </a:prstGeom>
            <a:solidFill>
              <a:schemeClr val="accent1">
                <a:alpha val="27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E8DCCAE-5F6E-EE47-864E-68AA86387AE5}"/>
                </a:ext>
              </a:extLst>
            </p:cNvPr>
            <p:cNvSpPr/>
            <p:nvPr/>
          </p:nvSpPr>
          <p:spPr>
            <a:xfrm>
              <a:off x="5374016" y="3648335"/>
              <a:ext cx="1951655" cy="3213976"/>
            </a:xfrm>
            <a:prstGeom prst="roundRect">
              <a:avLst/>
            </a:prstGeom>
            <a:solidFill>
              <a:schemeClr val="accent1">
                <a:alpha val="27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57F47E-7E04-FC4C-AA9B-BDA53AF23F90}"/>
              </a:ext>
            </a:extLst>
          </p:cNvPr>
          <p:cNvSpPr txBox="1"/>
          <p:nvPr/>
        </p:nvSpPr>
        <p:spPr>
          <a:xfrm>
            <a:off x="2516685" y="760626"/>
            <a:ext cx="422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8. Human Health - Molecular Epidemiology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6A8C3D15-4923-2E48-AE47-D66AD5B5D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EC1EB1-A866-3A45-BB70-D0F9E5B8CE17}"/>
              </a:ext>
            </a:extLst>
          </p:cNvPr>
          <p:cNvGrpSpPr/>
          <p:nvPr/>
        </p:nvGrpSpPr>
        <p:grpSpPr>
          <a:xfrm>
            <a:off x="4296519" y="1560384"/>
            <a:ext cx="4364266" cy="2072031"/>
            <a:chOff x="4296519" y="1560384"/>
            <a:chExt cx="4364266" cy="20720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086F5C-2E3F-F04B-A8F8-79030A0D37C5}"/>
                </a:ext>
              </a:extLst>
            </p:cNvPr>
            <p:cNvSpPr txBox="1"/>
            <p:nvPr/>
          </p:nvSpPr>
          <p:spPr>
            <a:xfrm>
              <a:off x="5467026" y="1560384"/>
              <a:ext cx="31937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Heterosexuals were contracting </a:t>
              </a:r>
            </a:p>
            <a:p>
              <a:pPr algn="ctr"/>
              <a:r>
                <a:rPr lang="en-US" dirty="0"/>
                <a:t>HIV from IV Drug users.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44B62C6-6946-F04E-A50C-AEC17AB88199}"/>
                </a:ext>
              </a:extLst>
            </p:cNvPr>
            <p:cNvSpPr/>
            <p:nvPr/>
          </p:nvSpPr>
          <p:spPr>
            <a:xfrm>
              <a:off x="4296519" y="2779538"/>
              <a:ext cx="2667952" cy="852877"/>
            </a:xfrm>
            <a:prstGeom prst="roundRect">
              <a:avLst/>
            </a:prstGeom>
            <a:solidFill>
              <a:schemeClr val="accent1">
                <a:alpha val="27000"/>
              </a:schemeClr>
            </a:solidFill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33600FC-80FE-BD46-A49F-37CE454C90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4051" y="2161324"/>
              <a:ext cx="407412" cy="6463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334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286000" y="342900"/>
            <a:ext cx="457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/>
              <a:t>III. Roles of Phylogenies. </a:t>
            </a:r>
          </a:p>
          <a:p>
            <a:pPr algn="ctr"/>
            <a:r>
              <a:rPr lang="en-US"/>
              <a:t>9. </a:t>
            </a:r>
            <a:r>
              <a:rPr lang="en-US" dirty="0"/>
              <a:t>Forensics</a:t>
            </a:r>
          </a:p>
        </p:txBody>
      </p:sp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114300" y="6489700"/>
            <a:ext cx="6129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http://</a:t>
            </a:r>
            <a:r>
              <a:rPr lang="en-US" sz="1800" dirty="0" err="1"/>
              <a:t>www.genomenewsnetwork.org</a:t>
            </a:r>
            <a:r>
              <a:rPr lang="en-US" sz="1800" dirty="0"/>
              <a:t>/articles/01_03/</a:t>
            </a:r>
            <a:r>
              <a:rPr lang="en-US" sz="1800" dirty="0" err="1"/>
              <a:t>hiv.shtml</a:t>
            </a:r>
            <a:endParaRPr lang="en-US" sz="180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36700" y="4211638"/>
            <a:ext cx="63230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Schmidt was accused of intentionally injecting Trahan with HIV he</a:t>
            </a:r>
          </a:p>
          <a:p>
            <a:pPr algn="ctr" eaLnBrk="1" hangingPunct="1"/>
            <a:r>
              <a:rPr lang="en-US" sz="1800"/>
              <a:t> collected from his HIV</a:t>
            </a:r>
            <a:r>
              <a:rPr lang="en-US" sz="2000" baseline="30000"/>
              <a:t>+</a:t>
            </a:r>
            <a:r>
              <a:rPr lang="en-US" sz="1800"/>
              <a:t> patients.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62288" y="1293813"/>
            <a:ext cx="3019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Louisiana v. Richard J. Schmidt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38250" y="5373688"/>
            <a:ext cx="6677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This allegation predicts that HIV collected from Trahan should be very </a:t>
            </a:r>
          </a:p>
          <a:p>
            <a:pPr algn="ctr" eaLnBrk="1" hangingPunct="1"/>
            <a:r>
              <a:rPr lang="en-US" sz="1800"/>
              <a:t>closely related to HIV collected from one or more of his patients.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06491-128E-9148-AF0C-5E3C0A1EBBAB}"/>
              </a:ext>
            </a:extLst>
          </p:cNvPr>
          <p:cNvGrpSpPr/>
          <p:nvPr/>
        </p:nvGrpSpPr>
        <p:grpSpPr>
          <a:xfrm>
            <a:off x="596900" y="1854774"/>
            <a:ext cx="6994525" cy="1903294"/>
            <a:chOff x="596900" y="1854774"/>
            <a:chExt cx="6994525" cy="1903294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596900" y="1854774"/>
              <a:ext cx="6994525" cy="1736660"/>
              <a:chOff x="596900" y="1855015"/>
              <a:chExt cx="6994625" cy="1736825"/>
            </a:xfrm>
          </p:grpSpPr>
          <p:sp>
            <p:nvSpPr>
              <p:cNvPr id="19468" name="TextBox 7"/>
              <p:cNvSpPr txBox="1">
                <a:spLocks noChangeArrowheads="1"/>
              </p:cNvSpPr>
              <p:nvPr/>
            </p:nvSpPr>
            <p:spPr bwMode="auto">
              <a:xfrm>
                <a:off x="596900" y="1961697"/>
                <a:ext cx="226441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Richard Schmidt, M.D.</a:t>
                </a:r>
              </a:p>
            </p:txBody>
          </p:sp>
          <p:grpSp>
            <p:nvGrpSpPr>
              <p:cNvPr id="19464" name="Group 11"/>
              <p:cNvGrpSpPr>
                <a:grpSpLocks/>
              </p:cNvGrpSpPr>
              <p:nvPr/>
            </p:nvGrpSpPr>
            <p:grpSpPr bwMode="auto">
              <a:xfrm>
                <a:off x="6146185" y="1855015"/>
                <a:ext cx="1445340" cy="1736825"/>
                <a:chOff x="556778" y="3566416"/>
                <a:chExt cx="1445340" cy="1736825"/>
              </a:xfrm>
            </p:grpSpPr>
            <p:pic>
              <p:nvPicPr>
                <p:cNvPr id="19465" name="Picture 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3648" y="3931641"/>
                  <a:ext cx="1371600" cy="1371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66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56778" y="3566416"/>
                  <a:ext cx="144534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800" dirty="0"/>
                    <a:t>Janice Trahan</a:t>
                  </a:r>
                </a:p>
              </p:txBody>
            </p:sp>
          </p:grp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A902BA-5BAD-B84A-A210-CA54D0CD7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1822" y="2380827"/>
              <a:ext cx="1007195" cy="13772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PNAS-2002-MetzkerFig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b="16364"/>
          <a:stretch>
            <a:fillRect/>
          </a:stretch>
        </p:blipFill>
        <p:spPr bwMode="auto">
          <a:xfrm>
            <a:off x="1736725" y="1485900"/>
            <a:ext cx="5299075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440238" y="955675"/>
            <a:ext cx="1774825" cy="857250"/>
            <a:chOff x="4331155" y="1215816"/>
            <a:chExt cx="1775395" cy="857596"/>
          </a:xfrm>
        </p:grpSpPr>
        <p:sp>
          <p:nvSpPr>
            <p:cNvPr id="20485" name="TextBox 3"/>
            <p:cNvSpPr txBox="1">
              <a:spLocks noChangeArrowheads="1"/>
            </p:cNvSpPr>
            <p:nvPr/>
          </p:nvSpPr>
          <p:spPr bwMode="auto">
            <a:xfrm>
              <a:off x="4765355" y="1215816"/>
              <a:ext cx="13411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Trahan’s HIV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rot="10800000" flipV="1">
              <a:off x="4331155" y="1617616"/>
              <a:ext cx="770184" cy="455796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06550" y="6253163"/>
            <a:ext cx="5926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This (along with other evidence) lead to Schmidt’s conviction.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6D31AA9-7BD5-964B-8B59-48675009B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42900"/>
            <a:ext cx="457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/>
              <a:t>III. Roles of Phylogenies. </a:t>
            </a:r>
          </a:p>
          <a:p>
            <a:pPr algn="ctr"/>
            <a:r>
              <a:rPr lang="en-US" dirty="0"/>
              <a:t>8. Forensics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017838" y="495300"/>
            <a:ext cx="310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II. Roles of Systematics. </a:t>
            </a:r>
          </a:p>
        </p:txBody>
      </p:sp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820738" y="1285875"/>
            <a:ext cx="2535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A. Provide </a:t>
            </a:r>
            <a:r>
              <a:rPr lang="en-US" sz="1800" i="1" dirty="0">
                <a:latin typeface="Symbol" charset="0"/>
                <a:cs typeface="Symbol" charset="0"/>
              </a:rPr>
              <a:t>a </a:t>
            </a:r>
            <a:r>
              <a:rPr lang="en-US" sz="1800" dirty="0"/>
              <a:t>- taxonomy.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87707" y="2515157"/>
            <a:ext cx="82862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There may be ~5-10 million extant species of </a:t>
            </a:r>
            <a:r>
              <a:rPr lang="en-US" sz="1800" dirty="0" err="1"/>
              <a:t>macrobes</a:t>
            </a:r>
            <a:r>
              <a:rPr lang="en-US" sz="1800" dirty="0"/>
              <a:t> on Earth (Costello et al. 2013), </a:t>
            </a:r>
          </a:p>
          <a:p>
            <a:pPr algn="ctr" eaLnBrk="1" hangingPunct="1"/>
            <a:r>
              <a:rPr lang="en-US" sz="1800" dirty="0"/>
              <a:t>and we’ve only described 1.5 million (maybe around 18 %) of them.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5072" y="1765889"/>
            <a:ext cx="6977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57% of the 150 most prescribed drugs contain active ingredients derived </a:t>
            </a:r>
          </a:p>
          <a:p>
            <a:pPr eaLnBrk="1" hangingPunct="1"/>
            <a:r>
              <a:rPr lang="en-US" sz="1800" dirty="0"/>
              <a:t>		from natural compounds.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68363" y="4473059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B. Provide specimen identification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70000" y="5100121"/>
            <a:ext cx="1968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Indirectly, via keys.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70000" y="5743059"/>
            <a:ext cx="3222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Directly, via expert examination.</a:t>
            </a:r>
          </a:p>
        </p:txBody>
      </p:sp>
      <p:pic>
        <p:nvPicPr>
          <p:cNvPr id="1434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4033838"/>
            <a:ext cx="395605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5072" y="3264643"/>
            <a:ext cx="83249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There may be ~1 trillion extant species of microbes on Earth (</a:t>
            </a:r>
            <a:r>
              <a:rPr lang="en-US" sz="1800" dirty="0" err="1"/>
              <a:t>Locey</a:t>
            </a:r>
            <a:r>
              <a:rPr lang="en-US" sz="1800" dirty="0"/>
              <a:t> and Lennon 2016).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017838" y="495300"/>
            <a:ext cx="310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II. Roles of Systematics. 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755650" y="1270000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C. Maintain Collections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495300"/>
            <a:ext cx="25336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12825" y="1976438"/>
            <a:ext cx="362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Provide reference for identifications.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12825" y="2844800"/>
            <a:ext cx="549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Serve as permanent repository for important specimens.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52600" y="3616325"/>
            <a:ext cx="1677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Type specimens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52600" y="4533900"/>
            <a:ext cx="2017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Voucher specimens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52600" y="5449888"/>
            <a:ext cx="3267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Physical evidence of range shifts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017838" y="495300"/>
            <a:ext cx="3106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II. Roles of Systematics. </a:t>
            </a:r>
          </a:p>
        </p:txBody>
      </p:sp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771525" y="1527175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D. Classification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03375" y="2146300"/>
            <a:ext cx="6270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Provide a hierarchy of names that is universal and that serves 	as the infrastructure for communication </a:t>
            </a:r>
            <a:r>
              <a:rPr lang="en-US"/>
              <a:t>about biodiversity.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65313" y="3053037"/>
            <a:ext cx="600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This must reflect evolutionary history – monophyletic groups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65313" y="3873500"/>
            <a:ext cx="4676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It also must be stable (we should resist change).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46225" y="5072063"/>
            <a:ext cx="6086475" cy="1191383"/>
            <a:chOff x="1546225" y="5072063"/>
            <a:chExt cx="6086475" cy="1191383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1546225" y="5072063"/>
              <a:ext cx="60864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Do we want taxonomic ranks to be equilibrated across groups?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924429" y="5894114"/>
              <a:ext cx="513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Pauley et al. (2009) versus Patterson &amp; Norris (2016).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017838" y="2794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89710" y="1049020"/>
            <a:ext cx="56974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Google Scholar “</a:t>
            </a:r>
            <a:r>
              <a:rPr lang="en-US" altLang="ja-JP" sz="1800" dirty="0"/>
              <a:t>phylogeny</a:t>
            </a:r>
            <a:r>
              <a:rPr lang="en-US" sz="1800" dirty="0"/>
              <a:t>”</a:t>
            </a:r>
            <a:r>
              <a:rPr lang="en-US" altLang="ja-JP" sz="1800" dirty="0"/>
              <a:t>  &gt;</a:t>
            </a:r>
            <a:r>
              <a:rPr lang="en-US" altLang="ja-JP" sz="1800" b="1" dirty="0"/>
              <a:t>1</a:t>
            </a:r>
            <a:r>
              <a:rPr lang="en-US" altLang="ja-JP" sz="1800" dirty="0"/>
              <a:t>,</a:t>
            </a:r>
            <a:r>
              <a:rPr lang="en-US" altLang="ja-JP" sz="1800" b="1" dirty="0"/>
              <a:t>370,000 papers </a:t>
            </a:r>
            <a:r>
              <a:rPr lang="en-US" altLang="ja-JP" sz="1800" dirty="0"/>
              <a:t>published.</a:t>
            </a:r>
            <a:endParaRPr lang="en-US" sz="1800" dirty="0"/>
          </a:p>
        </p:txBody>
      </p:sp>
      <p:pic>
        <p:nvPicPr>
          <p:cNvPr id="8" name="Picture 7" descr="ExpGrowth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0" y="1834594"/>
            <a:ext cx="8037030" cy="4936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3D1FD906-0101-CF44-AAA6-08E14CF52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554B9-4CDA-6643-8957-68A9836E6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181" y="924288"/>
            <a:ext cx="2889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1. Understanding Adaptation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BABB36-BD0C-9345-BBB0-2DBF330A1BCD}"/>
              </a:ext>
            </a:extLst>
          </p:cNvPr>
          <p:cNvSpPr txBox="1"/>
          <p:nvPr/>
        </p:nvSpPr>
        <p:spPr>
          <a:xfrm>
            <a:off x="837764" y="1325697"/>
            <a:ext cx="414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Placenta evolution in Eutherian mammals.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81C92F-9ABB-4C4D-BB7B-5C4495B40AB4}"/>
              </a:ext>
            </a:extLst>
          </p:cNvPr>
          <p:cNvSpPr/>
          <p:nvPr/>
        </p:nvSpPr>
        <p:spPr>
          <a:xfrm>
            <a:off x="3262878" y="1778477"/>
            <a:ext cx="2780994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indent="-17145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Moderately Efficient</a:t>
            </a:r>
          </a:p>
          <a:p>
            <a:pPr marL="400050" marR="0" indent="-17145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indent="-17145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Endotheliochorial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16F138-63C5-4140-981D-10459B8F9936}"/>
              </a:ext>
            </a:extLst>
          </p:cNvPr>
          <p:cNvSpPr/>
          <p:nvPr/>
        </p:nvSpPr>
        <p:spPr>
          <a:xfrm>
            <a:off x="378677" y="1778477"/>
            <a:ext cx="2101987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indent="-17145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Least Efficient</a:t>
            </a:r>
          </a:p>
          <a:p>
            <a:pPr marL="400050" marR="0" indent="-17145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marR="0" indent="-171450" algn="ct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Epithelioichorial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C467D3-2F15-AD4A-9847-5588A53856A2}"/>
              </a:ext>
            </a:extLst>
          </p:cNvPr>
          <p:cNvSpPr txBox="1"/>
          <p:nvPr/>
        </p:nvSpPr>
        <p:spPr>
          <a:xfrm>
            <a:off x="6757507" y="1681155"/>
            <a:ext cx="1480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 Efficient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Hemochorial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0B6D59-3830-4346-B9BF-2821D1A59114}"/>
              </a:ext>
            </a:extLst>
          </p:cNvPr>
          <p:cNvGrpSpPr/>
          <p:nvPr/>
        </p:nvGrpSpPr>
        <p:grpSpPr>
          <a:xfrm>
            <a:off x="2616035" y="2084330"/>
            <a:ext cx="4047303" cy="0"/>
            <a:chOff x="4223950" y="3847287"/>
            <a:chExt cx="4047303" cy="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2BD18D7-1975-0A46-8992-34E31B18D05D}"/>
                </a:ext>
              </a:extLst>
            </p:cNvPr>
            <p:cNvCxnSpPr>
              <a:cxnSpLocks/>
            </p:cNvCxnSpPr>
            <p:nvPr/>
          </p:nvCxnSpPr>
          <p:spPr>
            <a:xfrm>
              <a:off x="4223950" y="3847287"/>
              <a:ext cx="976726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BFA09F-07F0-3A49-8152-21B403020CB6}"/>
                </a:ext>
              </a:extLst>
            </p:cNvPr>
            <p:cNvCxnSpPr>
              <a:cxnSpLocks/>
            </p:cNvCxnSpPr>
            <p:nvPr/>
          </p:nvCxnSpPr>
          <p:spPr>
            <a:xfrm>
              <a:off x="7402925" y="3847287"/>
              <a:ext cx="868328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975D389-5011-4C4C-ACA6-BA51C0CF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52" b="11958"/>
          <a:stretch/>
        </p:blipFill>
        <p:spPr>
          <a:xfrm>
            <a:off x="293167" y="2760753"/>
            <a:ext cx="3299594" cy="3253381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28C7D47-5E0C-7041-8FF0-83C0F797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49219"/>
          <a:stretch>
            <a:fillRect/>
          </a:stretch>
        </p:blipFill>
        <p:spPr bwMode="auto">
          <a:xfrm>
            <a:off x="3803724" y="2760753"/>
            <a:ext cx="5062188" cy="3705530"/>
          </a:xfrm>
          <a:prstGeom prst="rect">
            <a:avLst/>
          </a:prstGeom>
          <a:noFill/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09A0F379-B51E-1E46-B07A-9601F67E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8389" y="6591434"/>
            <a:ext cx="3918240" cy="16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>
              <a:lnSpc>
                <a:spcPct val="97000"/>
              </a:lnSpc>
              <a:buClr>
                <a:srgbClr val="000000"/>
              </a:buClr>
              <a:buSzPct val="4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dirty="0">
                <a:solidFill>
                  <a:srgbClr val="000000"/>
                </a:solidFill>
              </a:rPr>
              <a:t>Wildman et al. (2006. PNAS, 103:3203-3208)</a:t>
            </a:r>
          </a:p>
        </p:txBody>
      </p:sp>
    </p:spTree>
    <p:extLst>
      <p:ext uri="{BB962C8B-B14F-4D97-AF65-F5344CB8AC3E}">
        <p14:creationId xmlns:p14="http://schemas.microsoft.com/office/powerpoint/2010/main" val="13950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C8E0BF-2D81-A44D-A5E6-64CC8D64F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4671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D714A-3004-A54E-A25E-DE09D1B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181" y="924288"/>
            <a:ext cx="2889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1. Understanding Adaptation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5878DD-ED68-A64F-894D-4C409FAD0A0F}"/>
              </a:ext>
            </a:extLst>
          </p:cNvPr>
          <p:cNvSpPr txBox="1"/>
          <p:nvPr/>
        </p:nvSpPr>
        <p:spPr>
          <a:xfrm>
            <a:off x="837764" y="1325697"/>
            <a:ext cx="414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Placenta evolution in Eutherian mammals.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013F28-EF47-3244-A953-E87A30E37087}"/>
              </a:ext>
            </a:extLst>
          </p:cNvPr>
          <p:cNvGrpSpPr/>
          <p:nvPr/>
        </p:nvGrpSpPr>
        <p:grpSpPr>
          <a:xfrm>
            <a:off x="994410" y="2918088"/>
            <a:ext cx="6938010" cy="1699868"/>
            <a:chOff x="2757714" y="2915675"/>
            <a:chExt cx="8095310" cy="1699868"/>
          </a:xfrm>
        </p:grpSpPr>
        <p:sp>
          <p:nvSpPr>
            <p:cNvPr id="10" name="Curved Left Arrow 9">
              <a:extLst>
                <a:ext uri="{FF2B5EF4-FFF2-40B4-BE49-F238E27FC236}">
                  <a16:creationId xmlns:a16="http://schemas.microsoft.com/office/drawing/2014/main" id="{02AD8F32-C449-CA48-B6BB-8E7A29CAD639}"/>
                </a:ext>
              </a:extLst>
            </p:cNvPr>
            <p:cNvSpPr/>
            <p:nvPr/>
          </p:nvSpPr>
          <p:spPr>
            <a:xfrm rot="5400000">
              <a:off x="8409607" y="1537121"/>
              <a:ext cx="1015177" cy="387165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Curved Left Arrow 10">
              <a:extLst>
                <a:ext uri="{FF2B5EF4-FFF2-40B4-BE49-F238E27FC236}">
                  <a16:creationId xmlns:a16="http://schemas.microsoft.com/office/drawing/2014/main" id="{D745CB74-1279-DB41-B8B1-F87AEB13EC1B}"/>
                </a:ext>
              </a:extLst>
            </p:cNvPr>
            <p:cNvSpPr/>
            <p:nvPr/>
          </p:nvSpPr>
          <p:spPr>
            <a:xfrm rot="5400000">
              <a:off x="5955435" y="-282046"/>
              <a:ext cx="1699868" cy="8095310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10881D-A37C-DE49-B17E-F73A3FB915DF}"/>
              </a:ext>
            </a:extLst>
          </p:cNvPr>
          <p:cNvSpPr txBox="1"/>
          <p:nvPr/>
        </p:nvSpPr>
        <p:spPr>
          <a:xfrm>
            <a:off x="334731" y="5532303"/>
            <a:ext cx="8546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less efficient placentae are the derived states and we need to explain their evolution </a:t>
            </a:r>
          </a:p>
          <a:p>
            <a:pPr algn="ctr"/>
            <a:r>
              <a:rPr lang="en-US" dirty="0"/>
              <a:t>from hemochorial ancestors.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80B8B6-BB6F-DC4A-9965-8002E834BBEE}"/>
              </a:ext>
            </a:extLst>
          </p:cNvPr>
          <p:cNvGrpSpPr/>
          <p:nvPr/>
        </p:nvGrpSpPr>
        <p:grpSpPr>
          <a:xfrm>
            <a:off x="401537" y="2195505"/>
            <a:ext cx="7927559" cy="646331"/>
            <a:chOff x="401537" y="2275515"/>
            <a:chExt cx="7927559" cy="6463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3981AA-470E-3D47-9E72-5D0D0BBE3A6D}"/>
                </a:ext>
              </a:extLst>
            </p:cNvPr>
            <p:cNvSpPr/>
            <p:nvPr/>
          </p:nvSpPr>
          <p:spPr>
            <a:xfrm>
              <a:off x="3285738" y="2292827"/>
              <a:ext cx="2780994" cy="611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00050" marR="0" indent="-171450" algn="ctr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Moderately Efficient</a:t>
              </a:r>
            </a:p>
            <a:p>
              <a:pPr marL="400050" marR="0" indent="-171450" algn="ctr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00050" marR="0" indent="-171450" algn="ctr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Endotheliochorial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0C9D73D-E79F-614B-BEF0-8E0D1ABAB0BA}"/>
                </a:ext>
              </a:extLst>
            </p:cNvPr>
            <p:cNvSpPr/>
            <p:nvPr/>
          </p:nvSpPr>
          <p:spPr>
            <a:xfrm>
              <a:off x="401537" y="2292827"/>
              <a:ext cx="2101987" cy="611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00050" marR="0" indent="-171450" algn="ctr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Least Efficient	</a:t>
              </a:r>
            </a:p>
            <a:p>
              <a:pPr marL="400050" marR="0" indent="-171450" algn="ctr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00050" marR="0" indent="-171450" algn="ctr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Epithelioichorial</a:t>
              </a: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96246C-3437-2B4A-8ADE-7ADC2A0721BA}"/>
                </a:ext>
              </a:extLst>
            </p:cNvPr>
            <p:cNvSpPr txBox="1"/>
            <p:nvPr/>
          </p:nvSpPr>
          <p:spPr>
            <a:xfrm>
              <a:off x="6848947" y="2275515"/>
              <a:ext cx="1480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Most Efficient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Hemochorial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411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DAEFEDA6-A3A4-EE47-9864-B8FE85199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238" y="449619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DBAA16-F11F-9F41-9F91-012C68763703}"/>
              </a:ext>
            </a:extLst>
          </p:cNvPr>
          <p:cNvSpPr/>
          <p:nvPr/>
        </p:nvSpPr>
        <p:spPr>
          <a:xfrm>
            <a:off x="1223847" y="1071563"/>
            <a:ext cx="6694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dirty="0"/>
              <a:t>2. Co-speciation, for example between parasites and their hosts.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93751C-57AD-DC4C-95C2-A426AAC571F2}"/>
              </a:ext>
            </a:extLst>
          </p:cNvPr>
          <p:cNvGrpSpPr/>
          <p:nvPr/>
        </p:nvGrpSpPr>
        <p:grpSpPr>
          <a:xfrm>
            <a:off x="128190" y="1549659"/>
            <a:ext cx="5322095" cy="3083891"/>
            <a:chOff x="2880659" y="1105953"/>
            <a:chExt cx="6487709" cy="375930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F8E66B-3DE8-EC4E-BA1D-E50962603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98" t="29206" b="32723"/>
            <a:stretch/>
          </p:blipFill>
          <p:spPr>
            <a:xfrm>
              <a:off x="2880659" y="1105953"/>
              <a:ext cx="6487709" cy="352008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C31BEDD-B062-C34A-A667-65E1A8416BFD}"/>
                </a:ext>
              </a:extLst>
            </p:cNvPr>
            <p:cNvSpPr/>
            <p:nvPr/>
          </p:nvSpPr>
          <p:spPr>
            <a:xfrm>
              <a:off x="4621268" y="4557483"/>
              <a:ext cx="29494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Hughes et al., 2007. Syst. Biol. 56:232</a:t>
              </a:r>
              <a:r>
                <a:rPr lang="en-US" sz="1400" dirty="0"/>
                <a:t>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E9D169A-2AA7-6849-8FA4-D05FCCED32D5}"/>
              </a:ext>
            </a:extLst>
          </p:cNvPr>
          <p:cNvSpPr txBox="1"/>
          <p:nvPr/>
        </p:nvSpPr>
        <p:spPr>
          <a:xfrm>
            <a:off x="381931" y="4981726"/>
            <a:ext cx="4615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Nearly perfect congruence indicates a long history of </a:t>
            </a:r>
          </a:p>
          <a:p>
            <a:pPr algn="ctr"/>
            <a:r>
              <a:rPr lang="en-US" sz="1600" dirty="0"/>
              <a:t>co-speciation, with just two hypothesized </a:t>
            </a:r>
          </a:p>
          <a:p>
            <a:pPr algn="ctr"/>
            <a:r>
              <a:rPr lang="en-US" sz="1600" dirty="0"/>
              <a:t>host-switching events.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FE8F0E-729D-9542-972E-D97391817B7C}"/>
              </a:ext>
            </a:extLst>
          </p:cNvPr>
          <p:cNvGrpSpPr/>
          <p:nvPr/>
        </p:nvGrpSpPr>
        <p:grpSpPr>
          <a:xfrm>
            <a:off x="5472416" y="1891836"/>
            <a:ext cx="3571612" cy="3496865"/>
            <a:chOff x="5049232" y="2069636"/>
            <a:chExt cx="3571612" cy="34968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D0DB41-21BB-294C-8558-5149792F4776}"/>
                </a:ext>
              </a:extLst>
            </p:cNvPr>
            <p:cNvGrpSpPr/>
            <p:nvPr/>
          </p:nvGrpSpPr>
          <p:grpSpPr>
            <a:xfrm>
              <a:off x="5086943" y="2069636"/>
              <a:ext cx="3533901" cy="2591533"/>
              <a:chOff x="5929909" y="2727444"/>
              <a:chExt cx="3277288" cy="2419556"/>
            </a:xfrm>
          </p:grpSpPr>
          <p:pic>
            <p:nvPicPr>
              <p:cNvPr id="26" name="Picture 2" descr="Figure 1">
                <a:extLst>
                  <a:ext uri="{FF2B5EF4-FFF2-40B4-BE49-F238E27FC236}">
                    <a16:creationId xmlns:a16="http://schemas.microsoft.com/office/drawing/2014/main" id="{12A8B5D8-2825-9E47-A538-F8C86CDADE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9909" y="2727444"/>
                <a:ext cx="3160274" cy="1721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2C791DF-FEE2-D740-A869-D782AD4EA0D4}"/>
                  </a:ext>
                </a:extLst>
              </p:cNvPr>
              <p:cNvSpPr/>
              <p:nvPr/>
            </p:nvSpPr>
            <p:spPr>
              <a:xfrm>
                <a:off x="6015746" y="4839223"/>
                <a:ext cx="319145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Bellec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et al., 2014. BMC </a:t>
                </a:r>
                <a:r>
                  <a:rPr lang="en-US" sz="14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Evol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Biol., 14:59</a:t>
                </a:r>
                <a:r>
                  <a:rPr lang="en-US" sz="1400" dirty="0"/>
                  <a:t> 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5D722F-C792-D445-8407-B107F81BE005}"/>
                </a:ext>
              </a:extLst>
            </p:cNvPr>
            <p:cNvSpPr txBox="1"/>
            <p:nvPr/>
          </p:nvSpPr>
          <p:spPr>
            <a:xfrm>
              <a:off x="5049232" y="4981726"/>
              <a:ext cx="33439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Sometimes it’s not the case, as in this </a:t>
              </a:r>
            </a:p>
            <a:p>
              <a:pPr algn="ctr"/>
              <a:r>
                <a:rPr lang="en-US" sz="1600" dirty="0"/>
                <a:t>study of algae and viruses.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0433E41-7736-9C42-AC1F-29BE32A1BDBA}"/>
              </a:ext>
            </a:extLst>
          </p:cNvPr>
          <p:cNvSpPr txBox="1"/>
          <p:nvPr/>
        </p:nvSpPr>
        <p:spPr>
          <a:xfrm>
            <a:off x="688252" y="6049479"/>
            <a:ext cx="7765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 whole host of methods have been developed to infer co-speciation, host shifts, etc. from </a:t>
            </a:r>
          </a:p>
          <a:p>
            <a:pPr algn="ctr"/>
            <a:r>
              <a:rPr lang="en-US" sz="1600" dirty="0"/>
              <a:t>comparisons of host and parasite phylogenies where they’re messy like this.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30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55980B-971D-4D48-8084-0B3750266B93}"/>
              </a:ext>
            </a:extLst>
          </p:cNvPr>
          <p:cNvSpPr txBox="1"/>
          <p:nvPr/>
        </p:nvSpPr>
        <p:spPr>
          <a:xfrm>
            <a:off x="3321947" y="849020"/>
            <a:ext cx="2500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3. Gene Family Evolution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6565A-EB76-2049-825E-F498A020E6BD}"/>
              </a:ext>
            </a:extLst>
          </p:cNvPr>
          <p:cNvSpPr txBox="1"/>
          <p:nvPr/>
        </p:nvSpPr>
        <p:spPr>
          <a:xfrm>
            <a:off x="173667" y="1717610"/>
            <a:ext cx="29570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Gene duplication is a common source </a:t>
            </a:r>
          </a:p>
          <a:p>
            <a:r>
              <a:rPr lang="en-US" sz="1400" dirty="0"/>
              <a:t>of genetic variation, and lots of </a:t>
            </a:r>
          </a:p>
          <a:p>
            <a:r>
              <a:rPr lang="en-US" sz="1400" dirty="0"/>
              <a:t>important proteins are coded by gene</a:t>
            </a:r>
          </a:p>
          <a:p>
            <a:r>
              <a:rPr lang="en-US" sz="1400" dirty="0"/>
              <a:t>families.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638EF-2743-FE44-842A-53201C763F74}"/>
              </a:ext>
            </a:extLst>
          </p:cNvPr>
          <p:cNvSpPr txBox="1"/>
          <p:nvPr/>
        </p:nvSpPr>
        <p:spPr>
          <a:xfrm>
            <a:off x="6272111" y="2671717"/>
            <a:ext cx="28337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This represents a phylogeny of the </a:t>
            </a:r>
          </a:p>
          <a:p>
            <a:pPr algn="ctr"/>
            <a:r>
              <a:rPr lang="en-US" sz="1400" dirty="0"/>
              <a:t>Coronin family and there have been </a:t>
            </a:r>
          </a:p>
          <a:p>
            <a:pPr algn="ctr"/>
            <a:r>
              <a:rPr lang="en-US" sz="1400" dirty="0"/>
              <a:t>at least 5 duplication events within </a:t>
            </a:r>
          </a:p>
          <a:p>
            <a:pPr algn="ctr"/>
            <a:r>
              <a:rPr lang="en-US" sz="1400" dirty="0"/>
              <a:t>vertebrates.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4476A9-7519-3149-92BA-1E602B5D9263}"/>
              </a:ext>
            </a:extLst>
          </p:cNvPr>
          <p:cNvGrpSpPr/>
          <p:nvPr/>
        </p:nvGrpSpPr>
        <p:grpSpPr>
          <a:xfrm>
            <a:off x="173667" y="1755965"/>
            <a:ext cx="8769709" cy="4839410"/>
            <a:chOff x="173667" y="1755965"/>
            <a:chExt cx="8769709" cy="48394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B51F8B-C98A-E44E-A7F6-3AE51FC14B4C}"/>
                </a:ext>
              </a:extLst>
            </p:cNvPr>
            <p:cNvSpPr txBox="1"/>
            <p:nvPr/>
          </p:nvSpPr>
          <p:spPr>
            <a:xfrm>
              <a:off x="173667" y="3429000"/>
              <a:ext cx="30800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The only way to reconstruct the history </a:t>
              </a:r>
            </a:p>
            <a:p>
              <a:r>
                <a:rPr lang="en-US" sz="1400" dirty="0"/>
                <a:t>of gene/genome duplication is via </a:t>
              </a:r>
            </a:p>
            <a:p>
              <a:r>
                <a:rPr lang="en-US" sz="1400" dirty="0"/>
                <a:t>phylogenetic analyses, as show here for</a:t>
              </a:r>
            </a:p>
            <a:p>
              <a:r>
                <a:rPr lang="en-US" sz="1400" dirty="0"/>
                <a:t>Coronin.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40C2C1-BE54-EE4F-8722-39CA93FC0A78}"/>
                </a:ext>
              </a:extLst>
            </p:cNvPr>
            <p:cNvGrpSpPr/>
            <p:nvPr/>
          </p:nvGrpSpPr>
          <p:grpSpPr>
            <a:xfrm>
              <a:off x="3225024" y="1755965"/>
              <a:ext cx="5718352" cy="4839410"/>
              <a:chOff x="4300032" y="1198286"/>
              <a:chExt cx="7624468" cy="6452546"/>
            </a:xfrm>
          </p:grpSpPr>
          <p:pic>
            <p:nvPicPr>
              <p:cNvPr id="2049" name="Picture 1" descr="Figure 1. Phylogenetic tree of the coronin protein family.">
                <a:extLst>
                  <a:ext uri="{FF2B5EF4-FFF2-40B4-BE49-F238E27FC236}">
                    <a16:creationId xmlns:a16="http://schemas.microsoft.com/office/drawing/2014/main" id="{CE4489A3-9CC3-844D-A371-B6E91C5F4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00032" y="1198286"/>
                <a:ext cx="3944401" cy="5507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0BF14AA-5713-6B46-877D-7F346AD9BFBD}"/>
                  </a:ext>
                </a:extLst>
              </p:cNvPr>
              <p:cNvSpPr txBox="1"/>
              <p:nvPr/>
            </p:nvSpPr>
            <p:spPr>
              <a:xfrm>
                <a:off x="9263088" y="6881391"/>
                <a:ext cx="26614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Morgan and Fernandez (2008. in </a:t>
                </a:r>
              </a:p>
              <a:p>
                <a:r>
                  <a:rPr lang="en-US" sz="1050" i="1" dirty="0"/>
                  <a:t>The Coronin Family of Proteins</a:t>
                </a:r>
                <a:r>
                  <a:rPr lang="en-US" sz="1050" dirty="0"/>
                  <a:t>, </a:t>
                </a:r>
              </a:p>
              <a:p>
                <a:r>
                  <a:rPr lang="en-US" sz="1050" dirty="0" err="1"/>
                  <a:t>Clemen</a:t>
                </a:r>
                <a:r>
                  <a:rPr lang="en-US" sz="1050" dirty="0"/>
                  <a:t> et al., eds).</a:t>
                </a:r>
              </a:p>
            </p:txBody>
          </p:sp>
        </p:grpSp>
      </p:grpSp>
      <p:sp>
        <p:nvSpPr>
          <p:cNvPr id="13" name="Rectangle 1">
            <a:extLst>
              <a:ext uri="{FF2B5EF4-FFF2-40B4-BE49-F238E27FC236}">
                <a16:creationId xmlns:a16="http://schemas.microsoft.com/office/drawing/2014/main" id="{A04BE745-F20C-4E4D-9A7F-E49EE8B4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330200"/>
            <a:ext cx="3257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III. Roles of Phylogenies. </a:t>
            </a:r>
          </a:p>
        </p:txBody>
      </p:sp>
    </p:spTree>
    <p:extLst>
      <p:ext uri="{BB962C8B-B14F-4D97-AF65-F5344CB8AC3E}">
        <p14:creationId xmlns:p14="http://schemas.microsoft.com/office/powerpoint/2010/main" val="36280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1016</Words>
  <Application>Microsoft Macintosh PowerPoint</Application>
  <PresentationFormat>On-screen Show (4:3)</PresentationFormat>
  <Paragraphs>153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 Sullivan</dc:creator>
  <cp:lastModifiedBy>Sullivan, Jack (jacks@uidaho.edu)</cp:lastModifiedBy>
  <cp:revision>104</cp:revision>
  <dcterms:created xsi:type="dcterms:W3CDTF">2013-01-09T18:31:23Z</dcterms:created>
  <dcterms:modified xsi:type="dcterms:W3CDTF">2023-01-17T16:26:41Z</dcterms:modified>
</cp:coreProperties>
</file>