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384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1304" y="176"/>
      </p:cViewPr>
      <p:guideLst>
        <p:guide orient="horz" pos="31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1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7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6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9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5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5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0F2F-18E2-7C49-ACB1-EC58ECCD577E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8562-DA2D-D946-90A3-BCE0A6E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9059" y="494321"/>
            <a:ext cx="6330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Lecture 10 – Models of DNA Sequence Evolution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9015" y="1214351"/>
            <a:ext cx="7085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for multiple substitutions in calculating pairwise genetic distances.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9059" y="1834995"/>
            <a:ext cx="629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 transformation probabilities for likelihood-based methods.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9204" y="2646372"/>
            <a:ext cx="8279986" cy="1658928"/>
            <a:chOff x="429204" y="2519372"/>
            <a:chExt cx="8279986" cy="1658928"/>
          </a:xfrm>
        </p:grpSpPr>
        <p:sp>
          <p:nvSpPr>
            <p:cNvPr id="7" name="TextBox 6"/>
            <p:cNvSpPr txBox="1"/>
            <p:nvPr/>
          </p:nvSpPr>
          <p:spPr>
            <a:xfrm>
              <a:off x="801332" y="2519372"/>
              <a:ext cx="7561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Prob</a:t>
              </a:r>
              <a:r>
                <a:rPr lang="en-US" dirty="0"/>
                <a:t>(</a:t>
              </a:r>
              <a:r>
                <a:rPr lang="en-US" i="1" dirty="0" err="1"/>
                <a:t>R</a:t>
              </a:r>
              <a:r>
                <a:rPr lang="en-US" i="1" baseline="-25000" dirty="0" err="1"/>
                <a:t>r</a:t>
              </a:r>
              <a:r>
                <a:rPr lang="en-US" dirty="0"/>
                <a:t> | </a:t>
              </a:r>
              <a:r>
                <a:rPr lang="en-US" i="1" dirty="0">
                  <a:latin typeface="Symbol" charset="2"/>
                  <a:cs typeface="Symbol" charset="2"/>
                </a:rPr>
                <a:t>t </a:t>
              </a:r>
              <a:r>
                <a:rPr lang="en-US" dirty="0"/>
                <a:t>) = 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>
                  <a:latin typeface="Symbol" charset="2"/>
                  <a:cs typeface="Symbol" charset="2"/>
                </a:rPr>
                <a:t>m</a:t>
              </a:r>
              <a:r>
                <a:rPr lang="en-US" dirty="0"/>
                <a:t>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m,k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3,1</a:t>
              </a:r>
              <a:r>
                <a:rPr lang="en-US" dirty="0"/>
                <a:t>)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k</a:t>
              </a:r>
              <a:r>
                <a:rPr lang="en-US" baseline="-25000" dirty="0" err="1"/>
                <a:t>,A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1,</a:t>
              </a:r>
              <a:r>
                <a:rPr lang="en-US" i="1" baseline="-25000" dirty="0"/>
                <a:t>w</a:t>
              </a:r>
              <a:r>
                <a:rPr lang="en-US" dirty="0"/>
                <a:t>)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k</a:t>
              </a:r>
              <a:r>
                <a:rPr lang="en-US" baseline="-25000" dirty="0" err="1"/>
                <a:t>,G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1,</a:t>
              </a:r>
              <a:r>
                <a:rPr lang="en-US" i="1" baseline="-25000" dirty="0"/>
                <a:t>x</a:t>
              </a:r>
              <a:r>
                <a:rPr lang="en-US" dirty="0"/>
                <a:t>)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m,l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3,2</a:t>
              </a:r>
              <a:r>
                <a:rPr lang="en-US" dirty="0"/>
                <a:t>)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l</a:t>
              </a:r>
              <a:r>
                <a:rPr lang="en-US" baseline="-25000" dirty="0" err="1"/>
                <a:t>,C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2,</a:t>
              </a:r>
              <a:r>
                <a:rPr lang="en-US" i="1" baseline="-25000" dirty="0"/>
                <a:t>y</a:t>
              </a:r>
              <a:r>
                <a:rPr lang="en-US" dirty="0"/>
                <a:t>) x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l</a:t>
              </a:r>
              <a:r>
                <a:rPr lang="en-US" baseline="-25000" dirty="0" err="1"/>
                <a:t>,C</a:t>
              </a:r>
              <a:r>
                <a:rPr lang="en-US" dirty="0"/>
                <a:t>(</a:t>
              </a:r>
              <a:r>
                <a:rPr lang="en-US" i="1" dirty="0"/>
                <a:t>v</a:t>
              </a:r>
              <a:r>
                <a:rPr lang="en-US" baseline="-25000" dirty="0"/>
                <a:t>2,</a:t>
              </a:r>
              <a:r>
                <a:rPr lang="en-US" i="1" baseline="-25000" dirty="0"/>
                <a:t>z</a:t>
              </a:r>
              <a:r>
                <a:rPr lang="en-US" dirty="0"/>
                <a:t>)</a:t>
              </a: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9151541"/>
                </p:ext>
              </p:extLst>
            </p:nvPr>
          </p:nvGraphicFramePr>
          <p:xfrm>
            <a:off x="429204" y="3311525"/>
            <a:ext cx="8279986" cy="86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Equation" r:id="rId3" imgW="4610100" imgH="482600" progId="Equation.3">
                    <p:embed/>
                  </p:oleObj>
                </mc:Choice>
                <mc:Fallback>
                  <p:oleObj name="Equation" r:id="rId3" imgW="4610100" imgH="482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9204" y="3311525"/>
                          <a:ext cx="8279986" cy="866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1701159" y="4610100"/>
            <a:ext cx="57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It’s the </a:t>
            </a:r>
            <a:r>
              <a:rPr lang="en-US" i="1" dirty="0" err="1"/>
              <a:t>P</a:t>
            </a:r>
            <a:r>
              <a:rPr lang="en-US" i="1" baseline="-25000" dirty="0" err="1"/>
              <a:t>i,j</a:t>
            </a:r>
            <a:r>
              <a:rPr lang="en-US" dirty="0" err="1"/>
              <a:t>’s</a:t>
            </a:r>
            <a:r>
              <a:rPr lang="en-US" dirty="0"/>
              <a:t> that we need a substitution model to calculate.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1332" y="5055632"/>
            <a:ext cx="451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models typically used are Markov models.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1332" y="5497036"/>
            <a:ext cx="7673870" cy="832727"/>
            <a:chOff x="801332" y="5497036"/>
            <a:chExt cx="7673870" cy="832727"/>
          </a:xfrm>
        </p:grpSpPr>
        <p:sp>
          <p:nvSpPr>
            <p:cNvPr id="11" name="TextBox 10"/>
            <p:cNvSpPr txBox="1"/>
            <p:nvPr/>
          </p:nvSpPr>
          <p:spPr>
            <a:xfrm>
              <a:off x="801332" y="5497036"/>
              <a:ext cx="7673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Poisson process is a stochastic process that can be used to model events in time.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42700" y="5960431"/>
              <a:ext cx="6492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time between events is exponentially distributed, with rate </a:t>
              </a:r>
              <a:r>
                <a:rPr lang="en-US" dirty="0">
                  <a:latin typeface="Symbol" charset="2"/>
                  <a:cs typeface="Symbol" charset="2"/>
                </a:rPr>
                <a:t>l</a:t>
              </a:r>
              <a:r>
                <a:rPr lang="en-US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16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2674" y="190500"/>
            <a:ext cx="3213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Common Simplifications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2600" y="819835"/>
            <a:ext cx="8051800" cy="939631"/>
            <a:chOff x="482600" y="1010335"/>
            <a:chExt cx="8051800" cy="939631"/>
          </a:xfrm>
        </p:grpSpPr>
        <p:sp>
          <p:nvSpPr>
            <p:cNvPr id="4" name="Rectangle 3"/>
            <p:cNvSpPr/>
            <p:nvPr/>
          </p:nvSpPr>
          <p:spPr>
            <a:xfrm>
              <a:off x="482600" y="1010335"/>
              <a:ext cx="805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Transition type substitutions occur at a higher rate than </a:t>
              </a:r>
              <a:r>
                <a:rPr lang="en-US" dirty="0" err="1"/>
                <a:t>transversion</a:t>
              </a:r>
              <a:r>
                <a:rPr lang="en-US" dirty="0"/>
                <a:t> substitutions.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2463" y="1580634"/>
              <a:ext cx="3892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K2P Model was the first to address this.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27684" y="1866900"/>
            <a:ext cx="7212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So, we set </a:t>
            </a:r>
            <a:r>
              <a:rPr lang="en-US" i="1" dirty="0"/>
              <a:t>b</a:t>
            </a:r>
            <a:r>
              <a:rPr lang="en-US" dirty="0"/>
              <a:t> =</a:t>
            </a:r>
            <a:r>
              <a:rPr lang="en-US" i="1" dirty="0"/>
              <a:t> e</a:t>
            </a:r>
            <a:r>
              <a:rPr lang="en-US" dirty="0"/>
              <a:t> = </a:t>
            </a:r>
            <a:r>
              <a:rPr lang="en-US" i="1" dirty="0">
                <a:latin typeface="Symbol" charset="2"/>
                <a:cs typeface="Symbol" charset="2"/>
              </a:rPr>
              <a:t>k</a:t>
            </a:r>
            <a:r>
              <a:rPr lang="en-US" dirty="0"/>
              <a:t> (for transitions), and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 = 1</a:t>
            </a:r>
            <a:r>
              <a:rPr lang="en-US" i="1" dirty="0"/>
              <a:t> </a:t>
            </a:r>
            <a:r>
              <a:rPr lang="en-US" dirty="0"/>
              <a:t>(for transversions) .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652" y="2837240"/>
            <a:ext cx="751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	      -(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)(</a:t>
            </a:r>
            <a:r>
              <a:rPr lang="en-US" i="1" dirty="0">
                <a:latin typeface="Symbol" charset="2"/>
                <a:cs typeface="Symbol" charset="2"/>
              </a:rPr>
              <a:t>k</a:t>
            </a:r>
            <a:r>
              <a:rPr lang="en-US" dirty="0"/>
              <a:t> + 2)/4 	 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    </a:t>
            </a:r>
            <a:r>
              <a:rPr lang="en-US" i="1" dirty="0" err="1">
                <a:latin typeface="Symbol" charset="2"/>
                <a:cs typeface="Symbol" charset="2"/>
              </a:rPr>
              <a:t>mk</a:t>
            </a:r>
            <a:r>
              <a:rPr lang="en-US" dirty="0"/>
              <a:t>/4		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   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-(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)(</a:t>
            </a:r>
            <a:r>
              <a:rPr lang="en-US" i="1" dirty="0">
                <a:latin typeface="Symbol" charset="2"/>
                <a:cs typeface="Symbol" charset="2"/>
              </a:rPr>
              <a:t>k</a:t>
            </a:r>
            <a:r>
              <a:rPr lang="en-US" dirty="0"/>
              <a:t> + 2)/4 	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    </a:t>
            </a:r>
            <a:r>
              <a:rPr lang="en-US" i="1" dirty="0" err="1">
                <a:latin typeface="Symbol" charset="2"/>
                <a:cs typeface="Symbol" charset="2"/>
              </a:rPr>
              <a:t>mk</a:t>
            </a:r>
            <a:r>
              <a:rPr lang="en-US" dirty="0"/>
              <a:t>/4		</a:t>
            </a:r>
          </a:p>
          <a:p>
            <a:r>
              <a:rPr lang="en-US" dirty="0"/>
              <a:t>for K2P: </a:t>
            </a:r>
            <a:r>
              <a:rPr lang="en-US" b="1" dirty="0"/>
              <a:t>Q</a:t>
            </a:r>
            <a:r>
              <a:rPr lang="en-US" dirty="0"/>
              <a:t>  =</a:t>
            </a:r>
          </a:p>
          <a:p>
            <a:r>
              <a:rPr lang="en-US" dirty="0"/>
              <a:t>				   </a:t>
            </a:r>
            <a:r>
              <a:rPr lang="en-US" i="1" dirty="0" err="1">
                <a:latin typeface="Symbol" charset="2"/>
                <a:cs typeface="Symbol" charset="2"/>
              </a:rPr>
              <a:t>mk</a:t>
            </a:r>
            <a:r>
              <a:rPr lang="en-US" dirty="0"/>
              <a:t>/4		 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-(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)(</a:t>
            </a:r>
            <a:r>
              <a:rPr lang="en-US" i="1" dirty="0">
                <a:latin typeface="Symbol" charset="2"/>
                <a:cs typeface="Symbol" charset="2"/>
              </a:rPr>
              <a:t>k</a:t>
            </a:r>
            <a:r>
              <a:rPr lang="en-US" dirty="0"/>
              <a:t> + 2)/4 	  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    </a:t>
            </a:r>
            <a:r>
              <a:rPr lang="en-US" i="1" dirty="0" err="1">
                <a:latin typeface="Symbol" charset="2"/>
                <a:cs typeface="Symbol" charset="2"/>
              </a:rPr>
              <a:t>mk</a:t>
            </a:r>
            <a:r>
              <a:rPr lang="en-US" dirty="0"/>
              <a:t>/4		    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/4		-(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)(</a:t>
            </a:r>
            <a:r>
              <a:rPr lang="en-US" i="1" dirty="0">
                <a:latin typeface="Symbol" charset="2"/>
                <a:cs typeface="Symbol" charset="2"/>
              </a:rPr>
              <a:t>k</a:t>
            </a:r>
            <a:r>
              <a:rPr lang="en-US" dirty="0"/>
              <a:t> + 2)/4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9412" y="2343666"/>
            <a:ext cx="1004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= ¼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09700" y="5105400"/>
            <a:ext cx="6848475" cy="1714500"/>
            <a:chOff x="1409700" y="5080000"/>
            <a:chExt cx="6848475" cy="1714500"/>
          </a:xfrm>
        </p:grpSpPr>
        <p:sp>
          <p:nvSpPr>
            <p:cNvPr id="10" name="TextBox 9"/>
            <p:cNvSpPr txBox="1"/>
            <p:nvPr/>
          </p:nvSpPr>
          <p:spPr>
            <a:xfrm>
              <a:off x="1409700" y="5752584"/>
              <a:ext cx="4782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where 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 = </a:t>
              </a:r>
              <a:r>
                <a:rPr lang="en-US" i="1" dirty="0" err="1">
                  <a:latin typeface="Symbol" charset="2"/>
                  <a:cs typeface="Symbol" charset="2"/>
                </a:rPr>
                <a:t>mk</a:t>
              </a:r>
              <a:r>
                <a:rPr lang="en-US" dirty="0"/>
                <a:t>/4 and </a:t>
              </a:r>
              <a:r>
                <a:rPr lang="en-US" i="1" dirty="0">
                  <a:latin typeface="Symbol" charset="2"/>
                  <a:cs typeface="Symbol" charset="2"/>
                </a:rPr>
                <a:t>b</a:t>
              </a:r>
              <a:r>
                <a:rPr lang="en-US" dirty="0"/>
                <a:t> = </a:t>
              </a:r>
              <a:r>
                <a:rPr lang="en-US" i="1" dirty="0">
                  <a:latin typeface="Symbol" charset="2"/>
                  <a:cs typeface="Symbol" charset="2"/>
                </a:rPr>
                <a:t>m</a:t>
              </a:r>
              <a:r>
                <a:rPr lang="en-US" dirty="0"/>
                <a:t>/4.  Thus, </a:t>
              </a:r>
              <a:r>
                <a:rPr lang="en-US" i="1" dirty="0">
                  <a:latin typeface="Symbol" charset="2"/>
                  <a:cs typeface="Symbol" charset="2"/>
                </a:rPr>
                <a:t>k</a:t>
              </a:r>
              <a:r>
                <a:rPr lang="en-US" dirty="0"/>
                <a:t> = </a:t>
              </a:r>
              <a:r>
                <a:rPr lang="en-US" i="1" dirty="0">
                  <a:latin typeface="Symbol" charset="2"/>
                  <a:cs typeface="Symbol" charset="2"/>
                </a:rPr>
                <a:t>a / b </a:t>
              </a:r>
              <a:r>
                <a:rPr lang="en-US" dirty="0"/>
                <a:t>and </a:t>
              </a:r>
            </a:p>
          </p:txBody>
        </p:sp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4475" y="5080000"/>
              <a:ext cx="16637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ounded Rectangle 11"/>
          <p:cNvSpPr/>
          <p:nvPr/>
        </p:nvSpPr>
        <p:spPr>
          <a:xfrm>
            <a:off x="4039412" y="2369066"/>
            <a:ext cx="1004564" cy="36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000" y="330200"/>
            <a:ext cx="481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Hasegawa-</a:t>
            </a:r>
            <a:r>
              <a:rPr lang="en-US" sz="2400" dirty="0" err="1"/>
              <a:t>Kishino</a:t>
            </a:r>
            <a:r>
              <a:rPr lang="en-US" sz="2400" dirty="0"/>
              <a:t>-Yano (HKY) Model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5157" y="1385838"/>
            <a:ext cx="7177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            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>
                <a:latin typeface="Symbol" charset="2"/>
                <a:cs typeface="Symbol" charset="2"/>
              </a:rPr>
              <a:t>kp</a:t>
            </a:r>
            <a:r>
              <a:rPr lang="en-US" baseline="-25000" dirty="0" err="1"/>
              <a:t>G</a:t>
            </a:r>
            <a:r>
              <a:rPr lang="en-US" dirty="0"/>
              <a:t>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Y</a:t>
            </a:r>
            <a:r>
              <a:rPr lang="en-US" dirty="0"/>
              <a:t>)	    	 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C</a:t>
            </a:r>
            <a:r>
              <a:rPr lang="en-US" dirty="0"/>
              <a:t>	    	     </a:t>
            </a:r>
            <a:r>
              <a:rPr lang="en-US" i="1" dirty="0" err="1">
                <a:latin typeface="Symbol" charset="2"/>
                <a:cs typeface="Symbol" charset="2"/>
              </a:rPr>
              <a:t>mkp</a:t>
            </a:r>
            <a:r>
              <a:rPr lang="en-US" baseline="-25000" dirty="0" err="1"/>
              <a:t>G</a:t>
            </a:r>
            <a:r>
              <a:rPr lang="en-US" dirty="0"/>
              <a:t>	      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T</a:t>
            </a:r>
            <a:r>
              <a:rPr lang="en-US" dirty="0"/>
              <a:t>		   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A</a:t>
            </a:r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>
                <a:latin typeface="Symbol" charset="2"/>
                <a:cs typeface="Symbol" charset="2"/>
              </a:rPr>
              <a:t>kp</a:t>
            </a:r>
            <a:r>
              <a:rPr lang="en-US" baseline="-25000" dirty="0" err="1"/>
              <a:t>T</a:t>
            </a:r>
            <a:r>
              <a:rPr lang="en-US" dirty="0"/>
              <a:t> 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R</a:t>
            </a:r>
            <a:r>
              <a:rPr lang="en-US" dirty="0"/>
              <a:t>)	 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G</a:t>
            </a:r>
            <a:r>
              <a:rPr lang="en-US" dirty="0"/>
              <a:t>	         </a:t>
            </a:r>
            <a:r>
              <a:rPr lang="en-US" i="1" dirty="0"/>
              <a:t>  </a:t>
            </a:r>
            <a:r>
              <a:rPr lang="en-US" i="1" dirty="0" err="1">
                <a:latin typeface="Symbol" charset="2"/>
                <a:cs typeface="Symbol" charset="2"/>
              </a:rPr>
              <a:t>mkp</a:t>
            </a:r>
            <a:r>
              <a:rPr lang="en-US" dirty="0"/>
              <a:t>	</a:t>
            </a:r>
          </a:p>
          <a:p>
            <a:r>
              <a:rPr lang="en-US" dirty="0"/>
              <a:t>for HKY: </a:t>
            </a:r>
            <a:r>
              <a:rPr lang="en-US" b="1" dirty="0"/>
              <a:t>Q</a:t>
            </a:r>
            <a:r>
              <a:rPr lang="en-US" dirty="0"/>
              <a:t>  =</a:t>
            </a:r>
          </a:p>
          <a:p>
            <a:r>
              <a:rPr lang="en-US" dirty="0"/>
              <a:t>				  </a:t>
            </a:r>
            <a:r>
              <a:rPr lang="en-US" i="1" dirty="0"/>
              <a:t> </a:t>
            </a:r>
            <a:r>
              <a:rPr lang="en-US" i="1" dirty="0" err="1">
                <a:latin typeface="Symbol" charset="2"/>
                <a:cs typeface="Symbol" charset="2"/>
              </a:rPr>
              <a:t>mkp</a:t>
            </a:r>
            <a:r>
              <a:rPr lang="en-US" baseline="-25000" dirty="0" err="1">
                <a:latin typeface="Symbol" charset="2"/>
                <a:cs typeface="Symbol" charset="2"/>
              </a:rPr>
              <a:t>A</a:t>
            </a:r>
            <a:r>
              <a:rPr lang="en-US" dirty="0"/>
              <a:t>		 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C</a:t>
            </a:r>
            <a:r>
              <a:rPr lang="en-US" dirty="0"/>
              <a:t>	      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>
                <a:latin typeface="Symbol" charset="2"/>
                <a:cs typeface="Symbol" charset="2"/>
              </a:rPr>
              <a:t>kp</a:t>
            </a:r>
            <a:r>
              <a:rPr lang="en-US" baseline="-25000" dirty="0" err="1"/>
              <a:t>A</a:t>
            </a:r>
            <a:r>
              <a:rPr lang="en-US" dirty="0"/>
              <a:t>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Y</a:t>
            </a:r>
            <a:r>
              <a:rPr lang="en-US" dirty="0"/>
              <a:t>)	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	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A</a:t>
            </a:r>
            <a:r>
              <a:rPr lang="en-US" dirty="0"/>
              <a:t>		  </a:t>
            </a:r>
            <a:r>
              <a:rPr lang="en-US" i="1" dirty="0"/>
              <a:t>  </a:t>
            </a:r>
            <a:r>
              <a:rPr lang="en-US" i="1" dirty="0" err="1">
                <a:latin typeface="Symbol" charset="2"/>
                <a:cs typeface="Symbol" charset="2"/>
              </a:rPr>
              <a:t>mkp</a:t>
            </a:r>
            <a:r>
              <a:rPr lang="en-US" baseline="-25000" dirty="0" err="1"/>
              <a:t>C</a:t>
            </a:r>
            <a:r>
              <a:rPr lang="en-US" dirty="0"/>
              <a:t>	                </a:t>
            </a:r>
            <a:r>
              <a:rPr lang="en-US" i="1" dirty="0" err="1">
                <a:latin typeface="Symbol" charset="2"/>
                <a:cs typeface="Symbol" charset="2"/>
              </a:rPr>
              <a:t>mp</a:t>
            </a:r>
            <a:r>
              <a:rPr lang="en-US" baseline="-25000" dirty="0" err="1"/>
              <a:t>G</a:t>
            </a:r>
            <a:r>
              <a:rPr lang="en-US" dirty="0"/>
              <a:t>	     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>
                <a:latin typeface="Symbol" charset="2"/>
                <a:cs typeface="Symbol" charset="2"/>
              </a:rPr>
              <a:t>kp</a:t>
            </a:r>
            <a:r>
              <a:rPr lang="en-US" baseline="-25000" dirty="0" err="1"/>
              <a:t>C</a:t>
            </a:r>
            <a:r>
              <a:rPr lang="en-US" dirty="0"/>
              <a:t>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35350" y="3994835"/>
            <a:ext cx="607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where 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dirty="0"/>
              <a:t> = </a:t>
            </a:r>
            <a:r>
              <a:rPr lang="en-US" i="1" dirty="0" err="1">
                <a:latin typeface="Symbol" charset="2"/>
                <a:cs typeface="Symbol" charset="2"/>
              </a:rPr>
              <a:t>mk</a:t>
            </a:r>
            <a:r>
              <a:rPr lang="en-US" dirty="0">
                <a:latin typeface="Symbol" charset="2"/>
                <a:cs typeface="Symbol" charset="2"/>
              </a:rPr>
              <a:t>, </a:t>
            </a:r>
            <a:r>
              <a:rPr lang="en-US" i="1" dirty="0">
                <a:latin typeface="Symbol" charset="2"/>
                <a:cs typeface="Symbol" charset="2"/>
              </a:rPr>
              <a:t>b</a:t>
            </a:r>
            <a:r>
              <a:rPr lang="en-US" dirty="0">
                <a:latin typeface="Symbol" charset="2"/>
                <a:cs typeface="Symbol" charset="2"/>
              </a:rPr>
              <a:t> =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>
                <a:latin typeface="Symbol" charset="2"/>
                <a:cs typeface="Symbol" charset="2"/>
              </a:rPr>
              <a:t>,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R</a:t>
            </a:r>
            <a:r>
              <a:rPr lang="en-US" dirty="0"/>
              <a:t> =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, and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Y</a:t>
            </a:r>
            <a:r>
              <a:rPr lang="en-US" dirty="0"/>
              <a:t> =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 + 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 err="1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2966" y="4976813"/>
            <a:ext cx="554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lots of other models that restrict the Q-matrix.</a:t>
            </a:r>
          </a:p>
        </p:txBody>
      </p:sp>
    </p:spTree>
    <p:extLst>
      <p:ext uri="{BB962C8B-B14F-4D97-AF65-F5344CB8AC3E}">
        <p14:creationId xmlns:p14="http://schemas.microsoft.com/office/powerpoint/2010/main" val="373186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634" y="360065"/>
            <a:ext cx="3048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 common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0400" y="6172200"/>
            <a:ext cx="784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203 special cases of the GTR, 406 if we allow for equal base frequencies.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9854BD-E901-7643-AE0E-15BBEBC1C4CA}"/>
              </a:ext>
            </a:extLst>
          </p:cNvPr>
          <p:cNvGrpSpPr/>
          <p:nvPr/>
        </p:nvGrpSpPr>
        <p:grpSpPr>
          <a:xfrm>
            <a:off x="1862138" y="1081088"/>
            <a:ext cx="5486400" cy="4710112"/>
            <a:chOff x="1862138" y="1081088"/>
            <a:chExt cx="5486400" cy="4710112"/>
          </a:xfrm>
        </p:grpSpPr>
        <p:pic>
          <p:nvPicPr>
            <p:cNvPr id="614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2138" y="1081088"/>
              <a:ext cx="5486400" cy="471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6702C39-683A-CD44-970E-DC500C948193}"/>
                </a:ext>
              </a:extLst>
            </p:cNvPr>
            <p:cNvSpPr txBox="1"/>
            <p:nvPr/>
          </p:nvSpPr>
          <p:spPr>
            <a:xfrm>
              <a:off x="5519057" y="2460171"/>
              <a:ext cx="98456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all tv equal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FA718CA-9D23-374A-B06A-9CC6C17BEB67}"/>
                </a:ext>
              </a:extLst>
            </p:cNvPr>
            <p:cNvSpPr txBox="1"/>
            <p:nvPr/>
          </p:nvSpPr>
          <p:spPr>
            <a:xfrm>
              <a:off x="5624120" y="3936164"/>
              <a:ext cx="9444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all </a:t>
              </a:r>
              <a:r>
                <a:rPr lang="en-US" sz="1400" dirty="0" err="1"/>
                <a:t>ti</a:t>
              </a:r>
              <a:r>
                <a:rPr lang="en-US" sz="1400" dirty="0"/>
                <a:t> equal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8176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0573" y="386834"/>
            <a:ext cx="5222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Calculating Transformation Probabilities.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9779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So, the Q &amp; R matrices we’ve been discussing define the instantaneous rates of substitutions from one nucleotide to another.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760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Convert the rates to probabilities by matrix exponentiation: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b="1" dirty="0"/>
              <a:t>P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 =  </a:t>
            </a:r>
            <a:r>
              <a:rPr lang="en-US" i="1" dirty="0"/>
              <a:t>e</a:t>
            </a:r>
            <a:r>
              <a:rPr lang="en-US" baseline="30000" dirty="0"/>
              <a:t> </a:t>
            </a:r>
            <a:r>
              <a:rPr lang="en-US" b="1" baseline="30000" dirty="0" err="1"/>
              <a:t>Q</a:t>
            </a:r>
            <a:r>
              <a:rPr lang="en-US" i="1" baseline="30000" dirty="0" err="1"/>
              <a:t>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52750" y="3175000"/>
            <a:ext cx="3238500" cy="1111250"/>
            <a:chOff x="2952750" y="3302000"/>
            <a:chExt cx="3238500" cy="1111250"/>
          </a:xfrm>
        </p:grpSpPr>
        <p:pic>
          <p:nvPicPr>
            <p:cNvPr id="716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750" y="3714750"/>
              <a:ext cx="3238500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898900" y="3302000"/>
              <a:ext cx="1394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Jukes-Cantor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00200" y="4467781"/>
            <a:ext cx="5942013" cy="1709182"/>
            <a:chOff x="1600200" y="4632881"/>
            <a:chExt cx="5942013" cy="170918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5106988"/>
              <a:ext cx="5942013" cy="1235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301583" y="4632881"/>
              <a:ext cx="54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K2P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40900" y="6234668"/>
            <a:ext cx="570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Again, it’s these </a:t>
            </a:r>
            <a:r>
              <a:rPr lang="en-US" i="1" dirty="0" err="1"/>
              <a:t>P</a:t>
            </a:r>
            <a:r>
              <a:rPr lang="en-US" i="1" baseline="-25000" dirty="0" err="1"/>
              <a:t>ij</a:t>
            </a:r>
            <a:r>
              <a:rPr lang="en-US" dirty="0"/>
              <a:t> that are used in the likelihood function.</a:t>
            </a:r>
          </a:p>
        </p:txBody>
      </p:sp>
    </p:spTree>
    <p:extLst>
      <p:ext uri="{BB962C8B-B14F-4D97-AF65-F5344CB8AC3E}">
        <p14:creationId xmlns:p14="http://schemas.microsoft.com/office/powerpoint/2010/main" val="293930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706" y="177800"/>
            <a:ext cx="267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Jukes-Cantor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1199" y="671731"/>
            <a:ext cx="6353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probability of a site appearing constant is:	 </a:t>
            </a:r>
            <a:r>
              <a:rPr lang="en-US" i="1" dirty="0" err="1"/>
              <a:t>p</a:t>
            </a:r>
            <a:r>
              <a:rPr lang="en-US" i="1" baseline="-25000" dirty="0" err="1"/>
              <a:t>ii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 </a:t>
            </a:r>
            <a:r>
              <a:rPr lang="en-US" dirty="0"/>
              <a:t>= ¼ + ¾ </a:t>
            </a:r>
            <a:r>
              <a:rPr lang="en-US" i="1" dirty="0"/>
              <a:t>e</a:t>
            </a:r>
            <a:r>
              <a:rPr lang="en-US" baseline="30000" dirty="0"/>
              <a:t>-4</a:t>
            </a:r>
            <a:r>
              <a:rPr lang="en-US" i="1" baseline="30000" dirty="0">
                <a:latin typeface="Symbol" pitchFamily="2" charset="2"/>
              </a:rPr>
              <a:t>a</a:t>
            </a:r>
            <a:r>
              <a:rPr lang="en-US" i="1" baseline="30000" dirty="0"/>
              <a:t>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1800" y="1244600"/>
            <a:ext cx="617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probability of a site changing is :		       </a:t>
            </a:r>
            <a:r>
              <a:rPr lang="en-US" i="1" dirty="0" err="1"/>
              <a:t>p</a:t>
            </a:r>
            <a:r>
              <a:rPr lang="en-US" i="1" baseline="-25000" dirty="0" err="1"/>
              <a:t>ij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 </a:t>
            </a:r>
            <a:r>
              <a:rPr lang="en-US" dirty="0"/>
              <a:t>= ¼ - ¼</a:t>
            </a:r>
            <a:r>
              <a:rPr lang="en-US" i="1" dirty="0"/>
              <a:t> e</a:t>
            </a:r>
            <a:r>
              <a:rPr lang="en-US" baseline="30000" dirty="0"/>
              <a:t>-4</a:t>
            </a:r>
            <a:r>
              <a:rPr lang="en-US" i="1" baseline="30000" dirty="0">
                <a:latin typeface="Symbol" pitchFamily="2" charset="2"/>
              </a:rPr>
              <a:t>a</a:t>
            </a:r>
            <a:r>
              <a:rPr lang="en-US" i="1" baseline="30000" dirty="0"/>
              <a:t>t</a:t>
            </a:r>
            <a:r>
              <a:rPr lang="en-US" dirty="0"/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48489" y="1916521"/>
            <a:ext cx="7054945" cy="2343189"/>
            <a:chOff x="1059122" y="1814921"/>
            <a:chExt cx="7054945" cy="2343189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903" y="2416623"/>
              <a:ext cx="1691791" cy="174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59122" y="1814921"/>
              <a:ext cx="705494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 algn="ctr">
                <a:buFont typeface="Symbol" pitchFamily="2" charset="2"/>
                <a:buChar char="a"/>
              </a:pPr>
              <a:r>
                <a:rPr lang="en-US" dirty="0"/>
                <a:t>is the rate at which any nucleotide changes to any other per unit time.</a:t>
              </a:r>
            </a:p>
            <a:p>
              <a:pPr algn="ctr"/>
              <a:r>
                <a:rPr lang="en-US" sz="1200" dirty="0"/>
                <a:t>(analogous to the Poisson rate </a:t>
              </a:r>
              <a:r>
                <a:rPr lang="en-US" sz="1200" dirty="0">
                  <a:latin typeface="Symbol" pitchFamily="2" charset="2"/>
                </a:rPr>
                <a:t>l</a:t>
              </a:r>
              <a:r>
                <a:rPr lang="en-US" sz="1200" dirty="0"/>
                <a:t>)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71500" y="4453235"/>
            <a:ext cx="802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Given that the state at the site is (say) A at 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, we start by estimating the probability of state A at that site at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4000" y="524510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(0) </a:t>
            </a:r>
            <a:r>
              <a:rPr lang="en-US" dirty="0"/>
              <a:t>=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102" y="5905500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(1) </a:t>
            </a:r>
            <a:r>
              <a:rPr lang="en-US" dirty="0"/>
              <a:t>= 1 – 3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3385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0170" y="698500"/>
            <a:ext cx="542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Now, what’s the probability of this site having an A at </a:t>
            </a:r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8200" y="1231900"/>
            <a:ext cx="499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two ways for the site to have state A at </a:t>
            </a:r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1816100"/>
            <a:ext cx="378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It still hasn’t changed since time 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2393434"/>
            <a:ext cx="510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– It has changed to something else and back again.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82403" y="3172083"/>
            <a:ext cx="5608017" cy="369332"/>
            <a:chOff x="1346200" y="3172083"/>
            <a:chExt cx="560801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346200" y="3172083"/>
              <a:ext cx="117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Therefore,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63454" y="3172083"/>
              <a:ext cx="41907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(2)</a:t>
              </a:r>
              <a:r>
                <a:rPr lang="en-US" dirty="0"/>
                <a:t> = (1 – 3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)</a:t>
              </a:r>
              <a:r>
                <a:rPr lang="en-US" i="1" dirty="0"/>
                <a:t>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  + 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 [1 –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],     where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6778" y="1847701"/>
            <a:ext cx="8078815" cy="3002330"/>
            <a:chOff x="526778" y="1771501"/>
            <a:chExt cx="8078815" cy="3002330"/>
          </a:xfrm>
        </p:grpSpPr>
        <p:sp>
          <p:nvSpPr>
            <p:cNvPr id="10" name="TextBox 9"/>
            <p:cNvSpPr txBox="1"/>
            <p:nvPr/>
          </p:nvSpPr>
          <p:spPr>
            <a:xfrm>
              <a:off x="526778" y="4127500"/>
              <a:ext cx="8078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(1 – 3</a:t>
              </a:r>
              <a:r>
                <a:rPr lang="en-US" i="1" dirty="0">
                  <a:latin typeface="Symbol" pitchFamily="2" charset="2"/>
                </a:rPr>
                <a:t>a</a:t>
              </a:r>
              <a:r>
                <a:rPr lang="en-US" dirty="0"/>
                <a:t>)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  = probability of no change at the site during time </a:t>
              </a:r>
              <a:r>
                <a:rPr lang="en-US" i="1" dirty="0"/>
                <a:t>t</a:t>
              </a:r>
              <a:r>
                <a:rPr lang="en-US" baseline="-25000" dirty="0"/>
                <a:t>2</a:t>
              </a:r>
              <a:r>
                <a:rPr lang="en-US" dirty="0"/>
                <a:t>, (1 - 3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), times the </a:t>
              </a:r>
            </a:p>
            <a:p>
              <a:pPr algn="ctr"/>
              <a:r>
                <a:rPr lang="en-US" dirty="0"/>
                <a:t>probability of the site having state A at time </a:t>
              </a:r>
              <a:r>
                <a:rPr lang="en-US" i="1" dirty="0"/>
                <a:t>t</a:t>
              </a:r>
              <a:r>
                <a:rPr lang="en-US" baseline="-25000" dirty="0"/>
                <a:t>1</a:t>
              </a:r>
              <a:r>
                <a:rPr lang="en-US" dirty="0"/>
                <a:t>,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). 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438400" y="1771501"/>
              <a:ext cx="3886200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9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78200" y="3133985"/>
              <a:ext cx="1193800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43966" y="2415252"/>
            <a:ext cx="7656070" cy="3933379"/>
            <a:chOff x="743966" y="2339052"/>
            <a:chExt cx="7656070" cy="3933379"/>
          </a:xfrm>
        </p:grpSpPr>
        <p:sp>
          <p:nvSpPr>
            <p:cNvPr id="15" name="TextBox 14"/>
            <p:cNvSpPr txBox="1"/>
            <p:nvPr/>
          </p:nvSpPr>
          <p:spPr>
            <a:xfrm>
              <a:off x="4303105" y="5003800"/>
              <a:ext cx="53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and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3966" y="5626100"/>
              <a:ext cx="76560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>
                  <a:latin typeface="Symbol" charset="2"/>
                  <a:cs typeface="Symbol" charset="2"/>
                </a:rPr>
                <a:t> </a:t>
              </a:r>
              <a:r>
                <a:rPr lang="en-US" dirty="0"/>
                <a:t>[1 -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] = probability of a change to A (</a:t>
              </a:r>
              <a:r>
                <a:rPr lang="en-US" i="1" dirty="0">
                  <a:latin typeface="Symbol" charset="2"/>
                  <a:cs typeface="Symbol" charset="2"/>
                </a:rPr>
                <a:t>a </a:t>
              </a:r>
              <a:r>
                <a:rPr lang="en-US" dirty="0"/>
                <a:t>), times the probability that the site </a:t>
              </a:r>
            </a:p>
            <a:p>
              <a:pPr algn="ctr"/>
              <a:r>
                <a:rPr lang="en-US" dirty="0"/>
                <a:t>is not A at time </a:t>
              </a:r>
              <a:r>
                <a:rPr lang="en-US" i="1" dirty="0"/>
                <a:t>t</a:t>
              </a:r>
              <a:r>
                <a:rPr lang="en-US" baseline="-25000" dirty="0"/>
                <a:t>1</a:t>
              </a:r>
              <a:r>
                <a:rPr lang="en-US" dirty="0"/>
                <a:t>, (1 -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(1)</a:t>
              </a:r>
              <a:r>
                <a:rPr lang="en-US" dirty="0"/>
                <a:t>) 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449033" y="2339052"/>
              <a:ext cx="4951630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15548" y="3133983"/>
              <a:ext cx="1079913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3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3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32706" y="152400"/>
            <a:ext cx="267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Jukes-Cantor Model</a:t>
            </a:r>
          </a:p>
        </p:txBody>
      </p:sp>
    </p:spTree>
    <p:extLst>
      <p:ext uri="{BB962C8B-B14F-4D97-AF65-F5344CB8AC3E}">
        <p14:creationId xmlns:p14="http://schemas.microsoft.com/office/powerpoint/2010/main" val="16503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706" y="152400"/>
            <a:ext cx="267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Jukes-Cantor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5129" y="831334"/>
            <a:ext cx="3196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We have a recurrence equation.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1415" y="162560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+1)</a:t>
            </a:r>
            <a:r>
              <a:rPr lang="en-US" dirty="0"/>
              <a:t> = (1 – 3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dirty="0"/>
              <a:t>) </a:t>
            </a:r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</a:t>
            </a:r>
            <a:r>
              <a:rPr lang="en-US" dirty="0"/>
              <a:t> + 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dirty="0"/>
              <a:t> [1 – </a:t>
            </a:r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</a:t>
            </a:r>
            <a:r>
              <a:rPr lang="en-US" dirty="0"/>
              <a:t>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047174" y="2368034"/>
            <a:ext cx="5049652" cy="1023898"/>
            <a:chOff x="2047174" y="2368034"/>
            <a:chExt cx="5049652" cy="1023898"/>
          </a:xfrm>
        </p:grpSpPr>
        <p:sp>
          <p:nvSpPr>
            <p:cNvPr id="5" name="TextBox 4"/>
            <p:cNvSpPr txBox="1"/>
            <p:nvPr/>
          </p:nvSpPr>
          <p:spPr>
            <a:xfrm>
              <a:off x="2047174" y="2368034"/>
              <a:ext cx="5049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We can calculate the change in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</a:t>
              </a:r>
              <a:r>
                <a:rPr lang="en-US" i="1" baseline="-25000" dirty="0"/>
                <a:t>t</a:t>
              </a:r>
              <a:r>
                <a:rPr lang="en-US" baseline="-25000" dirty="0"/>
                <a:t>)</a:t>
              </a:r>
              <a:r>
                <a:rPr lang="en-US" dirty="0"/>
                <a:t> across time, </a:t>
              </a:r>
              <a:r>
                <a:rPr lang="en-US" dirty="0">
                  <a:latin typeface="Symbol" charset="2"/>
                  <a:cs typeface="Symbol" charset="2"/>
                </a:rPr>
                <a:t>D</a:t>
              </a:r>
              <a:r>
                <a:rPr lang="en-US" i="1" dirty="0"/>
                <a:t>t</a:t>
              </a:r>
              <a:r>
                <a:rPr lang="en-US" dirty="0"/>
                <a:t>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2475" y="3022600"/>
              <a:ext cx="3313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</a:t>
              </a:r>
              <a:r>
                <a:rPr lang="en-US" i="1" baseline="-25000" dirty="0"/>
                <a:t>t</a:t>
              </a:r>
              <a:r>
                <a:rPr lang="en-US" baseline="-25000" dirty="0"/>
                <a:t>+1)</a:t>
              </a:r>
              <a:r>
                <a:rPr lang="en-US" dirty="0"/>
                <a:t> – 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</a:t>
              </a:r>
              <a:r>
                <a:rPr lang="en-US" i="1" baseline="-25000" dirty="0"/>
                <a:t>t</a:t>
              </a:r>
              <a:r>
                <a:rPr lang="en-US" baseline="-25000" dirty="0"/>
                <a:t>)</a:t>
              </a:r>
              <a:r>
                <a:rPr lang="en-US" dirty="0"/>
                <a:t> = -3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i="1" dirty="0"/>
                <a:t>p</a:t>
              </a:r>
              <a:r>
                <a:rPr lang="en-US" i="1" baseline="-25000" dirty="0"/>
                <a:t>A</a:t>
              </a:r>
              <a:r>
                <a:rPr lang="en-US" baseline="-25000" dirty="0"/>
                <a:t>(</a:t>
              </a:r>
              <a:r>
                <a:rPr lang="en-US" i="1" baseline="-25000" dirty="0"/>
                <a:t>t</a:t>
              </a:r>
              <a:r>
                <a:rPr lang="en-US" baseline="-25000" dirty="0"/>
                <a:t>)</a:t>
              </a:r>
              <a:r>
                <a:rPr lang="en-US" dirty="0"/>
                <a:t> + 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 – </a:t>
              </a:r>
              <a:r>
                <a:rPr lang="en-US" i="1" dirty="0" err="1">
                  <a:latin typeface="Symbol" charset="2"/>
                  <a:cs typeface="Symbol" charset="2"/>
                </a:rPr>
                <a:t>a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A</a:t>
              </a:r>
              <a:r>
                <a:rPr lang="en-US" baseline="-25000" dirty="0"/>
                <a:t>(</a:t>
              </a:r>
              <a:r>
                <a:rPr lang="en-US" i="1" baseline="-25000" dirty="0"/>
                <a:t>t</a:t>
              </a:r>
              <a:r>
                <a:rPr lang="en-US" baseline="-25000" dirty="0"/>
                <a:t>)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41316" y="3681968"/>
            <a:ext cx="2040334" cy="1118632"/>
            <a:chOff x="3541316" y="3681968"/>
            <a:chExt cx="2040334" cy="1118632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4205728"/>
                </p:ext>
              </p:extLst>
            </p:nvPr>
          </p:nvGraphicFramePr>
          <p:xfrm>
            <a:off x="3541316" y="4127500"/>
            <a:ext cx="2040334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0" name="Equation" r:id="rId3" imgW="1231900" imgH="406400" progId="Equation.3">
                    <p:embed/>
                  </p:oleObj>
                </mc:Choice>
                <mc:Fallback>
                  <p:oleObj name="Equation" r:id="rId3" imgW="1231900" imgH="40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41316" y="4127500"/>
                          <a:ext cx="2040334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4376638" y="3681968"/>
              <a:ext cx="396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28714" y="5156200"/>
            <a:ext cx="1995786" cy="1092200"/>
            <a:chOff x="3528714" y="5156200"/>
            <a:chExt cx="1995786" cy="1092200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550128"/>
                </p:ext>
              </p:extLst>
            </p:nvPr>
          </p:nvGraphicFramePr>
          <p:xfrm>
            <a:off x="3528714" y="5651500"/>
            <a:ext cx="1995786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1" name="Equation" r:id="rId5" imgW="1219200" imgH="406400" progId="Equation.3">
                    <p:embed/>
                  </p:oleObj>
                </mc:Choice>
                <mc:Fallback>
                  <p:oleObj name="Equation" r:id="rId5" imgW="1219200" imgH="40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28714" y="5651500"/>
                          <a:ext cx="1995786" cy="596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4305300" y="5156200"/>
              <a:ext cx="53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and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4FEC8E3-0DF9-D141-BB5F-FEE19EEBAAA8}"/>
              </a:ext>
            </a:extLst>
          </p:cNvPr>
          <p:cNvSpPr txBox="1"/>
          <p:nvPr/>
        </p:nvSpPr>
        <p:spPr>
          <a:xfrm>
            <a:off x="5105652" y="1632466"/>
            <a:ext cx="27199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</a:t>
            </a:r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i="1" baseline="-25000" dirty="0"/>
              <a:t>(t</a:t>
            </a:r>
            <a:r>
              <a:rPr lang="en-US" baseline="-25000" dirty="0"/>
              <a:t>)</a:t>
            </a:r>
            <a:r>
              <a:rPr lang="en-US" dirty="0"/>
              <a:t> – 3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i="1" dirty="0"/>
              <a:t>p</a:t>
            </a:r>
            <a:r>
              <a:rPr lang="en-US" i="1" baseline="-25000" dirty="0"/>
              <a:t>A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</a:t>
            </a:r>
            <a:r>
              <a:rPr lang="en-US" dirty="0"/>
              <a:t> +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dirty="0"/>
              <a:t> – </a:t>
            </a:r>
            <a:r>
              <a:rPr lang="en-US" i="1" dirty="0" err="1">
                <a:latin typeface="Symbol" charset="2"/>
                <a:cs typeface="Symbol" charset="2"/>
              </a:rPr>
              <a:t>a</a:t>
            </a:r>
            <a:r>
              <a:rPr lang="en-US" i="1" dirty="0" err="1"/>
              <a:t>p</a:t>
            </a:r>
            <a:r>
              <a:rPr lang="en-US" i="1" baseline="-25000" dirty="0" err="1"/>
              <a:t>A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706" y="152400"/>
            <a:ext cx="267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Jukes-Cantor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3104096" y="1148834"/>
            <a:ext cx="280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baseline="-25000" dirty="0"/>
              <a:t>(</a:t>
            </a:r>
            <a:r>
              <a:rPr lang="en-US" i="1" baseline="-25000" dirty="0"/>
              <a:t>t</a:t>
            </a:r>
            <a:r>
              <a:rPr lang="en-US" baseline="-25000" dirty="0"/>
              <a:t>)</a:t>
            </a:r>
            <a:r>
              <a:rPr lang="en-US" dirty="0"/>
              <a:t>  = 1/4 + (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baseline="-25000" dirty="0"/>
              <a:t>(0)</a:t>
            </a:r>
            <a:r>
              <a:rPr lang="en-US" dirty="0"/>
              <a:t> – 1/4)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baseline="30000" dirty="0"/>
              <a:t>-4</a:t>
            </a:r>
            <a:r>
              <a:rPr lang="en-US" i="1" baseline="30000" dirty="0">
                <a:latin typeface="Symbol" charset="2"/>
                <a:cs typeface="Symbol" charset="2"/>
              </a:rPr>
              <a:t>a</a:t>
            </a:r>
            <a:r>
              <a:rPr lang="en-US" i="1" baseline="30000" dirty="0"/>
              <a:t>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799" y="1816247"/>
            <a:ext cx="693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 have a probability that a site has a particular nucleotide after time </a:t>
            </a:r>
            <a:r>
              <a:rPr lang="en-US" i="1" dirty="0"/>
              <a:t>t,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given in terms of its initial state.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6300" y="2700961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dirty="0"/>
              <a:t> =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baseline="-25000" dirty="0"/>
              <a:t>(0)</a:t>
            </a:r>
            <a:r>
              <a:rPr lang="en-US" dirty="0"/>
              <a:t> = 1. 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	Therefore,  </a:t>
            </a:r>
            <a:r>
              <a:rPr lang="en-US" i="1" dirty="0" err="1"/>
              <a:t>p</a:t>
            </a:r>
            <a:r>
              <a:rPr lang="en-US" i="1" baseline="-25000" dirty="0" err="1"/>
              <a:t>ii</a:t>
            </a:r>
            <a:r>
              <a:rPr lang="en-US" i="1" baseline="-25000" dirty="0"/>
              <a:t>(t)</a:t>
            </a:r>
            <a:r>
              <a:rPr lang="en-US" dirty="0"/>
              <a:t> = 1/4 + 3/4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baseline="30000" dirty="0"/>
              <a:t>-4</a:t>
            </a:r>
            <a:r>
              <a:rPr lang="en-US" i="1" baseline="30000" dirty="0">
                <a:latin typeface="Symbol" charset="2"/>
                <a:cs typeface="Symbol" charset="2"/>
              </a:rPr>
              <a:t>a</a:t>
            </a:r>
            <a:r>
              <a:rPr lang="en-US" i="1" baseline="30000" dirty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6300" y="3878778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not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baseline="-25000" dirty="0"/>
              <a:t>(0)</a:t>
            </a:r>
            <a:r>
              <a:rPr lang="en-US" dirty="0"/>
              <a:t> = 0,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5038941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Symbol" pitchFamily="2" charset="2"/>
              </a:rPr>
              <a:t>a</a:t>
            </a:r>
            <a:r>
              <a:rPr lang="en-US" dirty="0"/>
              <a:t> is an instantaneous rate, so we’ve modeled branch length (rate x time) explicitly </a:t>
            </a:r>
          </a:p>
          <a:p>
            <a:pPr algn="ctr"/>
            <a:r>
              <a:rPr lang="en-US" dirty="0"/>
              <a:t>in our expectations.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C68CDA-97C8-6341-B357-1357A60DBB3D}"/>
              </a:ext>
            </a:extLst>
          </p:cNvPr>
          <p:cNvSpPr txBox="1"/>
          <p:nvPr/>
        </p:nvSpPr>
        <p:spPr>
          <a:xfrm>
            <a:off x="4024358" y="714117"/>
            <a:ext cx="1176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Generalize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189A9B-6224-494D-903B-59DA946AB95B}"/>
              </a:ext>
            </a:extLst>
          </p:cNvPr>
          <p:cNvSpPr txBox="1"/>
          <p:nvPr/>
        </p:nvSpPr>
        <p:spPr>
          <a:xfrm>
            <a:off x="2146300" y="44416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		and </a:t>
            </a:r>
            <a:r>
              <a:rPr lang="en-US" i="1" dirty="0" err="1"/>
              <a:t>p</a:t>
            </a:r>
            <a:r>
              <a:rPr lang="en-US" i="1" baseline="-25000" dirty="0" err="1"/>
              <a:t>ij</a:t>
            </a:r>
            <a:r>
              <a:rPr lang="en-US" i="1" baseline="-25000" dirty="0"/>
              <a:t>(t)</a:t>
            </a:r>
            <a:r>
              <a:rPr lang="en-US" dirty="0"/>
              <a:t> = 1/4 - 1/4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baseline="30000" dirty="0"/>
              <a:t>-4</a:t>
            </a:r>
            <a:r>
              <a:rPr lang="en-US" i="1" baseline="30000" dirty="0">
                <a:latin typeface="Symbol" charset="2"/>
                <a:cs typeface="Symbol" charset="2"/>
              </a:rPr>
              <a:t>a</a:t>
            </a:r>
            <a:r>
              <a:rPr lang="en-US" i="1" baseline="30000" dirty="0"/>
              <a:t>t</a:t>
            </a:r>
            <a:r>
              <a:rPr lang="en-US" baseline="30000" dirty="0"/>
              <a:t>  </a:t>
            </a:r>
            <a:r>
              <a:rPr lang="en-US" dirty="0"/>
              <a:t>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A292CEC-41D2-B648-AED0-029361243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25252"/>
              </p:ext>
            </p:extLst>
          </p:nvPr>
        </p:nvGraphicFramePr>
        <p:xfrm>
          <a:off x="472667" y="5806706"/>
          <a:ext cx="8279986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4610100" imgH="482600" progId="Equation.3">
                  <p:embed/>
                </p:oleObj>
              </mc:Choice>
              <mc:Fallback>
                <p:oleObj name="Equation" r:id="rId3" imgW="4610100" imgH="4826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667" y="5806706"/>
                        <a:ext cx="8279986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414671F3-85AD-4D42-B475-88E50E76F17D}"/>
              </a:ext>
            </a:extLst>
          </p:cNvPr>
          <p:cNvGrpSpPr/>
          <p:nvPr/>
        </p:nvGrpSpPr>
        <p:grpSpPr>
          <a:xfrm>
            <a:off x="2345427" y="3290623"/>
            <a:ext cx="4394645" cy="3129095"/>
            <a:chOff x="2345427" y="3290623"/>
            <a:chExt cx="4394645" cy="3129095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6C0ED5D-BD83-CC43-9B02-02C92E127B55}"/>
                </a:ext>
              </a:extLst>
            </p:cNvPr>
            <p:cNvSpPr/>
            <p:nvPr/>
          </p:nvSpPr>
          <p:spPr>
            <a:xfrm>
              <a:off x="5222734" y="3290623"/>
              <a:ext cx="1517338" cy="344396"/>
            </a:xfrm>
            <a:prstGeom prst="round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CC5A7C8-359C-C14D-A5A0-99427038C331}"/>
                </a:ext>
              </a:extLst>
            </p:cNvPr>
            <p:cNvSpPr/>
            <p:nvPr/>
          </p:nvSpPr>
          <p:spPr>
            <a:xfrm>
              <a:off x="2345427" y="6075322"/>
              <a:ext cx="441316" cy="344396"/>
            </a:xfrm>
            <a:prstGeom prst="round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B63DA2E8-C5C0-F546-B5D6-08FBF610B8E7}"/>
                </a:ext>
              </a:extLst>
            </p:cNvPr>
            <p:cNvSpPr/>
            <p:nvPr/>
          </p:nvSpPr>
          <p:spPr>
            <a:xfrm>
              <a:off x="4529467" y="4468741"/>
              <a:ext cx="1517338" cy="344396"/>
            </a:xfrm>
            <a:prstGeom prst="round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12E071E0-41BB-F741-97C4-F528B5EC57B3}"/>
                </a:ext>
              </a:extLst>
            </p:cNvPr>
            <p:cNvSpPr/>
            <p:nvPr/>
          </p:nvSpPr>
          <p:spPr>
            <a:xfrm>
              <a:off x="3325141" y="6075322"/>
              <a:ext cx="364357" cy="344396"/>
            </a:xfrm>
            <a:prstGeom prst="round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674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1005" y="450334"/>
            <a:ext cx="5401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The JC model makes several assumptions.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8500" y="1663700"/>
            <a:ext cx="7646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All substitutions are equally likely; we have a single substitution type (</a:t>
            </a:r>
            <a:r>
              <a:rPr lang="en-US" dirty="0" err="1"/>
              <a:t>nst</a:t>
            </a:r>
            <a:r>
              <a:rPr lang="en-US" dirty="0"/>
              <a:t> = 1).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500" y="2402427"/>
            <a:ext cx="778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Base frequencies are assumed to be equal; each of the four nucleotides occurs </a:t>
            </a:r>
          </a:p>
          <a:p>
            <a:r>
              <a:rPr lang="en-US" dirty="0"/>
              <a:t>	at 25% of sites (</a:t>
            </a:r>
            <a:r>
              <a:rPr lang="en-US" dirty="0" err="1"/>
              <a:t>ba</a:t>
            </a:r>
            <a:r>
              <a:rPr lang="en-US" dirty="0"/>
              <a:t> = eq).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500" y="3418153"/>
            <a:ext cx="772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Each site has the same probability of experiencing a substitution as any other; </a:t>
            </a:r>
          </a:p>
          <a:p>
            <a:r>
              <a:rPr lang="en-US" dirty="0"/>
              <a:t>	we have an equal-rates model (ra = eq).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500" y="4433879"/>
            <a:ext cx="394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4) The process is constant through time.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500" y="5172606"/>
            <a:ext cx="38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5) Sites are independent of each other.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8500" y="5911334"/>
            <a:ext cx="3518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6) Substitution is a Markov process.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5100" y="1866900"/>
            <a:ext cx="8322712" cy="4275202"/>
            <a:chOff x="165100" y="1866900"/>
            <a:chExt cx="8322712" cy="4275202"/>
          </a:xfrm>
        </p:grpSpPr>
        <p:grpSp>
          <p:nvGrpSpPr>
            <p:cNvPr id="11" name="Group 10"/>
            <p:cNvGrpSpPr/>
            <p:nvPr/>
          </p:nvGrpSpPr>
          <p:grpSpPr>
            <a:xfrm>
              <a:off x="4900062" y="4429937"/>
              <a:ext cx="3587750" cy="1712165"/>
              <a:chOff x="4900062" y="4429937"/>
              <a:chExt cx="3587750" cy="171216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900062" y="4941773"/>
                <a:ext cx="358775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			</a:t>
                </a:r>
                <a:r>
                  <a:rPr lang="en-US" dirty="0">
                    <a:latin typeface="Symbol" charset="2"/>
                    <a:cs typeface="Symbol" charset="2"/>
                  </a:rPr>
                  <a:t>-3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r>
                  <a:rPr lang="en-US" dirty="0">
                    <a:latin typeface="Symbol" charset="2"/>
                    <a:cs typeface="Symbol" charset="2"/>
                  </a:rPr>
                  <a:t>	</a:t>
                </a:r>
                <a:r>
                  <a:rPr lang="en-US" i="1" dirty="0">
                    <a:latin typeface="Symbol" charset="2"/>
                    <a:cs typeface="Symbol" charset="2"/>
                  </a:rPr>
                  <a:t>   a	    a	     a</a:t>
                </a:r>
                <a:r>
                  <a:rPr lang="en-US" dirty="0">
                    <a:latin typeface="Symbol" charset="2"/>
                    <a:cs typeface="Symbol" charset="2"/>
                  </a:rPr>
                  <a:t>	</a:t>
                </a:r>
              </a:p>
              <a:p>
                <a:r>
                  <a:rPr lang="en-US" dirty="0">
                    <a:latin typeface="Symbol" charset="2"/>
                    <a:cs typeface="Symbol" charset="2"/>
                  </a:rPr>
                  <a:t>			  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r>
                  <a:rPr lang="en-US" dirty="0">
                    <a:latin typeface="Symbol" charset="2"/>
                    <a:cs typeface="Symbol" charset="2"/>
                  </a:rPr>
                  <a:t>	 -3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r>
                  <a:rPr lang="en-US" dirty="0">
                    <a:latin typeface="Symbol" charset="2"/>
                    <a:cs typeface="Symbol" charset="2"/>
                  </a:rPr>
                  <a:t>	</a:t>
                </a:r>
                <a:r>
                  <a:rPr lang="en-US" i="1" dirty="0">
                    <a:latin typeface="Symbol" charset="2"/>
                    <a:cs typeface="Symbol" charset="2"/>
                  </a:rPr>
                  <a:t>    a	     a</a:t>
                </a:r>
                <a:r>
                  <a:rPr lang="en-US" dirty="0"/>
                  <a:t>	</a:t>
                </a:r>
              </a:p>
              <a:p>
                <a:r>
                  <a:rPr lang="en-US" b="1" dirty="0"/>
                  <a:t>		Q</a:t>
                </a:r>
                <a:r>
                  <a:rPr lang="en-US" dirty="0"/>
                  <a:t>  = 	</a:t>
                </a:r>
                <a:r>
                  <a:rPr lang="en-US" i="1" dirty="0">
                    <a:latin typeface="Symbol" charset="2"/>
                    <a:cs typeface="Symbol" charset="2"/>
                  </a:rPr>
                  <a:t>  a	   a</a:t>
                </a:r>
                <a:r>
                  <a:rPr lang="en-US" dirty="0">
                    <a:latin typeface="Symbol" charset="2"/>
                    <a:cs typeface="Symbol" charset="2"/>
                  </a:rPr>
                  <a:t>	  -3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r>
                  <a:rPr lang="en-US" dirty="0">
                    <a:latin typeface="Symbol" charset="2"/>
                    <a:cs typeface="Symbol" charset="2"/>
                  </a:rPr>
                  <a:t>     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endParaRPr lang="en-US" dirty="0">
                  <a:latin typeface="Symbol" charset="2"/>
                  <a:cs typeface="Symbol" charset="2"/>
                </a:endParaRPr>
              </a:p>
              <a:p>
                <a:r>
                  <a:rPr lang="en-US" dirty="0">
                    <a:latin typeface="Symbol" charset="2"/>
                    <a:cs typeface="Symbol" charset="2"/>
                  </a:rPr>
                  <a:t> 			  </a:t>
                </a:r>
                <a:r>
                  <a:rPr lang="en-US" i="1" dirty="0">
                    <a:latin typeface="Symbol" charset="2"/>
                    <a:cs typeface="Symbol" charset="2"/>
                  </a:rPr>
                  <a:t>a	   a	    a</a:t>
                </a:r>
                <a:r>
                  <a:rPr lang="en-US" dirty="0">
                    <a:latin typeface="Symbol" charset="2"/>
                    <a:cs typeface="Symbol" charset="2"/>
                  </a:rPr>
                  <a:t>	   -3</a:t>
                </a:r>
                <a:r>
                  <a:rPr lang="en-US" i="1" dirty="0">
                    <a:latin typeface="Symbol" charset="2"/>
                    <a:cs typeface="Symbol" charset="2"/>
                  </a:rPr>
                  <a:t>a</a:t>
                </a:r>
                <a:endParaRPr lang="en-US" dirty="0">
                  <a:latin typeface="Symbol" charset="2"/>
                  <a:cs typeface="Symbol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775415" y="4429937"/>
                <a:ext cx="1120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Q - matrix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 flipV="1">
              <a:off x="165100" y="1866900"/>
              <a:ext cx="584200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65100" y="2603500"/>
              <a:ext cx="584200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20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192" y="272534"/>
            <a:ext cx="525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Substitution types and base frequencies.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32634" y="1390977"/>
            <a:ext cx="866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g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g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- 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  <a:r>
              <a:rPr lang="en-US" baseline="-25000" dirty="0"/>
              <a:t>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b="1" dirty="0"/>
              <a:t>Q</a:t>
            </a:r>
            <a:r>
              <a:rPr lang="en-US" dirty="0"/>
              <a:t>   =    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h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j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h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j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  <a:r>
              <a:rPr lang="en-US" baseline="-25000" dirty="0"/>
              <a:t>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i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k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l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k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 + </a:t>
            </a:r>
            <a:r>
              <a:rPr lang="en-US" i="1" dirty="0" err="1"/>
              <a:t>l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1165" y="824468"/>
            <a:ext cx="214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the general case: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0950" y="3821837"/>
            <a:ext cx="6648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where, 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 = the average instantaneous substitution rate,</a:t>
            </a:r>
          </a:p>
          <a:p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…, </a:t>
            </a:r>
            <a:r>
              <a:rPr lang="en-US" i="1" dirty="0"/>
              <a:t>l</a:t>
            </a:r>
            <a:r>
              <a:rPr lang="en-US" dirty="0"/>
              <a:t> are relative rate parameters (one of them is set to 1).</a:t>
            </a:r>
          </a:p>
          <a:p>
            <a:r>
              <a:rPr lang="en-US" dirty="0"/>
              <a:t>and 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i="1" baseline="-25000" dirty="0"/>
              <a:t>i</a:t>
            </a:r>
            <a:r>
              <a:rPr lang="en-US" dirty="0"/>
              <a:t>’s are the frequencies of the base that is being substituted </a:t>
            </a:r>
            <a:r>
              <a:rPr lang="en-US" i="1" dirty="0"/>
              <a:t>to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8402" y="5054600"/>
            <a:ext cx="758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that this is not symmetric, and therefore, the full model is non-reversible.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8712" y="5847834"/>
            <a:ext cx="3466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g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h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dirty="0"/>
              <a:t>, &amp; </a:t>
            </a:r>
            <a:r>
              <a:rPr lang="en-US" i="1" dirty="0"/>
              <a:t>f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18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192" y="272534"/>
            <a:ext cx="525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Substitution types and base frequencies.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634" y="2165677"/>
            <a:ext cx="866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  <a:r>
              <a:rPr lang="en-US" baseline="-25000" dirty="0"/>
              <a:t>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b="1" dirty="0"/>
              <a:t>Q</a:t>
            </a:r>
            <a:r>
              <a:rPr lang="en-US" dirty="0"/>
              <a:t>   =    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d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  <a:r>
              <a:rPr lang="en-US" baseline="-25000" dirty="0"/>
              <a:t>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	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	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c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baseline="-25000" dirty="0"/>
              <a:t> </a:t>
            </a:r>
            <a:r>
              <a:rPr lang="en-US" dirty="0"/>
              <a:t>+ </a:t>
            </a:r>
            <a:r>
              <a:rPr lang="en-US" i="1" dirty="0" err="1"/>
              <a:t>e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dirty="0"/>
              <a:t> + </a:t>
            </a:r>
            <a:r>
              <a:rPr lang="en-US" i="1" dirty="0" err="1"/>
              <a:t>f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0461" y="1192431"/>
            <a:ext cx="312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General Time-Reversible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8100" y="4699000"/>
            <a:ext cx="649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six relative transformation rates (one of which is set to 1).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3092" y="5441434"/>
            <a:ext cx="506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four base frequencies that must sum to 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600" y="6063734"/>
            <a:ext cx="768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that this is not a symmetric matrix, but it can be decomposed into </a:t>
            </a:r>
            <a:r>
              <a:rPr lang="en-US" b="1" dirty="0"/>
              <a:t>R</a:t>
            </a:r>
            <a:r>
              <a:rPr lang="en-US" dirty="0"/>
              <a:t> and </a:t>
            </a:r>
            <a:r>
              <a:rPr lang="en-US" b="1" dirty="0">
                <a:latin typeface="Symbol" charset="2"/>
                <a:cs typeface="Symbol" charset="2"/>
              </a:rPr>
              <a:t>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1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192" y="272534"/>
            <a:ext cx="525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Substitution types and base frequencies.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44192" y="966689"/>
            <a:ext cx="5397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dirty="0" err="1"/>
              <a:t>+</a:t>
            </a:r>
            <a:r>
              <a:rPr lang="en-US" i="1" dirty="0" err="1"/>
              <a:t>b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dirty="0"/>
              <a:t>)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a</a:t>
            </a:r>
            <a:r>
              <a:rPr lang="en-US" dirty="0"/>
              <a:t>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b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c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a</a:t>
            </a:r>
            <a:r>
              <a:rPr lang="en-US" dirty="0"/>
              <a:t>	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dirty="0" err="1"/>
              <a:t>+</a:t>
            </a:r>
            <a:r>
              <a:rPr lang="en-US" i="1" dirty="0" err="1"/>
              <a:t>d</a:t>
            </a:r>
            <a:r>
              <a:rPr lang="en-US" dirty="0" err="1"/>
              <a:t>+</a:t>
            </a:r>
            <a:r>
              <a:rPr lang="en-US" i="1" dirty="0" err="1"/>
              <a:t>e</a:t>
            </a:r>
            <a:r>
              <a:rPr lang="en-US" dirty="0"/>
              <a:t>)</a:t>
            </a:r>
            <a:r>
              <a:rPr lang="en-US" baseline="-25000" dirty="0"/>
              <a:t>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d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e</a:t>
            </a: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    =    </a:t>
            </a:r>
          </a:p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m</a:t>
            </a:r>
            <a:r>
              <a:rPr lang="en-US" i="1" dirty="0" err="1"/>
              <a:t>b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d</a:t>
            </a:r>
            <a:r>
              <a:rPr lang="en-US" dirty="0"/>
              <a:t>	 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dirty="0" err="1"/>
              <a:t>+</a:t>
            </a:r>
            <a:r>
              <a:rPr lang="en-US" i="1" dirty="0" err="1"/>
              <a:t>d</a:t>
            </a:r>
            <a:r>
              <a:rPr lang="en-US" dirty="0" err="1"/>
              <a:t>+</a:t>
            </a:r>
            <a:r>
              <a:rPr lang="en-US" i="1" dirty="0" err="1"/>
              <a:t>f</a:t>
            </a:r>
            <a:r>
              <a:rPr lang="en-US" dirty="0"/>
              <a:t>)</a:t>
            </a:r>
            <a:r>
              <a:rPr lang="en-US" baseline="-25000" dirty="0"/>
              <a:t>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f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c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e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i="1" dirty="0"/>
              <a:t>f</a:t>
            </a:r>
            <a:r>
              <a:rPr lang="en-US" dirty="0"/>
              <a:t>	   -</a:t>
            </a:r>
            <a:r>
              <a:rPr lang="en-US" i="1" dirty="0">
                <a:latin typeface="Symbol" charset="2"/>
                <a:cs typeface="Symbol" charset="2"/>
              </a:rPr>
              <a:t>m</a:t>
            </a:r>
            <a:r>
              <a:rPr lang="en-US" dirty="0"/>
              <a:t>(</a:t>
            </a:r>
            <a:r>
              <a:rPr lang="en-US" i="1" dirty="0" err="1"/>
              <a:t>c</a:t>
            </a:r>
            <a:r>
              <a:rPr lang="en-US" dirty="0" err="1"/>
              <a:t>+</a:t>
            </a:r>
            <a:r>
              <a:rPr lang="en-US" i="1" dirty="0" err="1"/>
              <a:t>e</a:t>
            </a:r>
            <a:r>
              <a:rPr lang="en-US" dirty="0" err="1"/>
              <a:t>+</a:t>
            </a:r>
            <a:r>
              <a:rPr lang="en-US" i="1" dirty="0" err="1"/>
              <a:t>f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000" y="360772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A</a:t>
            </a:r>
            <a:r>
              <a:rPr lang="en-US" dirty="0"/>
              <a:t>		0		0		0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0		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		</a:t>
            </a:r>
            <a:r>
              <a:rPr lang="en-US" dirty="0"/>
              <a:t>0		0</a:t>
            </a:r>
          </a:p>
          <a:p>
            <a:r>
              <a:rPr lang="en-US" b="1" dirty="0">
                <a:latin typeface="Symbol" charset="2"/>
                <a:cs typeface="Symbol" charset="2"/>
              </a:rPr>
              <a:t>P</a:t>
            </a:r>
            <a:r>
              <a:rPr lang="en-US" dirty="0"/>
              <a:t>     =    </a:t>
            </a:r>
          </a:p>
          <a:p>
            <a:r>
              <a:rPr lang="en-US" dirty="0"/>
              <a:t>			0		0		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G</a:t>
            </a:r>
            <a:r>
              <a:rPr lang="en-US" baseline="-25000" dirty="0"/>
              <a:t>		</a:t>
            </a:r>
            <a:r>
              <a:rPr lang="en-US" dirty="0"/>
              <a:t>0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0		0		0		</a:t>
            </a:r>
            <a:r>
              <a:rPr lang="en-US" i="1" dirty="0" err="1">
                <a:latin typeface="Symbol" charset="2"/>
                <a:cs typeface="Symbol" charset="2"/>
              </a:rPr>
              <a:t>p</a:t>
            </a:r>
            <a:r>
              <a:rPr lang="en-US" baseline="-25000" dirty="0" err="1"/>
              <a:t>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286500" y="3280923"/>
            <a:ext cx="2082800" cy="2618756"/>
            <a:chOff x="6286500" y="3568006"/>
            <a:chExt cx="2082800" cy="2618756"/>
          </a:xfrm>
        </p:grpSpPr>
        <p:pic>
          <p:nvPicPr>
            <p:cNvPr id="4097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0" y="3937338"/>
              <a:ext cx="2082800" cy="2249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749222" y="356800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Visual GTR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3A01D7E-9050-234E-9CFE-690066FFF8CF}"/>
              </a:ext>
            </a:extLst>
          </p:cNvPr>
          <p:cNvSpPr txBox="1"/>
          <p:nvPr/>
        </p:nvSpPr>
        <p:spPr>
          <a:xfrm>
            <a:off x="294926" y="5715013"/>
            <a:ext cx="5869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Five free relative-rate parameters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, &amp; </a:t>
            </a:r>
            <a:r>
              <a:rPr lang="en-US" i="1" dirty="0"/>
              <a:t>e</a:t>
            </a:r>
            <a:r>
              <a:rPr lang="en-US" dirty="0"/>
              <a:t>; </a:t>
            </a:r>
            <a:r>
              <a:rPr lang="en-US" i="1" dirty="0"/>
              <a:t>f</a:t>
            </a:r>
            <a:r>
              <a:rPr lang="en-US" dirty="0"/>
              <a:t> is set to 1).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D41FE6-4689-1341-8FFE-4DC2A55710DE}"/>
              </a:ext>
            </a:extLst>
          </p:cNvPr>
          <p:cNvSpPr txBox="1"/>
          <p:nvPr/>
        </p:nvSpPr>
        <p:spPr>
          <a:xfrm>
            <a:off x="294926" y="6248765"/>
            <a:ext cx="487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Three free base frequencies (the 4 must sum to 1)</a:t>
            </a:r>
          </a:p>
        </p:txBody>
      </p:sp>
    </p:spTree>
    <p:extLst>
      <p:ext uri="{BB962C8B-B14F-4D97-AF65-F5344CB8AC3E}">
        <p14:creationId xmlns:p14="http://schemas.microsoft.com/office/powerpoint/2010/main" val="23223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1746</Words>
  <Application>Microsoft Macintosh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114</cp:revision>
  <dcterms:created xsi:type="dcterms:W3CDTF">2013-02-19T15:29:43Z</dcterms:created>
  <dcterms:modified xsi:type="dcterms:W3CDTF">2023-02-21T16:47:40Z</dcterms:modified>
</cp:coreProperties>
</file>