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5"/>
  </p:handoutMasterIdLst>
  <p:sldIdLst>
    <p:sldId id="256" r:id="rId2"/>
    <p:sldId id="258" r:id="rId3"/>
    <p:sldId id="259" r:id="rId4"/>
    <p:sldId id="260" r:id="rId5"/>
    <p:sldId id="261" r:id="rId6"/>
    <p:sldId id="279" r:id="rId7"/>
    <p:sldId id="280" r:id="rId8"/>
    <p:sldId id="28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8">
          <p15:clr>
            <a:srgbClr val="A4A3A4"/>
          </p15:clr>
        </p15:guide>
        <p15:guide id="2" pos="32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6"/>
    <p:restoredTop sz="99744" autoAdjust="0"/>
  </p:normalViewPr>
  <p:slideViewPr>
    <p:cSldViewPr snapToGrid="0" snapToObjects="1" showGuides="1">
      <p:cViewPr varScale="1">
        <p:scale>
          <a:sx n="120" d="100"/>
          <a:sy n="120" d="100"/>
        </p:scale>
        <p:origin x="1328" y="176"/>
      </p:cViewPr>
      <p:guideLst>
        <p:guide orient="horz" pos="2198"/>
        <p:guide pos="329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C37596-4B30-5543-90E6-D11E4DB34292}" type="datetimeFigureOut">
              <a:rPr lang="en-US" smtClean="0"/>
              <a:t>3/21/23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C6951D-FD18-D249-825C-A80581E02E5D}" type="slidenum">
              <a:rPr lang="en-US" smtClean="0"/>
              <a:t>‹#›</a:t>
            </a:fld>
            <a:endParaRPr lang="en-US"/>
          </a:p>
        </p:txBody>
      </p:sp>
    </p:spTree>
    <p:extLst>
      <p:ext uri="{BB962C8B-B14F-4D97-AF65-F5344CB8AC3E}">
        <p14:creationId xmlns:p14="http://schemas.microsoft.com/office/powerpoint/2010/main" val="14190384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92A0C5-9850-9840-9219-5666A7A391A6}"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098FD-623C-EA46-B9B9-C7AEFD7FD1B2}" type="slidenum">
              <a:rPr lang="en-US" smtClean="0"/>
              <a:t>‹#›</a:t>
            </a:fld>
            <a:endParaRPr lang="en-US"/>
          </a:p>
        </p:txBody>
      </p:sp>
    </p:spTree>
    <p:extLst>
      <p:ext uri="{BB962C8B-B14F-4D97-AF65-F5344CB8AC3E}">
        <p14:creationId xmlns:p14="http://schemas.microsoft.com/office/powerpoint/2010/main" val="2913915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92A0C5-9850-9840-9219-5666A7A391A6}"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098FD-623C-EA46-B9B9-C7AEFD7FD1B2}" type="slidenum">
              <a:rPr lang="en-US" smtClean="0"/>
              <a:t>‹#›</a:t>
            </a:fld>
            <a:endParaRPr lang="en-US"/>
          </a:p>
        </p:txBody>
      </p:sp>
    </p:spTree>
    <p:extLst>
      <p:ext uri="{BB962C8B-B14F-4D97-AF65-F5344CB8AC3E}">
        <p14:creationId xmlns:p14="http://schemas.microsoft.com/office/powerpoint/2010/main" val="75207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92A0C5-9850-9840-9219-5666A7A391A6}"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098FD-623C-EA46-B9B9-C7AEFD7FD1B2}" type="slidenum">
              <a:rPr lang="en-US" smtClean="0"/>
              <a:t>‹#›</a:t>
            </a:fld>
            <a:endParaRPr lang="en-US"/>
          </a:p>
        </p:txBody>
      </p:sp>
    </p:spTree>
    <p:extLst>
      <p:ext uri="{BB962C8B-B14F-4D97-AF65-F5344CB8AC3E}">
        <p14:creationId xmlns:p14="http://schemas.microsoft.com/office/powerpoint/2010/main" val="408375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92A0C5-9850-9840-9219-5666A7A391A6}"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098FD-623C-EA46-B9B9-C7AEFD7FD1B2}" type="slidenum">
              <a:rPr lang="en-US" smtClean="0"/>
              <a:t>‹#›</a:t>
            </a:fld>
            <a:endParaRPr lang="en-US"/>
          </a:p>
        </p:txBody>
      </p:sp>
    </p:spTree>
    <p:extLst>
      <p:ext uri="{BB962C8B-B14F-4D97-AF65-F5344CB8AC3E}">
        <p14:creationId xmlns:p14="http://schemas.microsoft.com/office/powerpoint/2010/main" val="3783772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92A0C5-9850-9840-9219-5666A7A391A6}"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098FD-623C-EA46-B9B9-C7AEFD7FD1B2}" type="slidenum">
              <a:rPr lang="en-US" smtClean="0"/>
              <a:t>‹#›</a:t>
            </a:fld>
            <a:endParaRPr lang="en-US"/>
          </a:p>
        </p:txBody>
      </p:sp>
    </p:spTree>
    <p:extLst>
      <p:ext uri="{BB962C8B-B14F-4D97-AF65-F5344CB8AC3E}">
        <p14:creationId xmlns:p14="http://schemas.microsoft.com/office/powerpoint/2010/main" val="246774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92A0C5-9850-9840-9219-5666A7A391A6}" type="datetimeFigureOut">
              <a:rPr lang="en-US" smtClean="0"/>
              <a:t>3/21/23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098FD-623C-EA46-B9B9-C7AEFD7FD1B2}" type="slidenum">
              <a:rPr lang="en-US" smtClean="0"/>
              <a:t>‹#›</a:t>
            </a:fld>
            <a:endParaRPr lang="en-US"/>
          </a:p>
        </p:txBody>
      </p:sp>
    </p:spTree>
    <p:extLst>
      <p:ext uri="{BB962C8B-B14F-4D97-AF65-F5344CB8AC3E}">
        <p14:creationId xmlns:p14="http://schemas.microsoft.com/office/powerpoint/2010/main" val="89152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92A0C5-9850-9840-9219-5666A7A391A6}" type="datetimeFigureOut">
              <a:rPr lang="en-US" smtClean="0"/>
              <a:t>3/21/23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098FD-623C-EA46-B9B9-C7AEFD7FD1B2}" type="slidenum">
              <a:rPr lang="en-US" smtClean="0"/>
              <a:t>‹#›</a:t>
            </a:fld>
            <a:endParaRPr lang="en-US"/>
          </a:p>
        </p:txBody>
      </p:sp>
    </p:spTree>
    <p:extLst>
      <p:ext uri="{BB962C8B-B14F-4D97-AF65-F5344CB8AC3E}">
        <p14:creationId xmlns:p14="http://schemas.microsoft.com/office/powerpoint/2010/main" val="257163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92A0C5-9850-9840-9219-5666A7A391A6}" type="datetimeFigureOut">
              <a:rPr lang="en-US" smtClean="0"/>
              <a:t>3/21/23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098FD-623C-EA46-B9B9-C7AEFD7FD1B2}" type="slidenum">
              <a:rPr lang="en-US" smtClean="0"/>
              <a:t>‹#›</a:t>
            </a:fld>
            <a:endParaRPr lang="en-US"/>
          </a:p>
        </p:txBody>
      </p:sp>
    </p:spTree>
    <p:extLst>
      <p:ext uri="{BB962C8B-B14F-4D97-AF65-F5344CB8AC3E}">
        <p14:creationId xmlns:p14="http://schemas.microsoft.com/office/powerpoint/2010/main" val="118362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2A0C5-9850-9840-9219-5666A7A391A6}" type="datetimeFigureOut">
              <a:rPr lang="en-US" smtClean="0"/>
              <a:t>3/21/23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098FD-623C-EA46-B9B9-C7AEFD7FD1B2}" type="slidenum">
              <a:rPr lang="en-US" smtClean="0"/>
              <a:t>‹#›</a:t>
            </a:fld>
            <a:endParaRPr lang="en-US"/>
          </a:p>
        </p:txBody>
      </p:sp>
    </p:spTree>
    <p:extLst>
      <p:ext uri="{BB962C8B-B14F-4D97-AF65-F5344CB8AC3E}">
        <p14:creationId xmlns:p14="http://schemas.microsoft.com/office/powerpoint/2010/main" val="391538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92A0C5-9850-9840-9219-5666A7A391A6}" type="datetimeFigureOut">
              <a:rPr lang="en-US" smtClean="0"/>
              <a:t>3/21/23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098FD-623C-EA46-B9B9-C7AEFD7FD1B2}" type="slidenum">
              <a:rPr lang="en-US" smtClean="0"/>
              <a:t>‹#›</a:t>
            </a:fld>
            <a:endParaRPr lang="en-US"/>
          </a:p>
        </p:txBody>
      </p:sp>
    </p:spTree>
    <p:extLst>
      <p:ext uri="{BB962C8B-B14F-4D97-AF65-F5344CB8AC3E}">
        <p14:creationId xmlns:p14="http://schemas.microsoft.com/office/powerpoint/2010/main" val="1884426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92A0C5-9850-9840-9219-5666A7A391A6}" type="datetimeFigureOut">
              <a:rPr lang="en-US" smtClean="0"/>
              <a:t>3/21/23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098FD-623C-EA46-B9B9-C7AEFD7FD1B2}" type="slidenum">
              <a:rPr lang="en-US" smtClean="0"/>
              <a:t>‹#›</a:t>
            </a:fld>
            <a:endParaRPr lang="en-US"/>
          </a:p>
        </p:txBody>
      </p:sp>
    </p:spTree>
    <p:extLst>
      <p:ext uri="{BB962C8B-B14F-4D97-AF65-F5344CB8AC3E}">
        <p14:creationId xmlns:p14="http://schemas.microsoft.com/office/powerpoint/2010/main" val="233654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2A0C5-9850-9840-9219-5666A7A391A6}" type="datetimeFigureOut">
              <a:rPr lang="en-US" smtClean="0"/>
              <a:t>3/21/23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098FD-623C-EA46-B9B9-C7AEFD7FD1B2}" type="slidenum">
              <a:rPr lang="en-US" smtClean="0"/>
              <a:t>‹#›</a:t>
            </a:fld>
            <a:endParaRPr lang="en-US"/>
          </a:p>
        </p:txBody>
      </p:sp>
    </p:spTree>
    <p:extLst>
      <p:ext uri="{BB962C8B-B14F-4D97-AF65-F5344CB8AC3E}">
        <p14:creationId xmlns:p14="http://schemas.microsoft.com/office/powerpoint/2010/main" val="3034767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4745" y="292626"/>
            <a:ext cx="6034524" cy="461665"/>
          </a:xfrm>
          <a:prstGeom prst="rect">
            <a:avLst/>
          </a:prstGeom>
        </p:spPr>
        <p:txBody>
          <a:bodyPr wrap="none">
            <a:spAutoFit/>
          </a:bodyPr>
          <a:lstStyle/>
          <a:p>
            <a:pPr algn="ctr"/>
            <a:r>
              <a:rPr lang="en-US" sz="2400" dirty="0"/>
              <a:t>Lecture 13 – Consensus Trees &amp; Nodal Support</a:t>
            </a:r>
          </a:p>
        </p:txBody>
      </p:sp>
      <p:sp>
        <p:nvSpPr>
          <p:cNvPr id="9" name="Rectangle 8"/>
          <p:cNvSpPr/>
          <p:nvPr/>
        </p:nvSpPr>
        <p:spPr>
          <a:xfrm>
            <a:off x="648833" y="1115292"/>
            <a:ext cx="7842973" cy="923330"/>
          </a:xfrm>
          <a:prstGeom prst="rect">
            <a:avLst/>
          </a:prstGeom>
        </p:spPr>
        <p:txBody>
          <a:bodyPr wrap="square">
            <a:spAutoFit/>
          </a:bodyPr>
          <a:lstStyle/>
          <a:p>
            <a:pPr algn="ctr"/>
            <a:r>
              <a:rPr lang="en-US" dirty="0"/>
              <a:t>Consensus trees are </a:t>
            </a:r>
            <a:r>
              <a:rPr lang="en-US" b="1" dirty="0"/>
              <a:t>best treated as</a:t>
            </a:r>
            <a:r>
              <a:rPr lang="en-US" dirty="0"/>
              <a:t> </a:t>
            </a:r>
            <a:r>
              <a:rPr lang="en-US" b="1" dirty="0"/>
              <a:t>visual summaries</a:t>
            </a:r>
            <a:r>
              <a:rPr lang="en-US" dirty="0"/>
              <a:t> of the agreement and disagreement between (among) source trees, and consensus trees can be generated from any number of trees (&gt; 1).  </a:t>
            </a:r>
          </a:p>
        </p:txBody>
      </p:sp>
      <p:grpSp>
        <p:nvGrpSpPr>
          <p:cNvPr id="12" name="Group 11"/>
          <p:cNvGrpSpPr/>
          <p:nvPr/>
        </p:nvGrpSpPr>
        <p:grpSpPr>
          <a:xfrm>
            <a:off x="799942" y="2311064"/>
            <a:ext cx="6594611" cy="4355903"/>
            <a:chOff x="799942" y="2311064"/>
            <a:chExt cx="6594611" cy="4355903"/>
          </a:xfrm>
        </p:grpSpPr>
        <p:pic>
          <p:nvPicPr>
            <p:cNvPr id="1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153" y="2755367"/>
              <a:ext cx="5613400" cy="391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0"/>
            <p:cNvSpPr/>
            <p:nvPr/>
          </p:nvSpPr>
          <p:spPr>
            <a:xfrm>
              <a:off x="799942" y="2311064"/>
              <a:ext cx="2706803" cy="369332"/>
            </a:xfrm>
            <a:prstGeom prst="rect">
              <a:avLst/>
            </a:prstGeom>
          </p:spPr>
          <p:txBody>
            <a:bodyPr wrap="none">
              <a:spAutoFit/>
            </a:bodyPr>
            <a:lstStyle/>
            <a:p>
              <a:r>
                <a:rPr lang="en-US" dirty="0"/>
                <a:t>I.A. Strict Consensus Trees.</a:t>
              </a:r>
            </a:p>
          </p:txBody>
        </p:sp>
      </p:grpSp>
    </p:spTree>
    <p:extLst>
      <p:ext uri="{BB962C8B-B14F-4D97-AF65-F5344CB8AC3E}">
        <p14:creationId xmlns:p14="http://schemas.microsoft.com/office/powerpoint/2010/main" val="62633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2637" y="230332"/>
            <a:ext cx="2138727" cy="461665"/>
          </a:xfrm>
          <a:prstGeom prst="rect">
            <a:avLst/>
          </a:prstGeom>
        </p:spPr>
        <p:txBody>
          <a:bodyPr wrap="none">
            <a:spAutoFit/>
          </a:bodyPr>
          <a:lstStyle/>
          <a:p>
            <a:pPr algn="ctr"/>
            <a:r>
              <a:rPr lang="en-US" sz="2400" dirty="0"/>
              <a:t>Nodal Support </a:t>
            </a:r>
          </a:p>
        </p:txBody>
      </p:sp>
      <p:sp>
        <p:nvSpPr>
          <p:cNvPr id="3" name="TextBox 2"/>
          <p:cNvSpPr txBox="1"/>
          <p:nvPr/>
        </p:nvSpPr>
        <p:spPr>
          <a:xfrm>
            <a:off x="4020791" y="794816"/>
            <a:ext cx="1102418" cy="369332"/>
          </a:xfrm>
          <a:prstGeom prst="rect">
            <a:avLst/>
          </a:prstGeom>
          <a:noFill/>
        </p:spPr>
        <p:txBody>
          <a:bodyPr wrap="none" rtlCol="0">
            <a:spAutoFit/>
          </a:bodyPr>
          <a:lstStyle/>
          <a:p>
            <a:pPr algn="ctr"/>
            <a:r>
              <a:rPr lang="en-US"/>
              <a:t>Bootstrap</a:t>
            </a:r>
            <a:endParaRPr lang="en-US"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447" y="1164910"/>
            <a:ext cx="3416300" cy="156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931" y="2826828"/>
            <a:ext cx="5854700" cy="360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2049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12" y="1419482"/>
            <a:ext cx="3404054" cy="4989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3502637" y="230332"/>
            <a:ext cx="2138727" cy="461665"/>
          </a:xfrm>
          <a:prstGeom prst="rect">
            <a:avLst/>
          </a:prstGeom>
        </p:spPr>
        <p:txBody>
          <a:bodyPr wrap="none">
            <a:spAutoFit/>
          </a:bodyPr>
          <a:lstStyle/>
          <a:p>
            <a:pPr algn="ctr"/>
            <a:r>
              <a:rPr lang="en-US" sz="2400" dirty="0"/>
              <a:t>Nodal Support </a:t>
            </a:r>
          </a:p>
        </p:txBody>
      </p:sp>
      <p:sp>
        <p:nvSpPr>
          <p:cNvPr id="4" name="TextBox 3"/>
          <p:cNvSpPr txBox="1"/>
          <p:nvPr/>
        </p:nvSpPr>
        <p:spPr>
          <a:xfrm>
            <a:off x="4033054" y="764980"/>
            <a:ext cx="1102418" cy="369332"/>
          </a:xfrm>
          <a:prstGeom prst="rect">
            <a:avLst/>
          </a:prstGeom>
          <a:noFill/>
        </p:spPr>
        <p:txBody>
          <a:bodyPr wrap="none" rtlCol="0">
            <a:spAutoFit/>
          </a:bodyPr>
          <a:lstStyle/>
          <a:p>
            <a:pPr algn="ctr"/>
            <a:r>
              <a:rPr lang="en-US" dirty="0"/>
              <a:t>Bootstrap</a:t>
            </a:r>
          </a:p>
        </p:txBody>
      </p:sp>
    </p:spTree>
    <p:extLst>
      <p:ext uri="{BB962C8B-B14F-4D97-AF65-F5344CB8AC3E}">
        <p14:creationId xmlns:p14="http://schemas.microsoft.com/office/powerpoint/2010/main" val="2073356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5462" y="1100641"/>
            <a:ext cx="8227061" cy="1200329"/>
          </a:xfrm>
          <a:prstGeom prst="rect">
            <a:avLst/>
          </a:prstGeom>
        </p:spPr>
        <p:txBody>
          <a:bodyPr wrap="square">
            <a:spAutoFit/>
          </a:bodyPr>
          <a:lstStyle/>
          <a:p>
            <a:pPr marL="336550" indent="-336550"/>
            <a:r>
              <a:rPr lang="en-US" dirty="0"/>
              <a:t>1) The size of the original sample is a critical factor in the performance of the bootstrap. This makes intuitive sense. The original sample is taken as a proxy for the underlying parametric distribution; it must be large enough to reflect relevant features of the distribution. </a:t>
            </a:r>
          </a:p>
        </p:txBody>
      </p:sp>
      <p:sp>
        <p:nvSpPr>
          <p:cNvPr id="5" name="Rectangle 4"/>
          <p:cNvSpPr/>
          <p:nvPr/>
        </p:nvSpPr>
        <p:spPr>
          <a:xfrm>
            <a:off x="555462" y="2340178"/>
            <a:ext cx="7960735" cy="1200329"/>
          </a:xfrm>
          <a:prstGeom prst="rect">
            <a:avLst/>
          </a:prstGeom>
        </p:spPr>
        <p:txBody>
          <a:bodyPr wrap="square">
            <a:spAutoFit/>
          </a:bodyPr>
          <a:lstStyle/>
          <a:p>
            <a:pPr marL="230188" indent="-230188"/>
            <a:r>
              <a:rPr lang="en-US" dirty="0"/>
              <a:t>2) For large data sets, bootstraps can take a very long time. </a:t>
            </a:r>
            <a:r>
              <a:rPr lang="en-US" dirty="0" err="1"/>
              <a:t>Felsenstein</a:t>
            </a:r>
            <a:r>
              <a:rPr lang="en-US" dirty="0"/>
              <a:t> (1993 </a:t>
            </a:r>
            <a:r>
              <a:rPr lang="en-US" dirty="0" err="1"/>
              <a:t>Phylip</a:t>
            </a:r>
            <a:r>
              <a:rPr lang="en-US" dirty="0"/>
              <a:t> Manual) has suggested that the uncertainty captured by bootstrap resampling is much larger that the error associated with extensive branch swapping in estimating optimum tree for each bootstrap replicate. </a:t>
            </a:r>
          </a:p>
        </p:txBody>
      </p:sp>
      <p:sp>
        <p:nvSpPr>
          <p:cNvPr id="7" name="Rectangle 6"/>
          <p:cNvSpPr/>
          <p:nvPr/>
        </p:nvSpPr>
        <p:spPr>
          <a:xfrm>
            <a:off x="964445" y="3579715"/>
            <a:ext cx="7838171" cy="2031325"/>
          </a:xfrm>
          <a:prstGeom prst="rect">
            <a:avLst/>
          </a:prstGeom>
        </p:spPr>
        <p:txBody>
          <a:bodyPr wrap="none">
            <a:spAutoFit/>
          </a:bodyPr>
          <a:lstStyle/>
          <a:p>
            <a:r>
              <a:rPr lang="en-US" dirty="0"/>
              <a:t>Full searches – include model selection, parameter optimization, etc.</a:t>
            </a:r>
          </a:p>
          <a:p>
            <a:endParaRPr lang="en-US" dirty="0"/>
          </a:p>
          <a:p>
            <a:r>
              <a:rPr lang="en-US" dirty="0"/>
              <a:t>Intermediate – no </a:t>
            </a:r>
            <a:r>
              <a:rPr lang="en-US" dirty="0" err="1"/>
              <a:t>modsel</a:t>
            </a:r>
            <a:r>
              <a:rPr lang="en-US" dirty="0"/>
              <a:t> or parameter optimization, cursory swapping.</a:t>
            </a:r>
          </a:p>
          <a:p>
            <a:endParaRPr lang="en-US" dirty="0"/>
          </a:p>
          <a:p>
            <a:r>
              <a:rPr lang="en-US" dirty="0" err="1"/>
              <a:t>FastBoot</a:t>
            </a:r>
            <a:r>
              <a:rPr lang="en-US" dirty="0"/>
              <a:t> analysis – starting tree with no branch swapping.</a:t>
            </a:r>
          </a:p>
          <a:p>
            <a:endParaRPr lang="en-US" dirty="0"/>
          </a:p>
          <a:p>
            <a:r>
              <a:rPr lang="en-US" dirty="0" err="1"/>
              <a:t>UltraFastBoot</a:t>
            </a:r>
            <a:r>
              <a:rPr lang="en-US" dirty="0"/>
              <a:t> – uses RELL bootstrapping (later) and does no tree search for reps.  </a:t>
            </a:r>
          </a:p>
        </p:txBody>
      </p:sp>
      <p:sp>
        <p:nvSpPr>
          <p:cNvPr id="8" name="Rectangle 7"/>
          <p:cNvSpPr/>
          <p:nvPr/>
        </p:nvSpPr>
        <p:spPr>
          <a:xfrm>
            <a:off x="555462" y="5650248"/>
            <a:ext cx="7960735" cy="923330"/>
          </a:xfrm>
          <a:prstGeom prst="rect">
            <a:avLst/>
          </a:prstGeom>
        </p:spPr>
        <p:txBody>
          <a:bodyPr wrap="square">
            <a:spAutoFit/>
          </a:bodyPr>
          <a:lstStyle/>
          <a:p>
            <a:pPr marL="168275" indent="-168275"/>
            <a:r>
              <a:rPr lang="en-US" dirty="0"/>
              <a:t>3) As long as we’re using a consistent estimator of phylogeny, bootstrap values on nodes tend to be conservative as confidence measures (Hillis &amp; Bull, 1993. Syst. Biol., 42:182). </a:t>
            </a:r>
          </a:p>
        </p:txBody>
      </p:sp>
      <p:sp>
        <p:nvSpPr>
          <p:cNvPr id="11" name="Rectangle 10"/>
          <p:cNvSpPr/>
          <p:nvPr/>
        </p:nvSpPr>
        <p:spPr>
          <a:xfrm>
            <a:off x="3502636" y="92520"/>
            <a:ext cx="2138727" cy="461665"/>
          </a:xfrm>
          <a:prstGeom prst="rect">
            <a:avLst/>
          </a:prstGeom>
        </p:spPr>
        <p:txBody>
          <a:bodyPr wrap="none">
            <a:spAutoFit/>
          </a:bodyPr>
          <a:lstStyle/>
          <a:p>
            <a:pPr algn="ctr"/>
            <a:r>
              <a:rPr lang="en-US" sz="2400" dirty="0"/>
              <a:t>Nodal Support </a:t>
            </a:r>
          </a:p>
        </p:txBody>
      </p:sp>
      <p:sp>
        <p:nvSpPr>
          <p:cNvPr id="12" name="TextBox 11"/>
          <p:cNvSpPr txBox="1"/>
          <p:nvPr/>
        </p:nvSpPr>
        <p:spPr>
          <a:xfrm>
            <a:off x="3937637" y="597378"/>
            <a:ext cx="1102418" cy="369332"/>
          </a:xfrm>
          <a:prstGeom prst="rect">
            <a:avLst/>
          </a:prstGeom>
          <a:noFill/>
        </p:spPr>
        <p:txBody>
          <a:bodyPr wrap="none" rtlCol="0">
            <a:spAutoFit/>
          </a:bodyPr>
          <a:lstStyle/>
          <a:p>
            <a:pPr algn="ctr"/>
            <a:r>
              <a:rPr lang="en-US" dirty="0"/>
              <a:t>Bootstrap</a:t>
            </a:r>
          </a:p>
        </p:txBody>
      </p:sp>
    </p:spTree>
    <p:extLst>
      <p:ext uri="{BB962C8B-B14F-4D97-AF65-F5344CB8AC3E}">
        <p14:creationId xmlns:p14="http://schemas.microsoft.com/office/powerpoint/2010/main" val="321332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56643" y="1231049"/>
            <a:ext cx="6497084" cy="1942675"/>
            <a:chOff x="356643" y="1041858"/>
            <a:chExt cx="6497084" cy="1942675"/>
          </a:xfrm>
        </p:grpSpPr>
        <p:graphicFrame>
          <p:nvGraphicFramePr>
            <p:cNvPr id="3" name="Object 2"/>
            <p:cNvGraphicFramePr>
              <a:graphicFrameLocks noChangeAspect="1"/>
            </p:cNvGraphicFramePr>
            <p:nvPr>
              <p:extLst>
                <p:ext uri="{D42A27DB-BD31-4B8C-83A1-F6EECF244321}">
                  <p14:modId xmlns:p14="http://schemas.microsoft.com/office/powerpoint/2010/main" val="3913002055"/>
                </p:ext>
              </p:extLst>
            </p:nvPr>
          </p:nvGraphicFramePr>
          <p:xfrm>
            <a:off x="2318797" y="1411190"/>
            <a:ext cx="4534930" cy="1573343"/>
          </p:xfrm>
          <a:graphic>
            <a:graphicData uri="http://schemas.openxmlformats.org/presentationml/2006/ole">
              <mc:AlternateContent xmlns:mc="http://schemas.openxmlformats.org/markup-compatibility/2006">
                <mc:Choice xmlns:v="urn:schemas-microsoft-com:vml" Requires="v">
                  <p:oleObj spid="_x0000_s1141" name="Equation" r:id="rId3" imgW="1866900" imgH="647700" progId="Equation.3">
                    <p:embed/>
                  </p:oleObj>
                </mc:Choice>
                <mc:Fallback>
                  <p:oleObj name="Equation" r:id="rId3" imgW="1866900" imgH="647700" progId="Equation.3">
                    <p:embed/>
                    <p:pic>
                      <p:nvPicPr>
                        <p:cNvPr id="0" name=""/>
                        <p:cNvPicPr/>
                        <p:nvPr/>
                      </p:nvPicPr>
                      <p:blipFill>
                        <a:blip r:embed="rId4"/>
                        <a:stretch>
                          <a:fillRect/>
                        </a:stretch>
                      </p:blipFill>
                      <p:spPr>
                        <a:xfrm>
                          <a:off x="2318797" y="1411190"/>
                          <a:ext cx="4534930" cy="1573343"/>
                        </a:xfrm>
                        <a:prstGeom prst="rect">
                          <a:avLst/>
                        </a:prstGeom>
                      </p:spPr>
                    </p:pic>
                  </p:oleObj>
                </mc:Fallback>
              </mc:AlternateContent>
            </a:graphicData>
          </a:graphic>
        </p:graphicFrame>
        <p:sp>
          <p:nvSpPr>
            <p:cNvPr id="6" name="Rectangle 5"/>
            <p:cNvSpPr/>
            <p:nvPr/>
          </p:nvSpPr>
          <p:spPr>
            <a:xfrm>
              <a:off x="356643" y="1041858"/>
              <a:ext cx="1752027" cy="369332"/>
            </a:xfrm>
            <a:prstGeom prst="rect">
              <a:avLst/>
            </a:prstGeom>
          </p:spPr>
          <p:txBody>
            <a:bodyPr wrap="none">
              <a:spAutoFit/>
            </a:bodyPr>
            <a:lstStyle/>
            <a:p>
              <a:r>
                <a:rPr lang="en-US" dirty="0"/>
                <a:t>Bayes’ Theorem:</a:t>
              </a:r>
              <a:r>
                <a:rPr lang="en-US" dirty="0">
                  <a:effectLst/>
                </a:rPr>
                <a:t> </a:t>
              </a:r>
              <a:endParaRPr lang="en-US" dirty="0"/>
            </a:p>
          </p:txBody>
        </p:sp>
      </p:grpSp>
      <p:grpSp>
        <p:nvGrpSpPr>
          <p:cNvPr id="11" name="Group 10"/>
          <p:cNvGrpSpPr/>
          <p:nvPr/>
        </p:nvGrpSpPr>
        <p:grpSpPr>
          <a:xfrm>
            <a:off x="931841" y="1785086"/>
            <a:ext cx="7424356" cy="2163387"/>
            <a:chOff x="931841" y="1627426"/>
            <a:chExt cx="7424356" cy="2163387"/>
          </a:xfrm>
        </p:grpSpPr>
        <p:sp>
          <p:nvSpPr>
            <p:cNvPr id="4" name="Rectangle 3"/>
            <p:cNvSpPr/>
            <p:nvPr/>
          </p:nvSpPr>
          <p:spPr>
            <a:xfrm>
              <a:off x="931841" y="3421481"/>
              <a:ext cx="7424356" cy="369332"/>
            </a:xfrm>
            <a:prstGeom prst="rect">
              <a:avLst/>
            </a:prstGeom>
          </p:spPr>
          <p:txBody>
            <a:bodyPr wrap="square">
              <a:spAutoFit/>
            </a:bodyPr>
            <a:lstStyle/>
            <a:p>
              <a:r>
                <a:rPr lang="en-US" dirty="0"/>
                <a:t>where </a:t>
              </a:r>
              <a:r>
                <a:rPr lang="en-US" i="1" dirty="0"/>
                <a:t>P</a:t>
              </a:r>
              <a:r>
                <a:rPr lang="en-US" dirty="0"/>
                <a:t> (</a:t>
              </a:r>
              <a:r>
                <a:rPr lang="en-US" i="1" dirty="0"/>
                <a:t>H</a:t>
              </a:r>
              <a:r>
                <a:rPr lang="en-US" i="1" baseline="-25000" dirty="0"/>
                <a:t>i</a:t>
              </a:r>
              <a:r>
                <a:rPr lang="en-US" i="1" dirty="0"/>
                <a:t> </a:t>
              </a:r>
              <a:r>
                <a:rPr lang="en-US" dirty="0"/>
                <a:t>| </a:t>
              </a:r>
              <a:r>
                <a:rPr lang="en-US" i="1" dirty="0"/>
                <a:t>D</a:t>
              </a:r>
              <a:r>
                <a:rPr lang="en-US" dirty="0"/>
                <a:t>) is the posterior probability of hypothesis </a:t>
              </a:r>
              <a:r>
                <a:rPr lang="en-US" i="1" dirty="0" err="1"/>
                <a:t>i</a:t>
              </a:r>
              <a:r>
                <a:rPr lang="en-US" dirty="0"/>
                <a:t>, given the data, </a:t>
              </a:r>
              <a:r>
                <a:rPr lang="en-US" i="1" dirty="0"/>
                <a:t>D;</a:t>
              </a:r>
              <a:r>
                <a:rPr lang="en-US" dirty="0">
                  <a:effectLst/>
                </a:rPr>
                <a:t> </a:t>
              </a:r>
              <a:endParaRPr lang="en-US" dirty="0"/>
            </a:p>
          </p:txBody>
        </p:sp>
        <p:sp>
          <p:nvSpPr>
            <p:cNvPr id="10" name="Rounded Rectangle 9"/>
            <p:cNvSpPr/>
            <p:nvPr/>
          </p:nvSpPr>
          <p:spPr>
            <a:xfrm>
              <a:off x="2318797" y="1627426"/>
              <a:ext cx="1491075" cy="554805"/>
            </a:xfrm>
            <a:prstGeom prst="roundRect">
              <a:avLst/>
            </a:prstGeom>
            <a:gradFill flip="none" rotWithShape="1">
              <a:gsLst>
                <a:gs pos="0">
                  <a:schemeClr val="accent1">
                    <a:tint val="100000"/>
                    <a:shade val="100000"/>
                    <a:satMod val="130000"/>
                    <a:alpha val="45000"/>
                  </a:schemeClr>
                </a:gs>
                <a:gs pos="100000">
                  <a:schemeClr val="accent1">
                    <a:tint val="50000"/>
                    <a:shade val="100000"/>
                    <a:satMod val="350000"/>
                    <a:alpha val="4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931841" y="1696766"/>
            <a:ext cx="7984833" cy="3095227"/>
            <a:chOff x="931841" y="1696766"/>
            <a:chExt cx="7984833" cy="3095227"/>
          </a:xfrm>
        </p:grpSpPr>
        <p:sp>
          <p:nvSpPr>
            <p:cNvPr id="5" name="TextBox 4"/>
            <p:cNvSpPr txBox="1"/>
            <p:nvPr/>
          </p:nvSpPr>
          <p:spPr>
            <a:xfrm>
              <a:off x="931841" y="4145662"/>
              <a:ext cx="7984833" cy="646331"/>
            </a:xfrm>
            <a:prstGeom prst="rect">
              <a:avLst/>
            </a:prstGeom>
            <a:noFill/>
          </p:spPr>
          <p:txBody>
            <a:bodyPr wrap="square" rtlCol="0">
              <a:spAutoFit/>
            </a:bodyPr>
            <a:lstStyle/>
            <a:p>
              <a:pPr marL="173038" indent="-173038"/>
              <a:r>
                <a:rPr lang="en-US" i="1" dirty="0"/>
                <a:t>P</a:t>
              </a:r>
              <a:r>
                <a:rPr lang="en-US" dirty="0"/>
                <a:t> (</a:t>
              </a:r>
              <a:r>
                <a:rPr lang="en-US" i="1" dirty="0"/>
                <a:t>H</a:t>
              </a:r>
              <a:r>
                <a:rPr lang="en-US" i="1" baseline="-25000" dirty="0"/>
                <a:t>i</a:t>
              </a:r>
              <a:r>
                <a:rPr lang="en-US" dirty="0"/>
                <a:t>) is the prior probability of hypothesis </a:t>
              </a:r>
              <a:r>
                <a:rPr lang="en-US" i="1" dirty="0" err="1"/>
                <a:t>i</a:t>
              </a:r>
              <a:r>
                <a:rPr lang="en-US" dirty="0"/>
                <a:t> (this is the quantification of prior knowledge).</a:t>
              </a:r>
            </a:p>
          </p:txBody>
        </p:sp>
        <p:sp>
          <p:nvSpPr>
            <p:cNvPr id="12" name="Rounded Rectangle 11"/>
            <p:cNvSpPr/>
            <p:nvPr/>
          </p:nvSpPr>
          <p:spPr>
            <a:xfrm>
              <a:off x="4241410" y="1696766"/>
              <a:ext cx="971093" cy="376033"/>
            </a:xfrm>
            <a:prstGeom prst="roundRect">
              <a:avLst/>
            </a:prstGeom>
            <a:gradFill flip="none" rotWithShape="1">
              <a:gsLst>
                <a:gs pos="0">
                  <a:schemeClr val="accent1">
                    <a:tint val="100000"/>
                    <a:shade val="100000"/>
                    <a:satMod val="130000"/>
                    <a:alpha val="45000"/>
                  </a:schemeClr>
                </a:gs>
                <a:gs pos="100000">
                  <a:schemeClr val="accent1">
                    <a:tint val="50000"/>
                    <a:shade val="100000"/>
                    <a:satMod val="350000"/>
                    <a:alpha val="4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931841" y="1696766"/>
            <a:ext cx="7706554" cy="4096408"/>
            <a:chOff x="931841" y="1696766"/>
            <a:chExt cx="7706554" cy="4096408"/>
          </a:xfrm>
        </p:grpSpPr>
        <p:sp>
          <p:nvSpPr>
            <p:cNvPr id="8" name="Rectangle 7"/>
            <p:cNvSpPr/>
            <p:nvPr/>
          </p:nvSpPr>
          <p:spPr>
            <a:xfrm>
              <a:off x="931841" y="5146843"/>
              <a:ext cx="7706554" cy="646331"/>
            </a:xfrm>
            <a:prstGeom prst="rect">
              <a:avLst/>
            </a:prstGeom>
          </p:spPr>
          <p:txBody>
            <a:bodyPr wrap="square">
              <a:spAutoFit/>
            </a:bodyPr>
            <a:lstStyle/>
            <a:p>
              <a:pPr marL="282575" indent="-282575"/>
              <a:r>
                <a:rPr lang="en-US" i="1" dirty="0"/>
                <a:t>P</a:t>
              </a:r>
              <a:r>
                <a:rPr lang="en-US" dirty="0"/>
                <a:t> (</a:t>
              </a:r>
              <a:r>
                <a:rPr lang="en-US" i="1" dirty="0"/>
                <a:t>D</a:t>
              </a:r>
              <a:r>
                <a:rPr lang="en-US" dirty="0"/>
                <a:t> | </a:t>
              </a:r>
              <a:r>
                <a:rPr lang="en-US" i="1" dirty="0"/>
                <a:t>H</a:t>
              </a:r>
              <a:r>
                <a:rPr lang="en-US" i="1" baseline="-25000" dirty="0"/>
                <a:t>i</a:t>
              </a:r>
              <a:r>
                <a:rPr lang="en-US" dirty="0"/>
                <a:t>) is the probability of the data, given hypothesis </a:t>
              </a:r>
              <a:r>
                <a:rPr lang="en-US" i="1" dirty="0" err="1"/>
                <a:t>i</a:t>
              </a:r>
              <a:r>
                <a:rPr lang="en-US" dirty="0"/>
                <a:t> (this is the regular likelihood function).</a:t>
              </a:r>
              <a:r>
                <a:rPr lang="en-US" dirty="0">
                  <a:effectLst/>
                </a:rPr>
                <a:t> </a:t>
              </a:r>
              <a:endParaRPr lang="en-US" dirty="0"/>
            </a:p>
          </p:txBody>
        </p:sp>
        <p:sp>
          <p:nvSpPr>
            <p:cNvPr id="14" name="Rounded Rectangle 13"/>
            <p:cNvSpPr/>
            <p:nvPr/>
          </p:nvSpPr>
          <p:spPr>
            <a:xfrm>
              <a:off x="5212503" y="1696766"/>
              <a:ext cx="1491075" cy="376033"/>
            </a:xfrm>
            <a:prstGeom prst="roundRect">
              <a:avLst/>
            </a:prstGeom>
            <a:gradFill flip="none" rotWithShape="1">
              <a:gsLst>
                <a:gs pos="0">
                  <a:schemeClr val="accent1">
                    <a:tint val="100000"/>
                    <a:shade val="100000"/>
                    <a:satMod val="130000"/>
                    <a:alpha val="45000"/>
                  </a:schemeClr>
                </a:gs>
                <a:gs pos="100000">
                  <a:schemeClr val="accent1">
                    <a:tint val="50000"/>
                    <a:shade val="100000"/>
                    <a:satMod val="350000"/>
                    <a:alpha val="4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p:cNvSpPr/>
          <p:nvPr/>
        </p:nvSpPr>
        <p:spPr>
          <a:xfrm>
            <a:off x="2688471" y="296512"/>
            <a:ext cx="3767057" cy="738664"/>
          </a:xfrm>
          <a:prstGeom prst="rect">
            <a:avLst/>
          </a:prstGeom>
        </p:spPr>
        <p:txBody>
          <a:bodyPr wrap="none">
            <a:spAutoFit/>
          </a:bodyPr>
          <a:lstStyle/>
          <a:p>
            <a:pPr algn="ctr"/>
            <a:r>
              <a:rPr lang="en-US" sz="2400" dirty="0"/>
              <a:t>Nodal Support </a:t>
            </a:r>
          </a:p>
          <a:p>
            <a:pPr algn="ctr"/>
            <a:r>
              <a:rPr lang="en-US" dirty="0"/>
              <a:t> Bayesian Estimation of Nodal Support</a:t>
            </a:r>
          </a:p>
        </p:txBody>
      </p:sp>
      <p:grpSp>
        <p:nvGrpSpPr>
          <p:cNvPr id="2" name="Group 1">
            <a:extLst>
              <a:ext uri="{FF2B5EF4-FFF2-40B4-BE49-F238E27FC236}">
                <a16:creationId xmlns:a16="http://schemas.microsoft.com/office/drawing/2014/main" id="{0620E606-4DAA-DB49-B4C0-FAF485599678}"/>
              </a:ext>
            </a:extLst>
          </p:cNvPr>
          <p:cNvGrpSpPr/>
          <p:nvPr/>
        </p:nvGrpSpPr>
        <p:grpSpPr>
          <a:xfrm>
            <a:off x="450711" y="2180866"/>
            <a:ext cx="8281752" cy="4132365"/>
            <a:chOff x="450711" y="2180866"/>
            <a:chExt cx="8281752" cy="4132365"/>
          </a:xfrm>
        </p:grpSpPr>
        <p:sp>
          <p:nvSpPr>
            <p:cNvPr id="9" name="Rectangle 8"/>
            <p:cNvSpPr/>
            <p:nvPr/>
          </p:nvSpPr>
          <p:spPr>
            <a:xfrm>
              <a:off x="450711" y="5943899"/>
              <a:ext cx="8281752" cy="369332"/>
            </a:xfrm>
            <a:prstGeom prst="rect">
              <a:avLst/>
            </a:prstGeom>
          </p:spPr>
          <p:txBody>
            <a:bodyPr wrap="square">
              <a:spAutoFit/>
            </a:bodyPr>
            <a:lstStyle/>
            <a:p>
              <a:r>
                <a:rPr lang="en-US" dirty="0"/>
                <a:t>The denominator is the product of these summed across all </a:t>
              </a:r>
              <a:r>
                <a:rPr lang="en-US" i="1" dirty="0"/>
                <a:t>s</a:t>
              </a:r>
              <a:r>
                <a:rPr lang="en-US" dirty="0"/>
                <a:t> competing hypotheses.</a:t>
              </a:r>
            </a:p>
          </p:txBody>
        </p:sp>
        <p:sp>
          <p:nvSpPr>
            <p:cNvPr id="16" name="Rounded Rectangle 15">
              <a:extLst>
                <a:ext uri="{FF2B5EF4-FFF2-40B4-BE49-F238E27FC236}">
                  <a16:creationId xmlns:a16="http://schemas.microsoft.com/office/drawing/2014/main" id="{75231D4B-082C-F94D-B906-24900706ADA0}"/>
                </a:ext>
              </a:extLst>
            </p:cNvPr>
            <p:cNvSpPr/>
            <p:nvPr/>
          </p:nvSpPr>
          <p:spPr>
            <a:xfrm>
              <a:off x="3938214" y="2180866"/>
              <a:ext cx="3125639" cy="992857"/>
            </a:xfrm>
            <a:prstGeom prst="roundRect">
              <a:avLst/>
            </a:prstGeom>
            <a:gradFill>
              <a:gsLst>
                <a:gs pos="100000">
                  <a:schemeClr val="accent1">
                    <a:tint val="100000"/>
                    <a:shade val="100000"/>
                    <a:satMod val="130000"/>
                    <a:alpha val="1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8406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42785" y="1152147"/>
            <a:ext cx="8199420" cy="2569872"/>
            <a:chOff x="642785" y="1152147"/>
            <a:chExt cx="8199420" cy="2569872"/>
          </a:xfrm>
        </p:grpSpPr>
        <p:grpSp>
          <p:nvGrpSpPr>
            <p:cNvPr id="9" name="Group 8"/>
            <p:cNvGrpSpPr/>
            <p:nvPr/>
          </p:nvGrpSpPr>
          <p:grpSpPr>
            <a:xfrm>
              <a:off x="642785" y="1152147"/>
              <a:ext cx="5670766" cy="1717860"/>
              <a:chOff x="642785" y="1152147"/>
              <a:chExt cx="5670766" cy="1717860"/>
            </a:xfrm>
          </p:grpSpPr>
          <p:graphicFrame>
            <p:nvGraphicFramePr>
              <p:cNvPr id="2" name="Object 1"/>
              <p:cNvGraphicFramePr>
                <a:graphicFrameLocks noChangeAspect="1"/>
              </p:cNvGraphicFramePr>
              <p:nvPr>
                <p:extLst>
                  <p:ext uri="{D42A27DB-BD31-4B8C-83A1-F6EECF244321}">
                    <p14:modId xmlns:p14="http://schemas.microsoft.com/office/powerpoint/2010/main" val="2082047424"/>
                  </p:ext>
                </p:extLst>
              </p:nvPr>
            </p:nvGraphicFramePr>
            <p:xfrm>
              <a:off x="2633850" y="1490119"/>
              <a:ext cx="3679701" cy="1379888"/>
            </p:xfrm>
            <a:graphic>
              <a:graphicData uri="http://schemas.openxmlformats.org/presentationml/2006/ole">
                <mc:AlternateContent xmlns:mc="http://schemas.openxmlformats.org/markup-compatibility/2006">
                  <mc:Choice xmlns:v="urn:schemas-microsoft-com:vml" Requires="v">
                    <p:oleObj spid="_x0000_s2165" name="Equation" r:id="rId3" imgW="1727200" imgH="647700" progId="Equation.3">
                      <p:embed/>
                    </p:oleObj>
                  </mc:Choice>
                  <mc:Fallback>
                    <p:oleObj name="Equation" r:id="rId3" imgW="1727200" imgH="647700" progId="Equation.3">
                      <p:embed/>
                      <p:pic>
                        <p:nvPicPr>
                          <p:cNvPr id="0" name=""/>
                          <p:cNvPicPr/>
                          <p:nvPr/>
                        </p:nvPicPr>
                        <p:blipFill>
                          <a:blip r:embed="rId4"/>
                          <a:stretch>
                            <a:fillRect/>
                          </a:stretch>
                        </p:blipFill>
                        <p:spPr>
                          <a:xfrm>
                            <a:off x="2633850" y="1490119"/>
                            <a:ext cx="3679701" cy="1379888"/>
                          </a:xfrm>
                          <a:prstGeom prst="rect">
                            <a:avLst/>
                          </a:prstGeom>
                        </p:spPr>
                      </p:pic>
                    </p:oleObj>
                  </mc:Fallback>
                </mc:AlternateContent>
              </a:graphicData>
            </a:graphic>
          </p:graphicFrame>
          <p:sp>
            <p:nvSpPr>
              <p:cNvPr id="4" name="TextBox 3"/>
              <p:cNvSpPr txBox="1"/>
              <p:nvPr/>
            </p:nvSpPr>
            <p:spPr>
              <a:xfrm>
                <a:off x="642785" y="1152147"/>
                <a:ext cx="1725729" cy="369332"/>
              </a:xfrm>
              <a:prstGeom prst="rect">
                <a:avLst/>
              </a:prstGeom>
              <a:noFill/>
            </p:spPr>
            <p:txBody>
              <a:bodyPr wrap="none" rtlCol="0">
                <a:spAutoFit/>
              </a:bodyPr>
              <a:lstStyle/>
              <a:p>
                <a:r>
                  <a:rPr lang="en-US" dirty="0"/>
                  <a:t>For phylogenies:</a:t>
                </a:r>
              </a:p>
            </p:txBody>
          </p:sp>
        </p:grpSp>
        <p:sp>
          <p:nvSpPr>
            <p:cNvPr id="5" name="Rectangle 4"/>
            <p:cNvSpPr/>
            <p:nvPr/>
          </p:nvSpPr>
          <p:spPr>
            <a:xfrm>
              <a:off x="642785" y="3075688"/>
              <a:ext cx="8199420" cy="646331"/>
            </a:xfrm>
            <a:prstGeom prst="rect">
              <a:avLst/>
            </a:prstGeom>
          </p:spPr>
          <p:txBody>
            <a:bodyPr wrap="square">
              <a:spAutoFit/>
            </a:bodyPr>
            <a:lstStyle/>
            <a:p>
              <a:pPr marL="234950" indent="-234950"/>
              <a:r>
                <a:rPr lang="en-US" dirty="0"/>
                <a:t>which calculates the probability of tree </a:t>
              </a:r>
              <a:r>
                <a:rPr lang="en-US" i="1" dirty="0" err="1"/>
                <a:t>i</a:t>
              </a:r>
              <a:r>
                <a:rPr lang="en-US" dirty="0"/>
                <a:t>, given the data, the prior, and assuming the model of nucleotide substitution.</a:t>
              </a:r>
            </a:p>
          </p:txBody>
        </p:sp>
      </p:grpSp>
      <p:sp>
        <p:nvSpPr>
          <p:cNvPr id="6" name="TextBox 5"/>
          <p:cNvSpPr txBox="1"/>
          <p:nvPr/>
        </p:nvSpPr>
        <p:spPr>
          <a:xfrm>
            <a:off x="580074" y="4468774"/>
            <a:ext cx="184666" cy="369332"/>
          </a:xfrm>
          <a:prstGeom prst="rect">
            <a:avLst/>
          </a:prstGeom>
          <a:noFill/>
        </p:spPr>
        <p:txBody>
          <a:bodyPr wrap="none" rtlCol="0">
            <a:spAutoFit/>
          </a:bodyPr>
          <a:lstStyle/>
          <a:p>
            <a:endParaRPr lang="en-US" dirty="0"/>
          </a:p>
        </p:txBody>
      </p:sp>
      <p:sp>
        <p:nvSpPr>
          <p:cNvPr id="7" name="Rectangle 6"/>
          <p:cNvSpPr/>
          <p:nvPr/>
        </p:nvSpPr>
        <p:spPr>
          <a:xfrm>
            <a:off x="423315" y="4099442"/>
            <a:ext cx="8418890" cy="923330"/>
          </a:xfrm>
          <a:prstGeom prst="rect">
            <a:avLst/>
          </a:prstGeom>
        </p:spPr>
        <p:txBody>
          <a:bodyPr wrap="square">
            <a:spAutoFit/>
          </a:bodyPr>
          <a:lstStyle/>
          <a:p>
            <a:pPr algn="ctr"/>
            <a:r>
              <a:rPr lang="en-US" dirty="0"/>
              <a:t>So ,the </a:t>
            </a:r>
            <a:r>
              <a:rPr lang="en-US" i="1" dirty="0"/>
              <a:t>P</a:t>
            </a:r>
            <a:r>
              <a:rPr lang="en-US" dirty="0"/>
              <a:t> (</a:t>
            </a:r>
            <a:r>
              <a:rPr lang="en-US" i="1" dirty="0" err="1">
                <a:latin typeface="Symbol" charset="2"/>
                <a:cs typeface="Symbol" charset="2"/>
              </a:rPr>
              <a:t>t</a:t>
            </a:r>
            <a:r>
              <a:rPr lang="en-US" i="1" baseline="-25000" dirty="0" err="1"/>
              <a:t>i</a:t>
            </a:r>
            <a:r>
              <a:rPr lang="en-US" dirty="0"/>
              <a:t>), the prior probability of tree </a:t>
            </a:r>
            <a:r>
              <a:rPr lang="en-US" i="1" dirty="0" err="1"/>
              <a:t>i</a:t>
            </a:r>
            <a:r>
              <a:rPr lang="en-US" dirty="0"/>
              <a:t>, is usually set to 1/</a:t>
            </a:r>
            <a:r>
              <a:rPr lang="en-US" i="1" dirty="0"/>
              <a:t>s</a:t>
            </a:r>
            <a:r>
              <a:rPr lang="en-US" dirty="0"/>
              <a:t>, where </a:t>
            </a:r>
            <a:r>
              <a:rPr lang="en-US" i="1" dirty="0"/>
              <a:t>s</a:t>
            </a:r>
            <a:r>
              <a:rPr lang="en-US" dirty="0"/>
              <a:t> is the number of possible trees. This represents an admission of ignorance and is called a flat prior or a uniform prior (or an uninformative prior).</a:t>
            </a:r>
          </a:p>
        </p:txBody>
      </p:sp>
      <p:sp>
        <p:nvSpPr>
          <p:cNvPr id="8" name="Rectangle 7"/>
          <p:cNvSpPr/>
          <p:nvPr/>
        </p:nvSpPr>
        <p:spPr>
          <a:xfrm>
            <a:off x="486005" y="5457821"/>
            <a:ext cx="8199420" cy="369332"/>
          </a:xfrm>
          <a:prstGeom prst="rect">
            <a:avLst/>
          </a:prstGeom>
        </p:spPr>
        <p:txBody>
          <a:bodyPr wrap="square">
            <a:spAutoFit/>
          </a:bodyPr>
          <a:lstStyle/>
          <a:p>
            <a:pPr algn="ctr"/>
            <a:r>
              <a:rPr lang="en-US" dirty="0"/>
              <a:t>The summation in the denominator then is across all </a:t>
            </a:r>
            <a:r>
              <a:rPr lang="en-US" i="1" dirty="0"/>
              <a:t>s</a:t>
            </a:r>
            <a:r>
              <a:rPr lang="en-US" dirty="0"/>
              <a:t> topologies.</a:t>
            </a:r>
          </a:p>
        </p:txBody>
      </p:sp>
      <p:sp>
        <p:nvSpPr>
          <p:cNvPr id="11" name="Rectangle 10"/>
          <p:cNvSpPr/>
          <p:nvPr/>
        </p:nvSpPr>
        <p:spPr>
          <a:xfrm>
            <a:off x="2688471" y="296512"/>
            <a:ext cx="3767057" cy="738664"/>
          </a:xfrm>
          <a:prstGeom prst="rect">
            <a:avLst/>
          </a:prstGeom>
        </p:spPr>
        <p:txBody>
          <a:bodyPr wrap="none">
            <a:spAutoFit/>
          </a:bodyPr>
          <a:lstStyle/>
          <a:p>
            <a:pPr algn="ctr"/>
            <a:r>
              <a:rPr lang="en-US" sz="2400" dirty="0"/>
              <a:t>Nodal Support </a:t>
            </a:r>
          </a:p>
          <a:p>
            <a:pPr algn="ctr"/>
            <a:r>
              <a:rPr lang="en-US" dirty="0"/>
              <a:t> Bayesian Estimation of Nodal Support</a:t>
            </a:r>
          </a:p>
        </p:txBody>
      </p:sp>
    </p:spTree>
    <p:extLst>
      <p:ext uri="{BB962C8B-B14F-4D97-AF65-F5344CB8AC3E}">
        <p14:creationId xmlns:p14="http://schemas.microsoft.com/office/powerpoint/2010/main" val="300533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3988" y="992539"/>
            <a:ext cx="6526176" cy="369332"/>
          </a:xfrm>
          <a:prstGeom prst="rect">
            <a:avLst/>
          </a:prstGeom>
        </p:spPr>
        <p:txBody>
          <a:bodyPr wrap="square">
            <a:spAutoFit/>
          </a:bodyPr>
          <a:lstStyle/>
          <a:p>
            <a:r>
              <a:rPr lang="en-US" dirty="0"/>
              <a:t>Markov Chain Monte Carlo (MCMC) permits Bayesian estimation.</a:t>
            </a:r>
            <a:r>
              <a:rPr lang="en-US" dirty="0">
                <a:effectLst/>
              </a:rPr>
              <a:t> </a:t>
            </a:r>
            <a:endParaRPr lang="en-US" dirty="0"/>
          </a:p>
        </p:txBody>
      </p:sp>
      <p:sp>
        <p:nvSpPr>
          <p:cNvPr id="4" name="Rectangle 3"/>
          <p:cNvSpPr/>
          <p:nvPr/>
        </p:nvSpPr>
        <p:spPr>
          <a:xfrm>
            <a:off x="1313988" y="1473752"/>
            <a:ext cx="6526176" cy="369332"/>
          </a:xfrm>
          <a:prstGeom prst="rect">
            <a:avLst/>
          </a:prstGeom>
        </p:spPr>
        <p:txBody>
          <a:bodyPr wrap="square">
            <a:spAutoFit/>
          </a:bodyPr>
          <a:lstStyle/>
          <a:p>
            <a:r>
              <a:rPr lang="en-US" dirty="0"/>
              <a:t>We start the MCMC with some tree (</a:t>
            </a:r>
            <a:r>
              <a:rPr lang="en-US" i="1" dirty="0" err="1">
                <a:latin typeface="Symbol" charset="2"/>
                <a:cs typeface="Symbol" charset="2"/>
              </a:rPr>
              <a:t>t</a:t>
            </a:r>
            <a:r>
              <a:rPr lang="en-US" i="1" baseline="-25000" dirty="0" err="1"/>
              <a:t>i</a:t>
            </a:r>
            <a:r>
              <a:rPr lang="en-US" dirty="0"/>
              <a:t>), let’s say it’s a random tree.</a:t>
            </a:r>
            <a:r>
              <a:rPr lang="en-US" dirty="0">
                <a:effectLst/>
              </a:rPr>
              <a:t> </a:t>
            </a:r>
            <a:endParaRPr lang="en-US" dirty="0"/>
          </a:p>
        </p:txBody>
      </p:sp>
      <p:sp>
        <p:nvSpPr>
          <p:cNvPr id="5" name="Rectangle 4"/>
          <p:cNvSpPr/>
          <p:nvPr/>
        </p:nvSpPr>
        <p:spPr>
          <a:xfrm>
            <a:off x="501684" y="1954965"/>
            <a:ext cx="8215099" cy="369332"/>
          </a:xfrm>
          <a:prstGeom prst="rect">
            <a:avLst/>
          </a:prstGeom>
        </p:spPr>
        <p:txBody>
          <a:bodyPr wrap="square">
            <a:spAutoFit/>
          </a:bodyPr>
          <a:lstStyle/>
          <a:p>
            <a:r>
              <a:rPr lang="en-US" dirty="0"/>
              <a:t>We then propose a change in the tree (generate </a:t>
            </a:r>
            <a:r>
              <a:rPr lang="en-US" i="1" dirty="0">
                <a:latin typeface="Symbol" charset="2"/>
                <a:cs typeface="Symbol" charset="2"/>
              </a:rPr>
              <a:t>t</a:t>
            </a:r>
            <a:r>
              <a:rPr lang="en-US" i="1" baseline="-25000" dirty="0"/>
              <a:t>i</a:t>
            </a:r>
            <a:r>
              <a:rPr lang="en-US" baseline="-25000" dirty="0"/>
              <a:t>+1</a:t>
            </a:r>
            <a:r>
              <a:rPr lang="en-US" dirty="0"/>
              <a:t>) by proposing a random NNI.</a:t>
            </a:r>
          </a:p>
        </p:txBody>
      </p:sp>
      <p:graphicFrame>
        <p:nvGraphicFramePr>
          <p:cNvPr id="6" name="Object 5"/>
          <p:cNvGraphicFramePr>
            <a:graphicFrameLocks noChangeAspect="1"/>
          </p:cNvGraphicFramePr>
          <p:nvPr>
            <p:extLst>
              <p:ext uri="{D42A27DB-BD31-4B8C-83A1-F6EECF244321}">
                <p14:modId xmlns:p14="http://schemas.microsoft.com/office/powerpoint/2010/main" val="2245467767"/>
              </p:ext>
            </p:extLst>
          </p:nvPr>
        </p:nvGraphicFramePr>
        <p:xfrm>
          <a:off x="3001086" y="2436178"/>
          <a:ext cx="3079115" cy="2875777"/>
        </p:xfrm>
        <a:graphic>
          <a:graphicData uri="http://schemas.openxmlformats.org/presentationml/2006/ole">
            <mc:AlternateContent xmlns:mc="http://schemas.openxmlformats.org/markup-compatibility/2006">
              <mc:Choice xmlns:v="urn:schemas-microsoft-com:vml" Requires="v">
                <p:oleObj spid="_x0000_s3189" name="Equation" r:id="rId3" imgW="1346200" imgH="1257300" progId="Equation.3">
                  <p:embed/>
                </p:oleObj>
              </mc:Choice>
              <mc:Fallback>
                <p:oleObj name="Equation" r:id="rId3" imgW="1346200" imgH="1257300" progId="Equation.3">
                  <p:embed/>
                  <p:pic>
                    <p:nvPicPr>
                      <p:cNvPr id="0" name=""/>
                      <p:cNvPicPr/>
                      <p:nvPr/>
                    </p:nvPicPr>
                    <p:blipFill>
                      <a:blip r:embed="rId4"/>
                      <a:stretch>
                        <a:fillRect/>
                      </a:stretch>
                    </p:blipFill>
                    <p:spPr>
                      <a:xfrm>
                        <a:off x="3001086" y="2436178"/>
                        <a:ext cx="3079115" cy="2875777"/>
                      </a:xfrm>
                      <a:prstGeom prst="rect">
                        <a:avLst/>
                      </a:prstGeom>
                    </p:spPr>
                  </p:pic>
                </p:oleObj>
              </mc:Fallback>
            </mc:AlternateContent>
          </a:graphicData>
        </a:graphic>
      </p:graphicFrame>
      <p:sp>
        <p:nvSpPr>
          <p:cNvPr id="7" name="Rectangle 6"/>
          <p:cNvSpPr/>
          <p:nvPr/>
        </p:nvSpPr>
        <p:spPr>
          <a:xfrm>
            <a:off x="2847001" y="5423838"/>
            <a:ext cx="3589252" cy="369332"/>
          </a:xfrm>
          <a:prstGeom prst="rect">
            <a:avLst/>
          </a:prstGeom>
        </p:spPr>
        <p:txBody>
          <a:bodyPr wrap="none">
            <a:spAutoFit/>
          </a:bodyPr>
          <a:lstStyle/>
          <a:p>
            <a:r>
              <a:rPr lang="en-US" dirty="0"/>
              <a:t>So, if R &gt; 1, we accept the new tree. </a:t>
            </a:r>
          </a:p>
        </p:txBody>
      </p:sp>
      <p:sp>
        <p:nvSpPr>
          <p:cNvPr id="8" name="Rectangle 7"/>
          <p:cNvSpPr/>
          <p:nvPr/>
        </p:nvSpPr>
        <p:spPr>
          <a:xfrm>
            <a:off x="185190" y="5856270"/>
            <a:ext cx="8849064" cy="923330"/>
          </a:xfrm>
          <a:prstGeom prst="rect">
            <a:avLst/>
          </a:prstGeom>
        </p:spPr>
        <p:txBody>
          <a:bodyPr wrap="square">
            <a:spAutoFit/>
          </a:bodyPr>
          <a:lstStyle/>
          <a:p>
            <a:pPr algn="ctr"/>
            <a:r>
              <a:rPr lang="en-US" dirty="0"/>
              <a:t>If R &lt; 1, we draw a random probability (between 0 &amp; 1). If this is &gt; R, we accept the change, if not, we return to the previous state (tree). We’ll accept slightly worse trees more </a:t>
            </a:r>
          </a:p>
          <a:p>
            <a:pPr algn="ctr"/>
            <a:r>
              <a:rPr lang="en-US" dirty="0"/>
              <a:t>often than we’ll accept much worse trees.</a:t>
            </a:r>
          </a:p>
        </p:txBody>
      </p:sp>
      <p:grpSp>
        <p:nvGrpSpPr>
          <p:cNvPr id="17" name="Group 16"/>
          <p:cNvGrpSpPr/>
          <p:nvPr/>
        </p:nvGrpSpPr>
        <p:grpSpPr>
          <a:xfrm>
            <a:off x="3507418" y="2994863"/>
            <a:ext cx="2572783" cy="2112395"/>
            <a:chOff x="3507418" y="2994863"/>
            <a:chExt cx="2572783" cy="2112395"/>
          </a:xfrm>
        </p:grpSpPr>
        <p:grpSp>
          <p:nvGrpSpPr>
            <p:cNvPr id="13" name="Group 12"/>
            <p:cNvGrpSpPr/>
            <p:nvPr/>
          </p:nvGrpSpPr>
          <p:grpSpPr>
            <a:xfrm>
              <a:off x="3511798" y="2994863"/>
              <a:ext cx="2568403" cy="705595"/>
              <a:chOff x="3511798" y="2994863"/>
              <a:chExt cx="2568403" cy="705595"/>
            </a:xfrm>
          </p:grpSpPr>
          <p:cxnSp>
            <p:nvCxnSpPr>
              <p:cNvPr id="10" name="Straight Connector 9"/>
              <p:cNvCxnSpPr/>
              <p:nvPr/>
            </p:nvCxnSpPr>
            <p:spPr>
              <a:xfrm>
                <a:off x="3511798" y="2994863"/>
                <a:ext cx="2568403" cy="7055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511798" y="2994863"/>
                <a:ext cx="2568403" cy="705595"/>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3507418" y="4401663"/>
              <a:ext cx="2568403" cy="705595"/>
              <a:chOff x="3511798" y="2994863"/>
              <a:chExt cx="2568403" cy="705595"/>
            </a:xfrm>
          </p:grpSpPr>
          <p:cxnSp>
            <p:nvCxnSpPr>
              <p:cNvPr id="15" name="Straight Connector 14"/>
              <p:cNvCxnSpPr/>
              <p:nvPr/>
            </p:nvCxnSpPr>
            <p:spPr>
              <a:xfrm>
                <a:off x="3511798" y="2994863"/>
                <a:ext cx="2568403" cy="7055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3511798" y="2994863"/>
                <a:ext cx="2568403" cy="705595"/>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2" name="Group 21"/>
          <p:cNvGrpSpPr/>
          <p:nvPr/>
        </p:nvGrpSpPr>
        <p:grpSpPr>
          <a:xfrm>
            <a:off x="3511798" y="2324297"/>
            <a:ext cx="5253000" cy="2088647"/>
            <a:chOff x="3511798" y="2324297"/>
            <a:chExt cx="5253000" cy="2088647"/>
          </a:xfrm>
        </p:grpSpPr>
        <p:grpSp>
          <p:nvGrpSpPr>
            <p:cNvPr id="20" name="Group 19"/>
            <p:cNvGrpSpPr/>
            <p:nvPr/>
          </p:nvGrpSpPr>
          <p:grpSpPr>
            <a:xfrm>
              <a:off x="3511798" y="2324297"/>
              <a:ext cx="1060202" cy="2088647"/>
              <a:chOff x="3511798" y="2324297"/>
              <a:chExt cx="1060202" cy="2088647"/>
            </a:xfrm>
          </p:grpSpPr>
          <p:sp>
            <p:nvSpPr>
              <p:cNvPr id="18" name="Rounded Rectangle 17"/>
              <p:cNvSpPr/>
              <p:nvPr/>
            </p:nvSpPr>
            <p:spPr>
              <a:xfrm>
                <a:off x="3511798" y="2324297"/>
                <a:ext cx="1060202" cy="670566"/>
              </a:xfrm>
              <a:prstGeom prst="roundRect">
                <a:avLst/>
              </a:prstGeom>
              <a:gradFill flip="none" rotWithShape="1">
                <a:gsLst>
                  <a:gs pos="0">
                    <a:schemeClr val="accent1">
                      <a:tint val="100000"/>
                      <a:shade val="100000"/>
                      <a:satMod val="130000"/>
                      <a:alpha val="16000"/>
                    </a:schemeClr>
                  </a:gs>
                  <a:gs pos="100000">
                    <a:schemeClr val="accent1">
                      <a:tint val="50000"/>
                      <a:shade val="100000"/>
                      <a:satMod val="350000"/>
                      <a:alpha val="1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3511798" y="3742378"/>
                <a:ext cx="1060202" cy="670566"/>
              </a:xfrm>
              <a:prstGeom prst="roundRect">
                <a:avLst/>
              </a:prstGeom>
              <a:gradFill flip="none" rotWithShape="1">
                <a:gsLst>
                  <a:gs pos="0">
                    <a:schemeClr val="accent1">
                      <a:tint val="100000"/>
                      <a:shade val="100000"/>
                      <a:satMod val="130000"/>
                      <a:alpha val="16000"/>
                    </a:schemeClr>
                  </a:gs>
                  <a:gs pos="100000">
                    <a:schemeClr val="accent1">
                      <a:tint val="50000"/>
                      <a:shade val="100000"/>
                      <a:satMod val="350000"/>
                      <a:alpha val="1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p:cNvSpPr/>
            <p:nvPr/>
          </p:nvSpPr>
          <p:spPr>
            <a:xfrm>
              <a:off x="6717186" y="3620953"/>
              <a:ext cx="2047612" cy="369332"/>
            </a:xfrm>
            <a:prstGeom prst="rect">
              <a:avLst/>
            </a:prstGeom>
          </p:spPr>
          <p:txBody>
            <a:bodyPr wrap="none">
              <a:spAutoFit/>
            </a:bodyPr>
            <a:lstStyle/>
            <a:p>
              <a:r>
                <a:rPr lang="en-US" i="1" dirty="0"/>
                <a:t>P</a:t>
              </a:r>
              <a:r>
                <a:rPr lang="en-US" dirty="0"/>
                <a:t> (</a:t>
              </a:r>
              <a:r>
                <a:rPr lang="en-US" i="1" dirty="0">
                  <a:latin typeface="Symbol" charset="2"/>
                  <a:cs typeface="Symbol" charset="2"/>
                </a:rPr>
                <a:t>t</a:t>
              </a:r>
              <a:r>
                <a:rPr lang="en-US" i="1" baseline="-25000" dirty="0"/>
                <a:t>i+1</a:t>
              </a:r>
              <a:r>
                <a:rPr lang="en-US" dirty="0"/>
                <a:t>) = P (</a:t>
              </a:r>
              <a:r>
                <a:rPr lang="en-US" i="1" dirty="0" err="1">
                  <a:latin typeface="Symbol" charset="2"/>
                  <a:cs typeface="Symbol" charset="2"/>
                </a:rPr>
                <a:t>t</a:t>
              </a:r>
              <a:r>
                <a:rPr lang="en-US" i="1" baseline="-25000" dirty="0" err="1"/>
                <a:t>i</a:t>
              </a:r>
              <a:r>
                <a:rPr lang="en-US" dirty="0"/>
                <a:t>) = 1/</a:t>
              </a:r>
              <a:r>
                <a:rPr lang="en-US" i="1" dirty="0"/>
                <a:t>s.</a:t>
              </a:r>
              <a:endParaRPr lang="en-US" dirty="0"/>
            </a:p>
          </p:txBody>
        </p:sp>
      </p:grpSp>
      <p:sp>
        <p:nvSpPr>
          <p:cNvPr id="24" name="Rectangle 23"/>
          <p:cNvSpPr/>
          <p:nvPr/>
        </p:nvSpPr>
        <p:spPr>
          <a:xfrm>
            <a:off x="2720003" y="170384"/>
            <a:ext cx="3767057" cy="738664"/>
          </a:xfrm>
          <a:prstGeom prst="rect">
            <a:avLst/>
          </a:prstGeom>
        </p:spPr>
        <p:txBody>
          <a:bodyPr wrap="none">
            <a:spAutoFit/>
          </a:bodyPr>
          <a:lstStyle/>
          <a:p>
            <a:pPr algn="ctr"/>
            <a:r>
              <a:rPr lang="en-US" sz="2400" dirty="0"/>
              <a:t>Nodal Support </a:t>
            </a:r>
          </a:p>
          <a:p>
            <a:pPr algn="ctr"/>
            <a:r>
              <a:rPr lang="en-US" dirty="0"/>
              <a:t> Bayesian Estimation of Nodal Support</a:t>
            </a:r>
          </a:p>
        </p:txBody>
      </p:sp>
    </p:spTree>
    <p:extLst>
      <p:ext uri="{BB962C8B-B14F-4D97-AF65-F5344CB8AC3E}">
        <p14:creationId xmlns:p14="http://schemas.microsoft.com/office/powerpoint/2010/main" val="65501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5825" y="1254393"/>
            <a:ext cx="184666" cy="369332"/>
          </a:xfrm>
          <a:prstGeom prst="rect">
            <a:avLst/>
          </a:prstGeom>
          <a:noFill/>
        </p:spPr>
        <p:txBody>
          <a:bodyPr wrap="none" rtlCol="0">
            <a:spAutoFit/>
          </a:bodyPr>
          <a:lstStyle/>
          <a:p>
            <a:endParaRPr lang="en-US" dirty="0"/>
          </a:p>
        </p:txBody>
      </p:sp>
      <p:sp>
        <p:nvSpPr>
          <p:cNvPr id="4" name="Rectangle 3"/>
          <p:cNvSpPr/>
          <p:nvPr/>
        </p:nvSpPr>
        <p:spPr>
          <a:xfrm>
            <a:off x="656341" y="1064380"/>
            <a:ext cx="7831318" cy="923330"/>
          </a:xfrm>
          <a:prstGeom prst="rect">
            <a:avLst/>
          </a:prstGeom>
        </p:spPr>
        <p:txBody>
          <a:bodyPr wrap="square">
            <a:spAutoFit/>
          </a:bodyPr>
          <a:lstStyle/>
          <a:p>
            <a:pPr algn="ctr"/>
            <a:r>
              <a:rPr lang="en-US" dirty="0"/>
              <a:t>If we run the chain long enough, eventually the frequencies of states in the chain (i.e., trees), will converge to their frequencies in the posterior probability distribution (ergodicity).</a:t>
            </a:r>
            <a:r>
              <a:rPr lang="en-US" dirty="0">
                <a:effectLst/>
              </a:rPr>
              <a:t> </a:t>
            </a:r>
            <a:endParaRPr lang="en-US" dirty="0"/>
          </a:p>
        </p:txBody>
      </p:sp>
      <p:sp>
        <p:nvSpPr>
          <p:cNvPr id="5" name="TextBox 4"/>
          <p:cNvSpPr txBox="1"/>
          <p:nvPr/>
        </p:nvSpPr>
        <p:spPr>
          <a:xfrm>
            <a:off x="1254218" y="2430386"/>
            <a:ext cx="6617542" cy="369332"/>
          </a:xfrm>
          <a:prstGeom prst="rect">
            <a:avLst/>
          </a:prstGeom>
          <a:noFill/>
        </p:spPr>
        <p:txBody>
          <a:bodyPr wrap="none" rtlCol="0">
            <a:spAutoFit/>
          </a:bodyPr>
          <a:lstStyle/>
          <a:p>
            <a:r>
              <a:rPr lang="en-US" b="1" dirty="0"/>
              <a:t>First</a:t>
            </a:r>
            <a:r>
              <a:rPr lang="en-US" dirty="0"/>
              <a:t>, we have to discard early generations of the chain</a:t>
            </a:r>
            <a:r>
              <a:rPr lang="en-US" dirty="0">
                <a:effectLst/>
              </a:rPr>
              <a:t>  (the burn-in).</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614812" y="3169306"/>
            <a:ext cx="5942330" cy="2965450"/>
          </a:xfrm>
          <a:prstGeom prst="rect">
            <a:avLst/>
          </a:prstGeom>
          <a:noFill/>
          <a:ln>
            <a:noFill/>
          </a:ln>
        </p:spPr>
      </p:pic>
      <p:sp>
        <p:nvSpPr>
          <p:cNvPr id="7" name="Rounded Rectangle 6"/>
          <p:cNvSpPr/>
          <p:nvPr/>
        </p:nvSpPr>
        <p:spPr>
          <a:xfrm>
            <a:off x="2089301" y="3219451"/>
            <a:ext cx="564999" cy="2374900"/>
          </a:xfrm>
          <a:prstGeom prst="roundRect">
            <a:avLst/>
          </a:prstGeom>
          <a:gradFill flip="none" rotWithShape="1">
            <a:gsLst>
              <a:gs pos="0">
                <a:schemeClr val="accent1">
                  <a:tint val="100000"/>
                  <a:shade val="100000"/>
                  <a:satMod val="130000"/>
                  <a:alpha val="16000"/>
                </a:schemeClr>
              </a:gs>
              <a:gs pos="100000">
                <a:schemeClr val="accent1">
                  <a:tint val="50000"/>
                  <a:shade val="100000"/>
                  <a:satMod val="350000"/>
                  <a:alpha val="1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158070" y="6206064"/>
            <a:ext cx="2827630" cy="369332"/>
          </a:xfrm>
          <a:prstGeom prst="rect">
            <a:avLst/>
          </a:prstGeom>
          <a:noFill/>
        </p:spPr>
        <p:txBody>
          <a:bodyPr wrap="none" rtlCol="0">
            <a:spAutoFit/>
          </a:bodyPr>
          <a:lstStyle/>
          <a:p>
            <a:r>
              <a:rPr lang="en-US" dirty="0"/>
              <a:t>This is a first approximation.</a:t>
            </a:r>
          </a:p>
        </p:txBody>
      </p:sp>
      <p:sp>
        <p:nvSpPr>
          <p:cNvPr id="10" name="Rectangle 9"/>
          <p:cNvSpPr/>
          <p:nvPr/>
        </p:nvSpPr>
        <p:spPr>
          <a:xfrm>
            <a:off x="2702448" y="201919"/>
            <a:ext cx="3767057" cy="738664"/>
          </a:xfrm>
          <a:prstGeom prst="rect">
            <a:avLst/>
          </a:prstGeom>
        </p:spPr>
        <p:txBody>
          <a:bodyPr wrap="none">
            <a:spAutoFit/>
          </a:bodyPr>
          <a:lstStyle/>
          <a:p>
            <a:pPr algn="ctr"/>
            <a:r>
              <a:rPr lang="en-US" sz="2400" dirty="0"/>
              <a:t>Nodal Support </a:t>
            </a:r>
          </a:p>
          <a:p>
            <a:pPr algn="ctr"/>
            <a:r>
              <a:rPr lang="en-US" dirty="0"/>
              <a:t> Bayesian Estimation of Nodal Support</a:t>
            </a:r>
          </a:p>
        </p:txBody>
      </p:sp>
    </p:spTree>
    <p:extLst>
      <p:ext uri="{BB962C8B-B14F-4D97-AF65-F5344CB8AC3E}">
        <p14:creationId xmlns:p14="http://schemas.microsoft.com/office/powerpoint/2010/main" val="333672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100" y="1052036"/>
            <a:ext cx="8064500" cy="923330"/>
          </a:xfrm>
          <a:prstGeom prst="rect">
            <a:avLst/>
          </a:prstGeom>
        </p:spPr>
        <p:txBody>
          <a:bodyPr wrap="square">
            <a:spAutoFit/>
          </a:bodyPr>
          <a:lstStyle/>
          <a:p>
            <a:pPr algn="ctr"/>
            <a:r>
              <a:rPr lang="en-US" b="1" dirty="0"/>
              <a:t>Second</a:t>
            </a:r>
            <a:r>
              <a:rPr lang="en-US" dirty="0"/>
              <a:t>, all that matters in theory is that all the potential manifestations of the states (i.e., all trees) can be reached by a series of single steps of our proposal mechanism (e.g., SPR branch swaps).  MCMC will be </a:t>
            </a:r>
            <a:r>
              <a:rPr lang="en-US" b="1" dirty="0" err="1"/>
              <a:t>ergodic</a:t>
            </a:r>
            <a:r>
              <a:rPr lang="en-US" dirty="0"/>
              <a:t>.</a:t>
            </a:r>
          </a:p>
        </p:txBody>
      </p:sp>
      <p:sp>
        <p:nvSpPr>
          <p:cNvPr id="5" name="TextBox 4"/>
          <p:cNvSpPr txBox="1"/>
          <p:nvPr/>
        </p:nvSpPr>
        <p:spPr>
          <a:xfrm>
            <a:off x="901700" y="3048000"/>
            <a:ext cx="184666" cy="369332"/>
          </a:xfrm>
          <a:prstGeom prst="rect">
            <a:avLst/>
          </a:prstGeom>
          <a:noFill/>
        </p:spPr>
        <p:txBody>
          <a:bodyPr wrap="none" rtlCol="0">
            <a:spAutoFit/>
          </a:bodyPr>
          <a:lstStyle/>
          <a:p>
            <a:endParaRPr lang="en-US" dirty="0"/>
          </a:p>
        </p:txBody>
      </p:sp>
      <p:sp>
        <p:nvSpPr>
          <p:cNvPr id="4" name="Rectangle 3"/>
          <p:cNvSpPr/>
          <p:nvPr/>
        </p:nvSpPr>
        <p:spPr>
          <a:xfrm>
            <a:off x="800100" y="2129304"/>
            <a:ext cx="7543800" cy="369332"/>
          </a:xfrm>
          <a:prstGeom prst="rect">
            <a:avLst/>
          </a:prstGeom>
        </p:spPr>
        <p:txBody>
          <a:bodyPr wrap="square">
            <a:spAutoFit/>
          </a:bodyPr>
          <a:lstStyle/>
          <a:p>
            <a:pPr algn="ctr"/>
            <a:r>
              <a:rPr lang="en-US" dirty="0"/>
              <a:t>Convergence properties depend on proposal mechanisms</a:t>
            </a:r>
            <a:r>
              <a:rPr lang="en-US" dirty="0">
                <a:effectLst/>
              </a:rPr>
              <a:t> </a:t>
            </a:r>
            <a:endParaRPr lang="en-US" dirty="0"/>
          </a:p>
        </p:txBody>
      </p:sp>
      <p:sp>
        <p:nvSpPr>
          <p:cNvPr id="6" name="Rectangle 5"/>
          <p:cNvSpPr/>
          <p:nvPr/>
        </p:nvSpPr>
        <p:spPr>
          <a:xfrm>
            <a:off x="508000" y="2628900"/>
            <a:ext cx="8166100" cy="923330"/>
          </a:xfrm>
          <a:prstGeom prst="rect">
            <a:avLst/>
          </a:prstGeom>
        </p:spPr>
        <p:txBody>
          <a:bodyPr wrap="square">
            <a:spAutoFit/>
          </a:bodyPr>
          <a:lstStyle/>
          <a:p>
            <a:pPr algn="ctr"/>
            <a:r>
              <a:rPr lang="en-US" dirty="0" err="1"/>
              <a:t>Lakner</a:t>
            </a:r>
            <a:r>
              <a:rPr lang="en-US" dirty="0"/>
              <a:t> et al. (2008. Syst. Biol. 57:86) evaluated seven types of topology proposals for several empirical data sets. These included local branch changes that collapse </a:t>
            </a:r>
          </a:p>
          <a:p>
            <a:pPr algn="ctr"/>
            <a:r>
              <a:rPr lang="en-US" dirty="0"/>
              <a:t>branch lengths, and variations on NNI, SPR, and TBR swaps.</a:t>
            </a:r>
          </a:p>
        </p:txBody>
      </p:sp>
      <p:pic>
        <p:nvPicPr>
          <p:cNvPr id="7" name="Picture 6"/>
          <p:cNvPicPr/>
          <p:nvPr/>
        </p:nvPicPr>
        <p:blipFill rotWithShape="1">
          <a:blip r:embed="rId2">
            <a:extLst>
              <a:ext uri="{28A0092B-C50C-407E-A947-70E740481C1C}">
                <a14:useLocalDpi xmlns:a14="http://schemas.microsoft.com/office/drawing/2010/main" val="0"/>
              </a:ext>
            </a:extLst>
          </a:blip>
          <a:srcRect l="11111" t="34702" r="10185" b="36082"/>
          <a:stretch/>
        </p:blipFill>
        <p:spPr bwMode="auto">
          <a:xfrm>
            <a:off x="1993900" y="3653830"/>
            <a:ext cx="4902200" cy="2259925"/>
          </a:xfrm>
          <a:prstGeom prst="rect">
            <a:avLst/>
          </a:prstGeom>
          <a:ln>
            <a:noFill/>
          </a:ln>
          <a:extLst>
            <a:ext uri="{53640926-AAD7-44d8-BBD7-CCE9431645EC}">
              <a14:shadowObscured xmlns:a14="http://schemas.microsoft.com/office/drawing/2010/main" xmlns=""/>
            </a:ext>
          </a:extLst>
        </p:spPr>
      </p:pic>
      <p:sp>
        <p:nvSpPr>
          <p:cNvPr id="8" name="TextBox 7"/>
          <p:cNvSpPr txBox="1"/>
          <p:nvPr/>
        </p:nvSpPr>
        <p:spPr>
          <a:xfrm>
            <a:off x="1802290" y="6006068"/>
            <a:ext cx="5523455" cy="369332"/>
          </a:xfrm>
          <a:prstGeom prst="rect">
            <a:avLst/>
          </a:prstGeom>
          <a:noFill/>
        </p:spPr>
        <p:txBody>
          <a:bodyPr wrap="none" rtlCol="0">
            <a:spAutoFit/>
          </a:bodyPr>
          <a:lstStyle/>
          <a:p>
            <a:pPr algn="ctr"/>
            <a:r>
              <a:rPr lang="en-US" dirty="0"/>
              <a:t>Adding these </a:t>
            </a:r>
            <a:r>
              <a:rPr lang="en-US" dirty="0" err="1"/>
              <a:t>eSPR</a:t>
            </a:r>
            <a:r>
              <a:rPr lang="en-US" dirty="0"/>
              <a:t>,&amp; </a:t>
            </a:r>
            <a:r>
              <a:rPr lang="en-US" dirty="0" err="1"/>
              <a:t>eTBR</a:t>
            </a:r>
            <a:r>
              <a:rPr lang="en-US" dirty="0"/>
              <a:t> moves improves convergence.</a:t>
            </a:r>
          </a:p>
        </p:txBody>
      </p:sp>
      <p:sp>
        <p:nvSpPr>
          <p:cNvPr id="10" name="Rectangle 9"/>
          <p:cNvSpPr/>
          <p:nvPr/>
        </p:nvSpPr>
        <p:spPr>
          <a:xfrm>
            <a:off x="2688471" y="159434"/>
            <a:ext cx="3767057" cy="738664"/>
          </a:xfrm>
          <a:prstGeom prst="rect">
            <a:avLst/>
          </a:prstGeom>
        </p:spPr>
        <p:txBody>
          <a:bodyPr wrap="none">
            <a:spAutoFit/>
          </a:bodyPr>
          <a:lstStyle/>
          <a:p>
            <a:pPr algn="ctr"/>
            <a:r>
              <a:rPr lang="en-US" sz="2400" dirty="0"/>
              <a:t>Nodal Support </a:t>
            </a:r>
          </a:p>
          <a:p>
            <a:pPr algn="ctr"/>
            <a:r>
              <a:rPr lang="en-US" dirty="0"/>
              <a:t> Bayesian Estimation of Nodal Support</a:t>
            </a:r>
          </a:p>
        </p:txBody>
      </p:sp>
    </p:spTree>
    <p:extLst>
      <p:ext uri="{BB962C8B-B14F-4D97-AF65-F5344CB8AC3E}">
        <p14:creationId xmlns:p14="http://schemas.microsoft.com/office/powerpoint/2010/main" val="63310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100" y="946835"/>
            <a:ext cx="8039100" cy="369332"/>
          </a:xfrm>
          <a:prstGeom prst="rect">
            <a:avLst/>
          </a:prstGeom>
        </p:spPr>
        <p:txBody>
          <a:bodyPr wrap="square">
            <a:spAutoFit/>
          </a:bodyPr>
          <a:lstStyle/>
          <a:p>
            <a:pPr algn="ctr"/>
            <a:r>
              <a:rPr lang="en-US" b="1" dirty="0"/>
              <a:t>Third</a:t>
            </a:r>
            <a:r>
              <a:rPr lang="en-US" dirty="0"/>
              <a:t>, convergence diagnostics must be address the parameter of interest. </a:t>
            </a:r>
          </a:p>
        </p:txBody>
      </p:sp>
      <p:pic>
        <p:nvPicPr>
          <p:cNvPr id="4" name="Picture 3"/>
          <p:cNvPicPr/>
          <p:nvPr/>
        </p:nvPicPr>
        <p:blipFill rotWithShape="1">
          <a:blip r:embed="rId2">
            <a:extLst>
              <a:ext uri="{28A0092B-C50C-407E-A947-70E740481C1C}">
                <a14:useLocalDpi xmlns:a14="http://schemas.microsoft.com/office/drawing/2010/main" val="0"/>
              </a:ext>
            </a:extLst>
          </a:blip>
          <a:srcRect l="10803" t="33986" r="11402" b="35128"/>
          <a:stretch/>
        </p:blipFill>
        <p:spPr bwMode="auto">
          <a:xfrm>
            <a:off x="1308100" y="2159000"/>
            <a:ext cx="7086600" cy="3461067"/>
          </a:xfrm>
          <a:prstGeom prst="rect">
            <a:avLst/>
          </a:prstGeom>
          <a:ln>
            <a:noFill/>
          </a:ln>
          <a:extLst>
            <a:ext uri="{53640926-AAD7-44d8-BBD7-CCE9431645EC}">
              <a14:shadowObscured xmlns:a14="http://schemas.microsoft.com/office/drawing/2010/main" xmlns=""/>
            </a:ext>
          </a:extLst>
        </p:spPr>
      </p:pic>
      <p:grpSp>
        <p:nvGrpSpPr>
          <p:cNvPr id="11" name="Group 10"/>
          <p:cNvGrpSpPr/>
          <p:nvPr/>
        </p:nvGrpSpPr>
        <p:grpSpPr>
          <a:xfrm>
            <a:off x="266700" y="2043668"/>
            <a:ext cx="1877475" cy="1410732"/>
            <a:chOff x="266700" y="1497568"/>
            <a:chExt cx="1877475" cy="1410732"/>
          </a:xfrm>
        </p:grpSpPr>
        <p:sp>
          <p:nvSpPr>
            <p:cNvPr id="6" name="TextBox 5"/>
            <p:cNvSpPr txBox="1"/>
            <p:nvPr/>
          </p:nvSpPr>
          <p:spPr>
            <a:xfrm>
              <a:off x="266700" y="1497568"/>
              <a:ext cx="1877475" cy="369332"/>
            </a:xfrm>
            <a:prstGeom prst="rect">
              <a:avLst/>
            </a:prstGeom>
            <a:noFill/>
          </p:spPr>
          <p:txBody>
            <a:bodyPr wrap="none" rtlCol="0">
              <a:spAutoFit/>
            </a:bodyPr>
            <a:lstStyle/>
            <a:p>
              <a:r>
                <a:rPr lang="en-US" dirty="0"/>
                <a:t>Poor convergence</a:t>
              </a:r>
            </a:p>
          </p:txBody>
        </p:sp>
        <p:cxnSp>
          <p:nvCxnSpPr>
            <p:cNvPr id="8" name="Straight Arrow Connector 7"/>
            <p:cNvCxnSpPr/>
            <p:nvPr/>
          </p:nvCxnSpPr>
          <p:spPr>
            <a:xfrm>
              <a:off x="546100" y="2908300"/>
              <a:ext cx="863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266700" y="4724400"/>
            <a:ext cx="1944650" cy="1144032"/>
            <a:chOff x="266700" y="4178300"/>
            <a:chExt cx="1944650" cy="1144032"/>
          </a:xfrm>
        </p:grpSpPr>
        <p:sp>
          <p:nvSpPr>
            <p:cNvPr id="5" name="TextBox 4"/>
            <p:cNvSpPr txBox="1"/>
            <p:nvPr/>
          </p:nvSpPr>
          <p:spPr>
            <a:xfrm>
              <a:off x="266700" y="4953000"/>
              <a:ext cx="1944650" cy="369332"/>
            </a:xfrm>
            <a:prstGeom prst="rect">
              <a:avLst/>
            </a:prstGeom>
            <a:noFill/>
          </p:spPr>
          <p:txBody>
            <a:bodyPr wrap="none" rtlCol="0">
              <a:spAutoFit/>
            </a:bodyPr>
            <a:lstStyle/>
            <a:p>
              <a:r>
                <a:rPr lang="en-US" dirty="0"/>
                <a:t>Good convergence</a:t>
              </a:r>
            </a:p>
          </p:txBody>
        </p:sp>
        <p:cxnSp>
          <p:nvCxnSpPr>
            <p:cNvPr id="12" name="Straight Arrow Connector 11"/>
            <p:cNvCxnSpPr/>
            <p:nvPr/>
          </p:nvCxnSpPr>
          <p:spPr>
            <a:xfrm>
              <a:off x="546100" y="4178300"/>
              <a:ext cx="863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2311400" y="1485900"/>
            <a:ext cx="4505673" cy="369332"/>
          </a:xfrm>
          <a:prstGeom prst="rect">
            <a:avLst/>
          </a:prstGeom>
          <a:noFill/>
        </p:spPr>
        <p:txBody>
          <a:bodyPr wrap="none" rtlCol="0">
            <a:spAutoFit/>
          </a:bodyPr>
          <a:lstStyle/>
          <a:p>
            <a:r>
              <a:rPr lang="en-US" dirty="0"/>
              <a:t>Usually, that’s topology or nodal probabilities.</a:t>
            </a:r>
          </a:p>
        </p:txBody>
      </p:sp>
      <p:sp>
        <p:nvSpPr>
          <p:cNvPr id="16" name="Rectangle 15"/>
          <p:cNvSpPr/>
          <p:nvPr/>
        </p:nvSpPr>
        <p:spPr>
          <a:xfrm>
            <a:off x="2688471" y="186150"/>
            <a:ext cx="3767057" cy="738664"/>
          </a:xfrm>
          <a:prstGeom prst="rect">
            <a:avLst/>
          </a:prstGeom>
        </p:spPr>
        <p:txBody>
          <a:bodyPr wrap="none">
            <a:spAutoFit/>
          </a:bodyPr>
          <a:lstStyle/>
          <a:p>
            <a:pPr algn="ctr"/>
            <a:r>
              <a:rPr lang="en-US" sz="2400" dirty="0"/>
              <a:t>Nodal Support </a:t>
            </a:r>
          </a:p>
          <a:p>
            <a:pPr algn="ctr"/>
            <a:r>
              <a:rPr lang="en-US" dirty="0"/>
              <a:t> Bayesian Estimation of Nodal Support</a:t>
            </a:r>
          </a:p>
        </p:txBody>
      </p:sp>
    </p:spTree>
    <p:extLst>
      <p:ext uri="{BB962C8B-B14F-4D97-AF65-F5344CB8AC3E}">
        <p14:creationId xmlns:p14="http://schemas.microsoft.com/office/powerpoint/2010/main" val="312484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0699" y="794435"/>
            <a:ext cx="5581499" cy="369332"/>
          </a:xfrm>
          <a:prstGeom prst="rect">
            <a:avLst/>
          </a:prstGeom>
        </p:spPr>
        <p:txBody>
          <a:bodyPr wrap="square">
            <a:spAutoFit/>
          </a:bodyPr>
          <a:lstStyle/>
          <a:p>
            <a:pPr algn="ctr"/>
            <a:r>
              <a:rPr lang="en-US" dirty="0"/>
              <a:t>Summarizing the posterior distribution of trees.</a:t>
            </a:r>
          </a:p>
        </p:txBody>
      </p:sp>
      <p:pic>
        <p:nvPicPr>
          <p:cNvPr id="4" name="Picture 3"/>
          <p:cNvPicPr/>
          <p:nvPr/>
        </p:nvPicPr>
        <p:blipFill rotWithShape="1">
          <a:blip r:embed="rId2">
            <a:extLst>
              <a:ext uri="{28A0092B-C50C-407E-A947-70E740481C1C}">
                <a14:useLocalDpi xmlns:a14="http://schemas.microsoft.com/office/drawing/2010/main" val="0"/>
              </a:ext>
            </a:extLst>
          </a:blip>
          <a:srcRect l="-1389" t="12104" r="1389" b="19806"/>
          <a:stretch/>
        </p:blipFill>
        <p:spPr bwMode="auto">
          <a:xfrm>
            <a:off x="1274587" y="1163766"/>
            <a:ext cx="6332396" cy="5579933"/>
          </a:xfrm>
          <a:prstGeom prst="rect">
            <a:avLst/>
          </a:prstGeom>
          <a:ln>
            <a:noFill/>
          </a:ln>
          <a:extLst>
            <a:ext uri="{53640926-AAD7-44d8-BBD7-CCE9431645EC}">
              <a14:shadowObscured xmlns:a14="http://schemas.microsoft.com/office/drawing/2010/main" xmlns=""/>
            </a:ext>
          </a:extLst>
        </p:spPr>
      </p:pic>
      <p:grpSp>
        <p:nvGrpSpPr>
          <p:cNvPr id="11" name="Group 10"/>
          <p:cNvGrpSpPr/>
          <p:nvPr/>
        </p:nvGrpSpPr>
        <p:grpSpPr>
          <a:xfrm>
            <a:off x="4406900" y="1066800"/>
            <a:ext cx="3606800" cy="1625600"/>
            <a:chOff x="4406900" y="1066800"/>
            <a:chExt cx="3606800" cy="1625600"/>
          </a:xfrm>
        </p:grpSpPr>
        <p:sp>
          <p:nvSpPr>
            <p:cNvPr id="5" name="Rounded Rectangle 4"/>
            <p:cNvSpPr/>
            <p:nvPr/>
          </p:nvSpPr>
          <p:spPr>
            <a:xfrm>
              <a:off x="4406900" y="2159000"/>
              <a:ext cx="533400" cy="533400"/>
            </a:xfrm>
            <a:prstGeom prst="roundRect">
              <a:avLst/>
            </a:prstGeom>
            <a:gradFill flip="none" rotWithShape="1">
              <a:gsLst>
                <a:gs pos="0">
                  <a:schemeClr val="accent1">
                    <a:tint val="100000"/>
                    <a:shade val="100000"/>
                    <a:satMod val="130000"/>
                    <a:alpha val="18000"/>
                  </a:schemeClr>
                </a:gs>
                <a:gs pos="100000">
                  <a:schemeClr val="accent1">
                    <a:tint val="50000"/>
                    <a:shade val="100000"/>
                    <a:satMod val="350000"/>
                    <a:alpha val="1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4940300" y="1562100"/>
              <a:ext cx="2241399" cy="723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271903" y="1066800"/>
              <a:ext cx="741797" cy="646331"/>
            </a:xfrm>
            <a:prstGeom prst="rect">
              <a:avLst/>
            </a:prstGeom>
            <a:noFill/>
          </p:spPr>
          <p:txBody>
            <a:bodyPr wrap="none" rtlCol="0">
              <a:spAutoFit/>
            </a:bodyPr>
            <a:lstStyle/>
            <a:p>
              <a:pPr algn="ctr"/>
              <a:r>
                <a:rPr lang="en-US" dirty="0"/>
                <a:t>0.90</a:t>
              </a:r>
            </a:p>
            <a:p>
              <a:pPr algn="ctr"/>
              <a:r>
                <a:rPr lang="en-US" dirty="0"/>
                <a:t>73/47</a:t>
              </a:r>
            </a:p>
          </p:txBody>
        </p:sp>
      </p:grpSp>
      <p:sp>
        <p:nvSpPr>
          <p:cNvPr id="13" name="Rectangle 12"/>
          <p:cNvSpPr/>
          <p:nvPr/>
        </p:nvSpPr>
        <p:spPr>
          <a:xfrm>
            <a:off x="2846130" y="60027"/>
            <a:ext cx="3767057" cy="738664"/>
          </a:xfrm>
          <a:prstGeom prst="rect">
            <a:avLst/>
          </a:prstGeom>
        </p:spPr>
        <p:txBody>
          <a:bodyPr wrap="none">
            <a:spAutoFit/>
          </a:bodyPr>
          <a:lstStyle/>
          <a:p>
            <a:pPr algn="ctr"/>
            <a:r>
              <a:rPr lang="en-US" sz="2400" dirty="0"/>
              <a:t>Nodal Support </a:t>
            </a:r>
          </a:p>
          <a:p>
            <a:pPr algn="ctr"/>
            <a:r>
              <a:rPr lang="en-US" dirty="0"/>
              <a:t> Bayesian Estimation of Nodal Support</a:t>
            </a:r>
          </a:p>
        </p:txBody>
      </p:sp>
      <p:grpSp>
        <p:nvGrpSpPr>
          <p:cNvPr id="12" name="Group 11"/>
          <p:cNvGrpSpPr/>
          <p:nvPr/>
        </p:nvGrpSpPr>
        <p:grpSpPr>
          <a:xfrm>
            <a:off x="4330700" y="4121427"/>
            <a:ext cx="3665667" cy="1625600"/>
            <a:chOff x="4406900" y="1066800"/>
            <a:chExt cx="3665667" cy="1625600"/>
          </a:xfrm>
        </p:grpSpPr>
        <p:sp>
          <p:nvSpPr>
            <p:cNvPr id="14" name="Rounded Rectangle 13"/>
            <p:cNvSpPr/>
            <p:nvPr/>
          </p:nvSpPr>
          <p:spPr>
            <a:xfrm>
              <a:off x="4406900" y="2159000"/>
              <a:ext cx="533400" cy="533400"/>
            </a:xfrm>
            <a:prstGeom prst="roundRect">
              <a:avLst/>
            </a:prstGeom>
            <a:gradFill flip="none" rotWithShape="1">
              <a:gsLst>
                <a:gs pos="0">
                  <a:schemeClr val="accent1">
                    <a:tint val="100000"/>
                    <a:shade val="100000"/>
                    <a:satMod val="130000"/>
                    <a:alpha val="18000"/>
                  </a:schemeClr>
                </a:gs>
                <a:gs pos="100000">
                  <a:schemeClr val="accent1">
                    <a:tint val="50000"/>
                    <a:shade val="100000"/>
                    <a:satMod val="350000"/>
                    <a:alpha val="1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4940300" y="1562100"/>
              <a:ext cx="2241399" cy="723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213036" y="1066800"/>
              <a:ext cx="859531" cy="646331"/>
            </a:xfrm>
            <a:prstGeom prst="rect">
              <a:avLst/>
            </a:prstGeom>
            <a:noFill/>
          </p:spPr>
          <p:txBody>
            <a:bodyPr wrap="none" rtlCol="0">
              <a:spAutoFit/>
            </a:bodyPr>
            <a:lstStyle/>
            <a:p>
              <a:pPr algn="ctr"/>
              <a:r>
                <a:rPr lang="en-US" dirty="0"/>
                <a:t>1.00</a:t>
              </a:r>
            </a:p>
            <a:p>
              <a:pPr algn="ctr"/>
              <a:r>
                <a:rPr lang="en-US" dirty="0"/>
                <a:t>99/100</a:t>
              </a:r>
            </a:p>
          </p:txBody>
        </p:sp>
      </p:grpSp>
    </p:spTree>
    <p:extLst>
      <p:ext uri="{BB962C8B-B14F-4D97-AF65-F5344CB8AC3E}">
        <p14:creationId xmlns:p14="http://schemas.microsoft.com/office/powerpoint/2010/main" val="143648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7571" y="383328"/>
            <a:ext cx="2788857" cy="369332"/>
          </a:xfrm>
          <a:prstGeom prst="rect">
            <a:avLst/>
          </a:prstGeom>
        </p:spPr>
        <p:txBody>
          <a:bodyPr wrap="none">
            <a:spAutoFit/>
          </a:bodyPr>
          <a:lstStyle/>
          <a:p>
            <a:pPr algn="ctr"/>
            <a:r>
              <a:rPr lang="en-US" dirty="0"/>
              <a:t>I.B. Adams Consensus Trees</a:t>
            </a:r>
          </a:p>
        </p:txBody>
      </p:sp>
      <p:sp>
        <p:nvSpPr>
          <p:cNvPr id="3" name="Rectangle 2"/>
          <p:cNvSpPr/>
          <p:nvPr/>
        </p:nvSpPr>
        <p:spPr>
          <a:xfrm>
            <a:off x="618242" y="934679"/>
            <a:ext cx="7904176" cy="923330"/>
          </a:xfrm>
          <a:prstGeom prst="rect">
            <a:avLst/>
          </a:prstGeom>
        </p:spPr>
        <p:txBody>
          <a:bodyPr wrap="square">
            <a:spAutoFit/>
          </a:bodyPr>
          <a:lstStyle/>
          <a:p>
            <a:pPr algn="ctr"/>
            <a:r>
              <a:rPr lang="en-US" dirty="0"/>
              <a:t>They essentially work by </a:t>
            </a:r>
            <a:r>
              <a:rPr lang="en-US" b="1" dirty="0"/>
              <a:t>congruence of three-taxon statements</a:t>
            </a:r>
            <a:r>
              <a:rPr lang="en-US" dirty="0"/>
              <a:t> and simply relocate offending taxa. This is why they have more resolution than strict consensus trees.</a:t>
            </a:r>
            <a:r>
              <a:rPr lang="en-US" dirty="0">
                <a:effectLst/>
              </a:rPr>
              <a:t> </a:t>
            </a:r>
            <a:endParaRPr lang="en-US" dirty="0"/>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560" y="2102793"/>
            <a:ext cx="5118100" cy="414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7297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87500" y="1053228"/>
            <a:ext cx="5988613" cy="369332"/>
          </a:xfrm>
          <a:prstGeom prst="rect">
            <a:avLst/>
          </a:prstGeom>
          <a:noFill/>
        </p:spPr>
        <p:txBody>
          <a:bodyPr wrap="none" rtlCol="0">
            <a:spAutoFit/>
          </a:bodyPr>
          <a:lstStyle/>
          <a:p>
            <a:pPr algn="ctr"/>
            <a:r>
              <a:rPr lang="en-US" dirty="0"/>
              <a:t>Posterior probabilities are often higher than bootstrap values.</a:t>
            </a:r>
          </a:p>
        </p:txBody>
      </p:sp>
      <p:sp>
        <p:nvSpPr>
          <p:cNvPr id="7" name="Rectangle 6"/>
          <p:cNvSpPr/>
          <p:nvPr/>
        </p:nvSpPr>
        <p:spPr>
          <a:xfrm>
            <a:off x="546100" y="5824835"/>
            <a:ext cx="8051800" cy="646331"/>
          </a:xfrm>
          <a:prstGeom prst="rect">
            <a:avLst/>
          </a:prstGeom>
        </p:spPr>
        <p:txBody>
          <a:bodyPr wrap="square">
            <a:spAutoFit/>
          </a:bodyPr>
          <a:lstStyle/>
          <a:p>
            <a:pPr algn="ctr"/>
            <a:r>
              <a:rPr lang="en-US" dirty="0"/>
              <a:t>Under best-case scenario (correct model), both ML bootstrap values and BPP are conservative, but BPP are less so.</a:t>
            </a:r>
          </a:p>
        </p:txBody>
      </p:sp>
      <p:grpSp>
        <p:nvGrpSpPr>
          <p:cNvPr id="11" name="Group 10"/>
          <p:cNvGrpSpPr/>
          <p:nvPr/>
        </p:nvGrpSpPr>
        <p:grpSpPr>
          <a:xfrm>
            <a:off x="1831340" y="1854199"/>
            <a:ext cx="5481320" cy="4238307"/>
            <a:chOff x="1831340" y="1854199"/>
            <a:chExt cx="5481320" cy="4238307"/>
          </a:xfrm>
        </p:grpSpPr>
        <p:pic>
          <p:nvPicPr>
            <p:cNvPr id="5" name="Picture 4"/>
            <p:cNvPicPr/>
            <p:nvPr/>
          </p:nvPicPr>
          <p:blipFill rotWithShape="1">
            <a:blip r:embed="rId2">
              <a:extLst>
                <a:ext uri="{28A0092B-C50C-407E-A947-70E740481C1C}">
                  <a14:useLocalDpi xmlns:a14="http://schemas.microsoft.com/office/drawing/2010/main" val="0"/>
                </a:ext>
              </a:extLst>
            </a:blip>
            <a:srcRect l="19074" t="35337" r="24630" b="31026"/>
            <a:stretch/>
          </p:blipFill>
          <p:spPr bwMode="auto">
            <a:xfrm>
              <a:off x="1831340" y="1854199"/>
              <a:ext cx="5481320" cy="4238307"/>
            </a:xfrm>
            <a:prstGeom prst="rect">
              <a:avLst/>
            </a:prstGeom>
            <a:ln>
              <a:noFill/>
            </a:ln>
            <a:extLst>
              <a:ext uri="{53640926-AAD7-44d8-BBD7-CCE9431645EC}">
                <a14:shadowObscured xmlns:a14="http://schemas.microsoft.com/office/drawing/2010/main" xmlns=""/>
              </a:ext>
            </a:extLst>
          </p:spPr>
        </p:pic>
        <p:cxnSp>
          <p:nvCxnSpPr>
            <p:cNvPr id="6" name="Straight Connector 5"/>
            <p:cNvCxnSpPr/>
            <p:nvPr/>
          </p:nvCxnSpPr>
          <p:spPr>
            <a:xfrm flipH="1">
              <a:off x="2622550" y="1901825"/>
              <a:ext cx="4298950" cy="338455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 name="Rectangle 8"/>
          <p:cNvSpPr/>
          <p:nvPr/>
        </p:nvSpPr>
        <p:spPr>
          <a:xfrm>
            <a:off x="2739569" y="188436"/>
            <a:ext cx="3767057" cy="738664"/>
          </a:xfrm>
          <a:prstGeom prst="rect">
            <a:avLst/>
          </a:prstGeom>
        </p:spPr>
        <p:txBody>
          <a:bodyPr wrap="none">
            <a:spAutoFit/>
          </a:bodyPr>
          <a:lstStyle/>
          <a:p>
            <a:pPr algn="ctr"/>
            <a:r>
              <a:rPr lang="en-US" sz="2400" dirty="0"/>
              <a:t>Nodal Support </a:t>
            </a:r>
          </a:p>
          <a:p>
            <a:pPr algn="ctr"/>
            <a:r>
              <a:rPr lang="en-US" dirty="0"/>
              <a:t> Bayesian Estimation of Nodal Support</a:t>
            </a:r>
          </a:p>
        </p:txBody>
      </p:sp>
    </p:spTree>
    <p:extLst>
      <p:ext uri="{BB962C8B-B14F-4D97-AF65-F5344CB8AC3E}">
        <p14:creationId xmlns:p14="http://schemas.microsoft.com/office/powerpoint/2010/main" val="244873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0004" y="960964"/>
            <a:ext cx="7083991" cy="369332"/>
          </a:xfrm>
          <a:prstGeom prst="rect">
            <a:avLst/>
          </a:prstGeom>
          <a:noFill/>
        </p:spPr>
        <p:txBody>
          <a:bodyPr wrap="none" rtlCol="0">
            <a:spAutoFit/>
          </a:bodyPr>
          <a:lstStyle/>
          <a:p>
            <a:r>
              <a:rPr lang="en-US" dirty="0"/>
              <a:t>Need to place priors on all parameters that we treat as random variables.</a:t>
            </a:r>
          </a:p>
        </p:txBody>
      </p:sp>
      <p:sp>
        <p:nvSpPr>
          <p:cNvPr id="5" name="Rectangle 4"/>
          <p:cNvSpPr/>
          <p:nvPr/>
        </p:nvSpPr>
        <p:spPr>
          <a:xfrm>
            <a:off x="1931052" y="1429266"/>
            <a:ext cx="5396848" cy="4832092"/>
          </a:xfrm>
          <a:prstGeom prst="rect">
            <a:avLst/>
          </a:prstGeom>
        </p:spPr>
        <p:txBody>
          <a:bodyPr wrap="square">
            <a:spAutoFit/>
          </a:bodyPr>
          <a:lstStyle/>
          <a:p>
            <a:r>
              <a:rPr lang="en-US" sz="1400" dirty="0"/>
              <a:t>Parameters</a:t>
            </a:r>
          </a:p>
          <a:p>
            <a:r>
              <a:rPr lang="en-US" sz="1400" dirty="0"/>
              <a:t>      --------------------</a:t>
            </a:r>
          </a:p>
          <a:p>
            <a:r>
              <a:rPr lang="en-US" sz="1400" dirty="0"/>
              <a:t>      </a:t>
            </a:r>
            <a:r>
              <a:rPr lang="en-US" sz="1400" dirty="0" err="1"/>
              <a:t>Revmat</a:t>
            </a:r>
            <a:r>
              <a:rPr lang="en-US" sz="1400" dirty="0"/>
              <a:t>         1</a:t>
            </a:r>
          </a:p>
          <a:p>
            <a:r>
              <a:rPr lang="en-US" sz="1400" dirty="0"/>
              <a:t>      </a:t>
            </a:r>
            <a:r>
              <a:rPr lang="en-US" sz="1400" dirty="0" err="1"/>
              <a:t>Statefreq</a:t>
            </a:r>
            <a:r>
              <a:rPr lang="en-US" sz="1400" dirty="0"/>
              <a:t>      2</a:t>
            </a:r>
          </a:p>
          <a:p>
            <a:r>
              <a:rPr lang="en-US" sz="1400" dirty="0"/>
              <a:t>      Shape            3</a:t>
            </a:r>
          </a:p>
          <a:p>
            <a:r>
              <a:rPr lang="en-US" sz="1400" dirty="0"/>
              <a:t>      </a:t>
            </a:r>
            <a:r>
              <a:rPr lang="en-US" sz="1400" dirty="0" err="1"/>
              <a:t>Pinvar</a:t>
            </a:r>
            <a:r>
              <a:rPr lang="en-US" sz="1400" dirty="0"/>
              <a:t>            4</a:t>
            </a:r>
          </a:p>
          <a:p>
            <a:r>
              <a:rPr lang="en-US" sz="1400" dirty="0"/>
              <a:t>      Topology      5</a:t>
            </a:r>
          </a:p>
          <a:p>
            <a:r>
              <a:rPr lang="en-US" sz="1400" dirty="0"/>
              <a:t>      </a:t>
            </a:r>
            <a:r>
              <a:rPr lang="en-US" sz="1400" dirty="0" err="1"/>
              <a:t>Brlens</a:t>
            </a:r>
            <a:r>
              <a:rPr lang="en-US" sz="1400" dirty="0"/>
              <a:t>           6</a:t>
            </a:r>
          </a:p>
          <a:p>
            <a:r>
              <a:rPr lang="en-US" sz="1400" dirty="0"/>
              <a:t>      --------------------</a:t>
            </a:r>
          </a:p>
          <a:p>
            <a:r>
              <a:rPr lang="en-US" sz="1400" dirty="0"/>
              <a:t> </a:t>
            </a:r>
          </a:p>
          <a:p>
            <a:r>
              <a:rPr lang="en-US" sz="1400" dirty="0"/>
              <a:t>      1 --  Parameter  = </a:t>
            </a:r>
            <a:r>
              <a:rPr lang="en-US" sz="1400" dirty="0" err="1"/>
              <a:t>Revmat</a:t>
            </a:r>
            <a:endParaRPr lang="en-US" sz="1400" dirty="0"/>
          </a:p>
          <a:p>
            <a:r>
              <a:rPr lang="en-US" sz="1400" dirty="0"/>
              <a:t>               Prior      = </a:t>
            </a:r>
            <a:r>
              <a:rPr lang="en-US" sz="1400" dirty="0" err="1"/>
              <a:t>Dirichlet</a:t>
            </a:r>
            <a:r>
              <a:rPr lang="en-US" sz="1400" dirty="0"/>
              <a:t>(1.00,1.00,1.00,1.00,1.00,1.00)</a:t>
            </a:r>
          </a:p>
          <a:p>
            <a:r>
              <a:rPr lang="en-US" sz="1400" dirty="0"/>
              <a:t>      2 --  Parameter  = </a:t>
            </a:r>
            <a:r>
              <a:rPr lang="en-US" sz="1400" dirty="0" err="1"/>
              <a:t>Statefreq</a:t>
            </a:r>
            <a:endParaRPr lang="en-US" sz="1400" dirty="0"/>
          </a:p>
          <a:p>
            <a:r>
              <a:rPr lang="en-US" sz="1400" dirty="0"/>
              <a:t>               Prior      = </a:t>
            </a:r>
            <a:r>
              <a:rPr lang="en-US" sz="1400" dirty="0" err="1"/>
              <a:t>Dirichlet</a:t>
            </a:r>
            <a:endParaRPr lang="en-US" sz="1400" dirty="0"/>
          </a:p>
          <a:p>
            <a:r>
              <a:rPr lang="en-US" sz="1400" dirty="0"/>
              <a:t>      3 --  Parameter  = Shape</a:t>
            </a:r>
          </a:p>
          <a:p>
            <a:r>
              <a:rPr lang="en-US" sz="1400" dirty="0"/>
              <a:t>               Prior      = Uniform(0.05,50.00)</a:t>
            </a:r>
          </a:p>
          <a:p>
            <a:r>
              <a:rPr lang="en-US" sz="1400" dirty="0"/>
              <a:t>      4 --  Parameter  = </a:t>
            </a:r>
            <a:r>
              <a:rPr lang="en-US" sz="1400" dirty="0" err="1"/>
              <a:t>Pinvar</a:t>
            </a:r>
            <a:endParaRPr lang="en-US" sz="1400" dirty="0"/>
          </a:p>
          <a:p>
            <a:r>
              <a:rPr lang="en-US" sz="1400" dirty="0"/>
              <a:t>               Prior      = Uniform(0.00,1.00)</a:t>
            </a:r>
          </a:p>
          <a:p>
            <a:r>
              <a:rPr lang="en-US" sz="1400" dirty="0"/>
              <a:t>      5 --  Parameter  = Topology</a:t>
            </a:r>
          </a:p>
          <a:p>
            <a:r>
              <a:rPr lang="en-US" sz="1400" dirty="0"/>
              <a:t>               Prior      = All topologies equally probable a priori</a:t>
            </a:r>
          </a:p>
          <a:p>
            <a:r>
              <a:rPr lang="en-US" sz="1400" dirty="0"/>
              <a:t>      6 --  Parameter  = </a:t>
            </a:r>
            <a:r>
              <a:rPr lang="en-US" sz="1400" dirty="0" err="1"/>
              <a:t>Brlens</a:t>
            </a:r>
            <a:endParaRPr lang="en-US" sz="1400" dirty="0"/>
          </a:p>
          <a:p>
            <a:r>
              <a:rPr lang="en-US" sz="1400" dirty="0"/>
              <a:t>               Prior      = Branch lengths are unconstrained: Exponential(10.0)</a:t>
            </a:r>
          </a:p>
        </p:txBody>
      </p:sp>
      <p:sp>
        <p:nvSpPr>
          <p:cNvPr id="7" name="Rectangle 6"/>
          <p:cNvSpPr/>
          <p:nvPr/>
        </p:nvSpPr>
        <p:spPr>
          <a:xfrm>
            <a:off x="2745947" y="143470"/>
            <a:ext cx="3767057" cy="738664"/>
          </a:xfrm>
          <a:prstGeom prst="rect">
            <a:avLst/>
          </a:prstGeom>
        </p:spPr>
        <p:txBody>
          <a:bodyPr wrap="none">
            <a:spAutoFit/>
          </a:bodyPr>
          <a:lstStyle/>
          <a:p>
            <a:pPr algn="ctr"/>
            <a:r>
              <a:rPr lang="en-US" sz="2400" dirty="0"/>
              <a:t>Nodal Support </a:t>
            </a:r>
          </a:p>
          <a:p>
            <a:pPr algn="ctr"/>
            <a:r>
              <a:rPr lang="en-US" dirty="0"/>
              <a:t> Bayesian Estimation of Nodal Support</a:t>
            </a:r>
          </a:p>
        </p:txBody>
      </p:sp>
    </p:spTree>
    <p:extLst>
      <p:ext uri="{BB962C8B-B14F-4D97-AF65-F5344CB8AC3E}">
        <p14:creationId xmlns:p14="http://schemas.microsoft.com/office/powerpoint/2010/main" val="425806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0100" y="1063298"/>
            <a:ext cx="5014113" cy="369332"/>
          </a:xfrm>
          <a:prstGeom prst="rect">
            <a:avLst/>
          </a:prstGeom>
          <a:noFill/>
        </p:spPr>
        <p:txBody>
          <a:bodyPr wrap="none" rtlCol="0">
            <a:spAutoFit/>
          </a:bodyPr>
          <a:lstStyle/>
          <a:p>
            <a:r>
              <a:rPr lang="en-US" dirty="0"/>
              <a:t>We then need to propose changes to each variable.</a:t>
            </a:r>
          </a:p>
        </p:txBody>
      </p:sp>
      <p:sp>
        <p:nvSpPr>
          <p:cNvPr id="4" name="Rectangle 3"/>
          <p:cNvSpPr/>
          <p:nvPr/>
        </p:nvSpPr>
        <p:spPr>
          <a:xfrm>
            <a:off x="901700" y="1980843"/>
            <a:ext cx="7366000" cy="2862323"/>
          </a:xfrm>
          <a:prstGeom prst="rect">
            <a:avLst/>
          </a:prstGeom>
        </p:spPr>
        <p:txBody>
          <a:bodyPr wrap="square">
            <a:spAutoFit/>
          </a:bodyPr>
          <a:lstStyle/>
          <a:p>
            <a:r>
              <a:rPr lang="en-US" dirty="0"/>
              <a:t>The chain will use the following moves:</a:t>
            </a:r>
          </a:p>
          <a:p>
            <a:r>
              <a:rPr lang="en-US" dirty="0"/>
              <a:t>      With prob.  Chain will change</a:t>
            </a:r>
          </a:p>
          <a:p>
            <a:r>
              <a:rPr lang="en-US" dirty="0"/>
              <a:t>        3.57 %   </a:t>
            </a:r>
            <a:r>
              <a:rPr lang="en-US" dirty="0" err="1"/>
              <a:t>param</a:t>
            </a:r>
            <a:r>
              <a:rPr lang="en-US" dirty="0"/>
              <a:t>. 1 (</a:t>
            </a:r>
            <a:r>
              <a:rPr lang="en-US" dirty="0" err="1"/>
              <a:t>revmat</a:t>
            </a:r>
            <a:r>
              <a:rPr lang="en-US" dirty="0"/>
              <a:t>) with multiplier</a:t>
            </a:r>
          </a:p>
          <a:p>
            <a:r>
              <a:rPr lang="en-US" dirty="0"/>
              <a:t>        3.57 %   </a:t>
            </a:r>
            <a:r>
              <a:rPr lang="en-US" dirty="0" err="1"/>
              <a:t>param</a:t>
            </a:r>
            <a:r>
              <a:rPr lang="en-US" dirty="0"/>
              <a:t>. 2 (state frequencies) with </a:t>
            </a:r>
            <a:r>
              <a:rPr lang="en-US" dirty="0" err="1"/>
              <a:t>Dirichlet</a:t>
            </a:r>
            <a:r>
              <a:rPr lang="en-US" dirty="0"/>
              <a:t> proposal</a:t>
            </a:r>
          </a:p>
          <a:p>
            <a:r>
              <a:rPr lang="en-US" dirty="0"/>
              <a:t>        3.57 %   </a:t>
            </a:r>
            <a:r>
              <a:rPr lang="en-US" dirty="0" err="1"/>
              <a:t>param</a:t>
            </a:r>
            <a:r>
              <a:rPr lang="en-US" dirty="0"/>
              <a:t>. 3 (gamma shape) with multiplier</a:t>
            </a:r>
          </a:p>
          <a:p>
            <a:r>
              <a:rPr lang="en-US" dirty="0"/>
              <a:t>        3.57 %   </a:t>
            </a:r>
            <a:r>
              <a:rPr lang="en-US" dirty="0" err="1"/>
              <a:t>param</a:t>
            </a:r>
            <a:r>
              <a:rPr lang="en-US" dirty="0"/>
              <a:t>. 4 (prop. invariants) with beta proposal</a:t>
            </a:r>
          </a:p>
          <a:p>
            <a:r>
              <a:rPr lang="en-US" dirty="0"/>
              <a:t>       53.57 %   </a:t>
            </a:r>
            <a:r>
              <a:rPr lang="en-US" dirty="0" err="1"/>
              <a:t>param</a:t>
            </a:r>
            <a:r>
              <a:rPr lang="en-US" dirty="0"/>
              <a:t>. 5 (topology and branch lengths) with LOCAL</a:t>
            </a:r>
          </a:p>
          <a:p>
            <a:r>
              <a:rPr lang="en-US" dirty="0"/>
              <a:t>       10.71 %   </a:t>
            </a:r>
            <a:r>
              <a:rPr lang="en-US" dirty="0" err="1"/>
              <a:t>param</a:t>
            </a:r>
            <a:r>
              <a:rPr lang="en-US" dirty="0"/>
              <a:t>. 5 (topology and branch lengths) with extending TBR</a:t>
            </a:r>
          </a:p>
          <a:p>
            <a:r>
              <a:rPr lang="en-US" dirty="0"/>
              <a:t>       10.71 %   </a:t>
            </a:r>
            <a:r>
              <a:rPr lang="en-US" dirty="0" err="1"/>
              <a:t>param</a:t>
            </a:r>
            <a:r>
              <a:rPr lang="en-US" dirty="0"/>
              <a:t>. 6 (branch lengths) with multiplier</a:t>
            </a:r>
          </a:p>
          <a:p>
            <a:r>
              <a:rPr lang="en-US" dirty="0"/>
              <a:t>       10.71 %   </a:t>
            </a:r>
            <a:r>
              <a:rPr lang="en-US" dirty="0" err="1"/>
              <a:t>param</a:t>
            </a:r>
            <a:r>
              <a:rPr lang="en-US" dirty="0"/>
              <a:t>. 6 (branch lengths) with </a:t>
            </a:r>
            <a:r>
              <a:rPr lang="en-US" dirty="0" err="1"/>
              <a:t>nodeslider</a:t>
            </a:r>
            <a:endParaRPr lang="en-US" dirty="0"/>
          </a:p>
        </p:txBody>
      </p:sp>
      <p:sp>
        <p:nvSpPr>
          <p:cNvPr id="5" name="TextBox 4"/>
          <p:cNvSpPr txBox="1"/>
          <p:nvPr/>
        </p:nvSpPr>
        <p:spPr>
          <a:xfrm>
            <a:off x="687139" y="5219700"/>
            <a:ext cx="7751354" cy="646331"/>
          </a:xfrm>
          <a:prstGeom prst="rect">
            <a:avLst/>
          </a:prstGeom>
          <a:noFill/>
        </p:spPr>
        <p:txBody>
          <a:bodyPr wrap="none" rtlCol="0">
            <a:spAutoFit/>
          </a:bodyPr>
          <a:lstStyle/>
          <a:p>
            <a:pPr algn="ctr"/>
            <a:r>
              <a:rPr lang="en-US" dirty="0"/>
              <a:t>So, we can actually incorporate uncertainty in each of these parameters into our </a:t>
            </a:r>
          </a:p>
          <a:p>
            <a:pPr algn="ctr"/>
            <a:r>
              <a:rPr lang="en-US" dirty="0"/>
              <a:t>inference of interest.</a:t>
            </a:r>
          </a:p>
        </p:txBody>
      </p:sp>
      <p:sp>
        <p:nvSpPr>
          <p:cNvPr id="7" name="Rectangle 6"/>
          <p:cNvSpPr/>
          <p:nvPr/>
        </p:nvSpPr>
        <p:spPr>
          <a:xfrm>
            <a:off x="2688471" y="296512"/>
            <a:ext cx="3767057" cy="738664"/>
          </a:xfrm>
          <a:prstGeom prst="rect">
            <a:avLst/>
          </a:prstGeom>
        </p:spPr>
        <p:txBody>
          <a:bodyPr wrap="none">
            <a:spAutoFit/>
          </a:bodyPr>
          <a:lstStyle/>
          <a:p>
            <a:pPr algn="ctr"/>
            <a:r>
              <a:rPr lang="en-US" sz="2400" dirty="0"/>
              <a:t>Nodal Support </a:t>
            </a:r>
          </a:p>
          <a:p>
            <a:pPr algn="ctr"/>
            <a:r>
              <a:rPr lang="en-US" dirty="0"/>
              <a:t> Bayesian Estimation of Nodal Support</a:t>
            </a:r>
          </a:p>
        </p:txBody>
      </p:sp>
    </p:spTree>
    <p:extLst>
      <p:ext uri="{BB962C8B-B14F-4D97-AF65-F5344CB8AC3E}">
        <p14:creationId xmlns:p14="http://schemas.microsoft.com/office/powerpoint/2010/main" val="336167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4868" y="952500"/>
            <a:ext cx="6494535" cy="646331"/>
          </a:xfrm>
          <a:prstGeom prst="rect">
            <a:avLst/>
          </a:prstGeom>
          <a:noFill/>
        </p:spPr>
        <p:txBody>
          <a:bodyPr wrap="none" rtlCol="0">
            <a:spAutoFit/>
          </a:bodyPr>
          <a:lstStyle/>
          <a:p>
            <a:pPr algn="ctr"/>
            <a:r>
              <a:rPr lang="en-US" dirty="0"/>
              <a:t>We need to understand the difference between Marginal and Joint </a:t>
            </a:r>
          </a:p>
          <a:p>
            <a:pPr algn="ctr"/>
            <a:r>
              <a:rPr lang="en-US" dirty="0"/>
              <a:t>likelihoods and probabilities (Holder &amp; Lewis 2003).</a:t>
            </a:r>
          </a:p>
        </p:txBody>
      </p:sp>
      <p:pic>
        <p:nvPicPr>
          <p:cNvPr id="4" name="Picture 3" descr="Macintosh HD:Users:jacksullivan:Desktop:MarginalvsJoint.pdf"/>
          <p:cNvPicPr/>
          <p:nvPr/>
        </p:nvPicPr>
        <p:blipFill rotWithShape="1">
          <a:blip r:embed="rId2">
            <a:extLst>
              <a:ext uri="{28A0092B-C50C-407E-A947-70E740481C1C}">
                <a14:useLocalDpi xmlns:a14="http://schemas.microsoft.com/office/drawing/2010/main" val="0"/>
              </a:ext>
            </a:extLst>
          </a:blip>
          <a:srcRect l="20315" t="5015" r="20084" b="27023"/>
          <a:stretch/>
        </p:blipFill>
        <p:spPr bwMode="auto">
          <a:xfrm>
            <a:off x="2959100" y="1809750"/>
            <a:ext cx="3263900" cy="4819650"/>
          </a:xfrm>
          <a:prstGeom prst="rect">
            <a:avLst/>
          </a:prstGeom>
          <a:noFill/>
          <a:ln>
            <a:noFill/>
          </a:ln>
          <a:extLst>
            <a:ext uri="{53640926-AAD7-44d8-BBD7-CCE9431645EC}">
              <a14:shadowObscured xmlns:a14="http://schemas.microsoft.com/office/drawing/2010/main" xmlns=""/>
            </a:ext>
          </a:extLst>
        </p:spPr>
      </p:pic>
      <p:grpSp>
        <p:nvGrpSpPr>
          <p:cNvPr id="10" name="Group 9"/>
          <p:cNvGrpSpPr/>
          <p:nvPr/>
        </p:nvGrpSpPr>
        <p:grpSpPr>
          <a:xfrm>
            <a:off x="533400" y="2120900"/>
            <a:ext cx="8290635" cy="660063"/>
            <a:chOff x="533400" y="2120900"/>
            <a:chExt cx="8290635" cy="660063"/>
          </a:xfrm>
        </p:grpSpPr>
        <p:sp>
          <p:nvSpPr>
            <p:cNvPr id="5" name="TextBox 4"/>
            <p:cNvSpPr txBox="1"/>
            <p:nvPr/>
          </p:nvSpPr>
          <p:spPr>
            <a:xfrm>
              <a:off x="533400" y="2120900"/>
              <a:ext cx="2431112" cy="369332"/>
            </a:xfrm>
            <a:prstGeom prst="rect">
              <a:avLst/>
            </a:prstGeom>
            <a:noFill/>
          </p:spPr>
          <p:txBody>
            <a:bodyPr wrap="none" rtlCol="0">
              <a:spAutoFit/>
            </a:bodyPr>
            <a:lstStyle/>
            <a:p>
              <a:r>
                <a:rPr lang="en-US" dirty="0"/>
                <a:t>Joint: evaluated at MLE.</a:t>
              </a:r>
            </a:p>
          </p:txBody>
        </p:sp>
        <p:sp>
          <p:nvSpPr>
            <p:cNvPr id="6" name="TextBox 5"/>
            <p:cNvSpPr txBox="1"/>
            <p:nvPr/>
          </p:nvSpPr>
          <p:spPr>
            <a:xfrm>
              <a:off x="6119486" y="2134632"/>
              <a:ext cx="2704549" cy="646331"/>
            </a:xfrm>
            <a:prstGeom prst="rect">
              <a:avLst/>
            </a:prstGeom>
            <a:noFill/>
          </p:spPr>
          <p:txBody>
            <a:bodyPr wrap="none" rtlCol="0">
              <a:spAutoFit/>
            </a:bodyPr>
            <a:lstStyle/>
            <a:p>
              <a:pPr algn="ctr"/>
              <a:r>
                <a:rPr lang="en-US" dirty="0"/>
                <a:t>Marginal: evaluated across</a:t>
              </a:r>
            </a:p>
            <a:p>
              <a:pPr algn="ctr"/>
              <a:r>
                <a:rPr lang="en-US" dirty="0"/>
                <a:t>distribution  </a:t>
              </a:r>
            </a:p>
          </p:txBody>
        </p:sp>
      </p:grpSp>
      <p:grpSp>
        <p:nvGrpSpPr>
          <p:cNvPr id="11" name="Group 10"/>
          <p:cNvGrpSpPr/>
          <p:nvPr/>
        </p:nvGrpSpPr>
        <p:grpSpPr>
          <a:xfrm>
            <a:off x="495300" y="4787900"/>
            <a:ext cx="8475130" cy="1075730"/>
            <a:chOff x="495300" y="4787900"/>
            <a:chExt cx="8475130" cy="1075730"/>
          </a:xfrm>
        </p:grpSpPr>
        <p:sp>
          <p:nvSpPr>
            <p:cNvPr id="7" name="TextBox 6"/>
            <p:cNvSpPr txBox="1"/>
            <p:nvPr/>
          </p:nvSpPr>
          <p:spPr>
            <a:xfrm>
              <a:off x="495300" y="4787900"/>
              <a:ext cx="2234769" cy="923330"/>
            </a:xfrm>
            <a:prstGeom prst="rect">
              <a:avLst/>
            </a:prstGeom>
            <a:noFill/>
          </p:spPr>
          <p:txBody>
            <a:bodyPr wrap="none" rtlCol="0">
              <a:spAutoFit/>
            </a:bodyPr>
            <a:lstStyle/>
            <a:p>
              <a:r>
                <a:rPr lang="en-US" dirty="0"/>
                <a:t>In each case, T</a:t>
              </a:r>
              <a:r>
                <a:rPr lang="en-US" baseline="-25000" dirty="0"/>
                <a:t>A</a:t>
              </a:r>
              <a:r>
                <a:rPr lang="en-US" dirty="0"/>
                <a:t> has </a:t>
              </a:r>
            </a:p>
            <a:p>
              <a:r>
                <a:rPr lang="en-US" dirty="0"/>
                <a:t>higher joint likelihood </a:t>
              </a:r>
            </a:p>
            <a:p>
              <a:r>
                <a:rPr lang="en-US" dirty="0"/>
                <a:t>than T</a:t>
              </a:r>
              <a:r>
                <a:rPr lang="en-US" baseline="-25000" dirty="0"/>
                <a:t>B</a:t>
              </a:r>
            </a:p>
          </p:txBody>
        </p:sp>
        <p:sp>
          <p:nvSpPr>
            <p:cNvPr id="9" name="TextBox 8"/>
            <p:cNvSpPr txBox="1"/>
            <p:nvPr/>
          </p:nvSpPr>
          <p:spPr>
            <a:xfrm>
              <a:off x="6362700" y="4940300"/>
              <a:ext cx="2607730" cy="923330"/>
            </a:xfrm>
            <a:prstGeom prst="rect">
              <a:avLst/>
            </a:prstGeom>
            <a:noFill/>
          </p:spPr>
          <p:txBody>
            <a:bodyPr wrap="none" rtlCol="0">
              <a:spAutoFit/>
            </a:bodyPr>
            <a:lstStyle/>
            <a:p>
              <a:r>
                <a:rPr lang="en-US" dirty="0"/>
                <a:t>In each case, T</a:t>
              </a:r>
              <a:r>
                <a:rPr lang="en-US" baseline="-25000" dirty="0"/>
                <a:t>A</a:t>
              </a:r>
              <a:r>
                <a:rPr lang="en-US" dirty="0"/>
                <a:t> has </a:t>
              </a:r>
            </a:p>
            <a:p>
              <a:r>
                <a:rPr lang="en-US"/>
                <a:t>lower </a:t>
              </a:r>
              <a:r>
                <a:rPr lang="en-US" dirty="0"/>
                <a:t>marginal likelihood </a:t>
              </a:r>
            </a:p>
            <a:p>
              <a:r>
                <a:rPr lang="en-US" dirty="0"/>
                <a:t>than T</a:t>
              </a:r>
              <a:r>
                <a:rPr lang="en-US" baseline="-25000" dirty="0"/>
                <a:t>B</a:t>
              </a:r>
            </a:p>
          </p:txBody>
        </p:sp>
      </p:grpSp>
      <p:sp>
        <p:nvSpPr>
          <p:cNvPr id="13" name="Rectangle 12"/>
          <p:cNvSpPr/>
          <p:nvPr/>
        </p:nvSpPr>
        <p:spPr>
          <a:xfrm>
            <a:off x="2707521" y="47298"/>
            <a:ext cx="3767057" cy="738664"/>
          </a:xfrm>
          <a:prstGeom prst="rect">
            <a:avLst/>
          </a:prstGeom>
        </p:spPr>
        <p:txBody>
          <a:bodyPr wrap="none">
            <a:spAutoFit/>
          </a:bodyPr>
          <a:lstStyle/>
          <a:p>
            <a:pPr algn="ctr"/>
            <a:r>
              <a:rPr lang="en-US" sz="2400" dirty="0"/>
              <a:t>Nodal Support </a:t>
            </a:r>
          </a:p>
          <a:p>
            <a:pPr algn="ctr"/>
            <a:r>
              <a:rPr lang="en-US" dirty="0"/>
              <a:t> Bayesian Estimation of Nodal Support</a:t>
            </a:r>
          </a:p>
        </p:txBody>
      </p:sp>
    </p:spTree>
    <p:extLst>
      <p:ext uri="{BB962C8B-B14F-4D97-AF65-F5344CB8AC3E}">
        <p14:creationId xmlns:p14="http://schemas.microsoft.com/office/powerpoint/2010/main" val="335478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3840" y="276231"/>
            <a:ext cx="3416320" cy="369332"/>
          </a:xfrm>
          <a:prstGeom prst="rect">
            <a:avLst/>
          </a:prstGeom>
        </p:spPr>
        <p:txBody>
          <a:bodyPr wrap="none">
            <a:spAutoFit/>
          </a:bodyPr>
          <a:lstStyle/>
          <a:p>
            <a:pPr algn="ctr"/>
            <a:r>
              <a:rPr lang="en-US" dirty="0"/>
              <a:t>I.C. Majority Rule Consensus Trees</a:t>
            </a:r>
          </a:p>
        </p:txBody>
      </p:sp>
      <p:sp>
        <p:nvSpPr>
          <p:cNvPr id="3" name="Rectangle 2"/>
          <p:cNvSpPr/>
          <p:nvPr/>
        </p:nvSpPr>
        <p:spPr>
          <a:xfrm>
            <a:off x="664692" y="856004"/>
            <a:ext cx="7857724" cy="646331"/>
          </a:xfrm>
          <a:prstGeom prst="rect">
            <a:avLst/>
          </a:prstGeom>
        </p:spPr>
        <p:txBody>
          <a:bodyPr wrap="square">
            <a:spAutoFit/>
          </a:bodyPr>
          <a:lstStyle/>
          <a:p>
            <a:pPr algn="ctr"/>
            <a:r>
              <a:rPr lang="en-US" dirty="0"/>
              <a:t>Nodes that occur in the majority of the source trees are left resolved in the MR consensus tree.</a:t>
            </a:r>
            <a:r>
              <a:rPr lang="en-US" dirty="0">
                <a:effectLst/>
              </a:rPr>
              <a:t> </a:t>
            </a:r>
            <a:endParaRPr lang="en-US" dirty="0"/>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457" y="1769267"/>
            <a:ext cx="4331495" cy="4801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0480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1541" y="443684"/>
            <a:ext cx="4019434" cy="369332"/>
          </a:xfrm>
          <a:prstGeom prst="rect">
            <a:avLst/>
          </a:prstGeom>
          <a:noFill/>
        </p:spPr>
        <p:txBody>
          <a:bodyPr wrap="none" rtlCol="0">
            <a:spAutoFit/>
          </a:bodyPr>
          <a:lstStyle/>
          <a:p>
            <a:pPr algn="ctr"/>
            <a:r>
              <a:rPr lang="en-US" dirty="0"/>
              <a:t>I.D. Consensus Trees are Not Phylogenies</a:t>
            </a:r>
          </a:p>
        </p:txBody>
      </p:sp>
      <p:sp>
        <p:nvSpPr>
          <p:cNvPr id="3" name="Rectangle 2"/>
          <p:cNvSpPr/>
          <p:nvPr/>
        </p:nvSpPr>
        <p:spPr>
          <a:xfrm>
            <a:off x="3496418" y="1049318"/>
            <a:ext cx="2151164" cy="1477328"/>
          </a:xfrm>
          <a:prstGeom prst="rect">
            <a:avLst/>
          </a:prstGeom>
        </p:spPr>
        <p:txBody>
          <a:bodyPr wrap="square">
            <a:spAutoFit/>
          </a:bodyPr>
          <a:lstStyle/>
          <a:p>
            <a:r>
              <a:rPr lang="en-US" dirty="0"/>
              <a:t>A		0 0 0 1 0 0</a:t>
            </a:r>
          </a:p>
          <a:p>
            <a:r>
              <a:rPr lang="en-US" dirty="0"/>
              <a:t>B		1 0 1 0 0 0</a:t>
            </a:r>
          </a:p>
          <a:p>
            <a:r>
              <a:rPr lang="en-US" dirty="0"/>
              <a:t>C		0 1 0 1 1 1</a:t>
            </a:r>
          </a:p>
          <a:p>
            <a:r>
              <a:rPr lang="en-US" dirty="0"/>
              <a:t>D		0 1 0 1 1 1</a:t>
            </a:r>
          </a:p>
          <a:p>
            <a:r>
              <a:rPr lang="en-US" dirty="0"/>
              <a:t>E		1 1 1 1 1 0</a:t>
            </a: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850" y="2643216"/>
            <a:ext cx="4178300" cy="287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1453553" y="5513416"/>
            <a:ext cx="7895091" cy="338554"/>
          </a:xfrm>
          <a:prstGeom prst="rect">
            <a:avLst/>
          </a:prstGeom>
        </p:spPr>
        <p:txBody>
          <a:bodyPr wrap="square">
            <a:spAutoFit/>
          </a:bodyPr>
          <a:lstStyle/>
          <a:p>
            <a:r>
              <a:rPr lang="en-US" sz="1600" dirty="0"/>
              <a:t>   Characters 2 &amp; 5 are </a:t>
            </a:r>
            <a:r>
              <a:rPr lang="en-US" sz="1600" dirty="0" err="1"/>
              <a:t>homoplasious</a:t>
            </a:r>
            <a:r>
              <a:rPr lang="en-US" sz="1600" dirty="0"/>
              <a:t>.	          Characters 1 &amp; 3 are </a:t>
            </a:r>
            <a:r>
              <a:rPr lang="en-US" sz="1600" dirty="0" err="1"/>
              <a:t>homplasious</a:t>
            </a:r>
            <a:r>
              <a:rPr lang="en-US" sz="1600" dirty="0"/>
              <a:t>.</a:t>
            </a:r>
          </a:p>
        </p:txBody>
      </p:sp>
    </p:spTree>
    <p:extLst>
      <p:ext uri="{BB962C8B-B14F-4D97-AF65-F5344CB8AC3E}">
        <p14:creationId xmlns:p14="http://schemas.microsoft.com/office/powerpoint/2010/main" val="344728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1539" y="443684"/>
            <a:ext cx="4019434" cy="369332"/>
          </a:xfrm>
          <a:prstGeom prst="rect">
            <a:avLst/>
          </a:prstGeom>
          <a:noFill/>
        </p:spPr>
        <p:txBody>
          <a:bodyPr wrap="none" rtlCol="0">
            <a:spAutoFit/>
          </a:bodyPr>
          <a:lstStyle/>
          <a:p>
            <a:pPr algn="ctr"/>
            <a:r>
              <a:rPr lang="en-US" dirty="0"/>
              <a:t>I.D. Consensus Trees are Not Phylogenies</a:t>
            </a:r>
          </a:p>
        </p:txBody>
      </p:sp>
      <p:sp>
        <p:nvSpPr>
          <p:cNvPr id="4" name="Rectangle 3"/>
          <p:cNvSpPr/>
          <p:nvPr/>
        </p:nvSpPr>
        <p:spPr>
          <a:xfrm>
            <a:off x="633538" y="1052976"/>
            <a:ext cx="7827673" cy="646331"/>
          </a:xfrm>
          <a:prstGeom prst="rect">
            <a:avLst/>
          </a:prstGeom>
        </p:spPr>
        <p:txBody>
          <a:bodyPr wrap="square">
            <a:spAutoFit/>
          </a:bodyPr>
          <a:lstStyle/>
          <a:p>
            <a:pPr algn="ctr"/>
            <a:r>
              <a:rPr lang="en-US" dirty="0"/>
              <a:t>If we do the wrong thing, by treating the consensus tree as a phylogeny and map the characters onto it, all four of those characters are </a:t>
            </a:r>
            <a:r>
              <a:rPr lang="en-US" dirty="0" err="1"/>
              <a:t>homoplasious</a:t>
            </a:r>
            <a:r>
              <a:rPr lang="en-US" dirty="0"/>
              <a:t>.</a:t>
            </a:r>
          </a:p>
        </p:txBody>
      </p:sp>
      <p:sp>
        <p:nvSpPr>
          <p:cNvPr id="5" name="Rectangle 4"/>
          <p:cNvSpPr/>
          <p:nvPr/>
        </p:nvSpPr>
        <p:spPr>
          <a:xfrm>
            <a:off x="1086335" y="5078398"/>
            <a:ext cx="6980405" cy="646331"/>
          </a:xfrm>
          <a:prstGeom prst="rect">
            <a:avLst/>
          </a:prstGeom>
        </p:spPr>
        <p:txBody>
          <a:bodyPr wrap="square">
            <a:spAutoFit/>
          </a:bodyPr>
          <a:lstStyle/>
          <a:p>
            <a:pPr algn="ctr"/>
            <a:r>
              <a:rPr lang="en-US" dirty="0"/>
              <a:t>Therefore, one should never optimize characters or estimate branch lengths on a consensus tree.</a:t>
            </a:r>
          </a:p>
        </p:txBody>
      </p:sp>
      <p:grpSp>
        <p:nvGrpSpPr>
          <p:cNvPr id="17" name="Group 16"/>
          <p:cNvGrpSpPr/>
          <p:nvPr/>
        </p:nvGrpSpPr>
        <p:grpSpPr>
          <a:xfrm>
            <a:off x="2730004" y="2093832"/>
            <a:ext cx="3263394" cy="2316936"/>
            <a:chOff x="2730004" y="2093832"/>
            <a:chExt cx="3263394" cy="2316936"/>
          </a:xfrm>
        </p:grpSpPr>
        <p:grpSp>
          <p:nvGrpSpPr>
            <p:cNvPr id="6" name="Group 5"/>
            <p:cNvGrpSpPr/>
            <p:nvPr/>
          </p:nvGrpSpPr>
          <p:grpSpPr>
            <a:xfrm>
              <a:off x="2959434" y="2559668"/>
              <a:ext cx="2814146" cy="1851100"/>
              <a:chOff x="3635296" y="2286002"/>
              <a:chExt cx="2814146" cy="1851100"/>
            </a:xfrm>
          </p:grpSpPr>
          <p:cxnSp>
            <p:nvCxnSpPr>
              <p:cNvPr id="7" name="Straight Connector 6"/>
              <p:cNvCxnSpPr/>
              <p:nvPr/>
            </p:nvCxnSpPr>
            <p:spPr>
              <a:xfrm>
                <a:off x="3813717" y="2631688"/>
                <a:ext cx="1193180" cy="11931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705815" y="2631688"/>
                <a:ext cx="1505414" cy="1505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0283" y="2631688"/>
                <a:ext cx="434897" cy="4348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26673" y="2631688"/>
                <a:ext cx="947854" cy="9478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00600" y="2631688"/>
                <a:ext cx="473926" cy="931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35296" y="2297153"/>
                <a:ext cx="317716" cy="369332"/>
              </a:xfrm>
              <a:prstGeom prst="rect">
                <a:avLst/>
              </a:prstGeom>
              <a:noFill/>
            </p:spPr>
            <p:txBody>
              <a:bodyPr wrap="none" rtlCol="0">
                <a:spAutoFit/>
              </a:bodyPr>
              <a:lstStyle/>
              <a:p>
                <a:r>
                  <a:rPr lang="en-US" dirty="0"/>
                  <a:t>A</a:t>
                </a:r>
              </a:p>
            </p:txBody>
          </p:sp>
          <p:sp>
            <p:nvSpPr>
              <p:cNvPr id="13" name="TextBox 12"/>
              <p:cNvSpPr txBox="1"/>
              <p:nvPr/>
            </p:nvSpPr>
            <p:spPr>
              <a:xfrm>
                <a:off x="4190211" y="2297153"/>
                <a:ext cx="317716" cy="369332"/>
              </a:xfrm>
              <a:prstGeom prst="rect">
                <a:avLst/>
              </a:prstGeom>
              <a:noFill/>
            </p:spPr>
            <p:txBody>
              <a:bodyPr wrap="none" rtlCol="0">
                <a:spAutoFit/>
              </a:bodyPr>
              <a:lstStyle/>
              <a:p>
                <a:r>
                  <a:rPr lang="en-US" dirty="0"/>
                  <a:t>B</a:t>
                </a:r>
              </a:p>
            </p:txBody>
          </p:sp>
          <p:sp>
            <p:nvSpPr>
              <p:cNvPr id="14" name="TextBox 13"/>
              <p:cNvSpPr txBox="1"/>
              <p:nvPr/>
            </p:nvSpPr>
            <p:spPr>
              <a:xfrm>
                <a:off x="4658562" y="2297153"/>
                <a:ext cx="296876" cy="369332"/>
              </a:xfrm>
              <a:prstGeom prst="rect">
                <a:avLst/>
              </a:prstGeom>
              <a:noFill/>
            </p:spPr>
            <p:txBody>
              <a:bodyPr wrap="none" rtlCol="0">
                <a:spAutoFit/>
              </a:bodyPr>
              <a:lstStyle/>
              <a:p>
                <a:r>
                  <a:rPr lang="en-US" dirty="0"/>
                  <a:t>E</a:t>
                </a:r>
              </a:p>
            </p:txBody>
          </p:sp>
          <p:sp>
            <p:nvSpPr>
              <p:cNvPr id="15" name="TextBox 14"/>
              <p:cNvSpPr txBox="1"/>
              <p:nvPr/>
            </p:nvSpPr>
            <p:spPr>
              <a:xfrm>
                <a:off x="5135228" y="2297153"/>
                <a:ext cx="308098" cy="369332"/>
              </a:xfrm>
              <a:prstGeom prst="rect">
                <a:avLst/>
              </a:prstGeom>
              <a:noFill/>
            </p:spPr>
            <p:txBody>
              <a:bodyPr wrap="none" rtlCol="0">
                <a:spAutoFit/>
              </a:bodyPr>
              <a:lstStyle/>
              <a:p>
                <a:r>
                  <a:rPr lang="en-US" dirty="0"/>
                  <a:t>C</a:t>
                </a:r>
              </a:p>
            </p:txBody>
          </p:sp>
          <p:sp>
            <p:nvSpPr>
              <p:cNvPr id="16" name="TextBox 15"/>
              <p:cNvSpPr txBox="1"/>
              <p:nvPr/>
            </p:nvSpPr>
            <p:spPr>
              <a:xfrm>
                <a:off x="6122108" y="2286002"/>
                <a:ext cx="327334" cy="369332"/>
              </a:xfrm>
              <a:prstGeom prst="rect">
                <a:avLst/>
              </a:prstGeom>
              <a:noFill/>
            </p:spPr>
            <p:txBody>
              <a:bodyPr wrap="none" rtlCol="0">
                <a:spAutoFit/>
              </a:bodyPr>
              <a:lstStyle/>
              <a:p>
                <a:r>
                  <a:rPr lang="en-US" dirty="0"/>
                  <a:t>D</a:t>
                </a:r>
              </a:p>
            </p:txBody>
          </p:sp>
        </p:grpSp>
        <p:sp>
          <p:nvSpPr>
            <p:cNvPr id="2" name="TextBox 1"/>
            <p:cNvSpPr txBox="1"/>
            <p:nvPr/>
          </p:nvSpPr>
          <p:spPr>
            <a:xfrm>
              <a:off x="2730004" y="2093832"/>
              <a:ext cx="3263394" cy="369332"/>
            </a:xfrm>
            <a:prstGeom prst="rect">
              <a:avLst/>
            </a:prstGeom>
            <a:noFill/>
          </p:spPr>
          <p:txBody>
            <a:bodyPr wrap="none" rtlCol="0">
              <a:spAutoFit/>
            </a:bodyPr>
            <a:lstStyle/>
            <a:p>
              <a:r>
                <a:rPr lang="en-US" dirty="0"/>
                <a:t>Strict Consensus Tree is </a:t>
              </a:r>
              <a:r>
                <a:rPr lang="en-US"/>
                <a:t>10 steps.</a:t>
              </a:r>
            </a:p>
          </p:txBody>
        </p:sp>
      </p:grpSp>
    </p:spTree>
    <p:extLst>
      <p:ext uri="{BB962C8B-B14F-4D97-AF65-F5344CB8AC3E}">
        <p14:creationId xmlns:p14="http://schemas.microsoft.com/office/powerpoint/2010/main" val="13440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4897" y="230332"/>
            <a:ext cx="1994206" cy="461665"/>
          </a:xfrm>
          <a:prstGeom prst="rect">
            <a:avLst/>
          </a:prstGeom>
        </p:spPr>
        <p:txBody>
          <a:bodyPr wrap="none">
            <a:spAutoFit/>
          </a:bodyPr>
          <a:lstStyle/>
          <a:p>
            <a:pPr algn="ctr"/>
            <a:r>
              <a:rPr lang="en-US" sz="2400" dirty="0"/>
              <a:t>Nodal Support </a:t>
            </a:r>
          </a:p>
        </p:txBody>
      </p:sp>
      <p:sp>
        <p:nvSpPr>
          <p:cNvPr id="3" name="Rectangle 2"/>
          <p:cNvSpPr/>
          <p:nvPr/>
        </p:nvSpPr>
        <p:spPr>
          <a:xfrm>
            <a:off x="3787268" y="726135"/>
            <a:ext cx="1367810" cy="369332"/>
          </a:xfrm>
          <a:prstGeom prst="rect">
            <a:avLst/>
          </a:prstGeom>
        </p:spPr>
        <p:txBody>
          <a:bodyPr wrap="none">
            <a:spAutoFit/>
          </a:bodyPr>
          <a:lstStyle/>
          <a:p>
            <a:pPr algn="ctr"/>
            <a:r>
              <a:rPr lang="en-US" dirty="0"/>
              <a:t>Decay Index </a:t>
            </a:r>
          </a:p>
        </p:txBody>
      </p:sp>
      <p:sp>
        <p:nvSpPr>
          <p:cNvPr id="4" name="Rectangle 3"/>
          <p:cNvSpPr/>
          <p:nvPr/>
        </p:nvSpPr>
        <p:spPr>
          <a:xfrm>
            <a:off x="997102" y="1173316"/>
            <a:ext cx="7846623" cy="923330"/>
          </a:xfrm>
          <a:prstGeom prst="rect">
            <a:avLst/>
          </a:prstGeom>
        </p:spPr>
        <p:txBody>
          <a:bodyPr wrap="square">
            <a:spAutoFit/>
          </a:bodyPr>
          <a:lstStyle/>
          <a:p>
            <a:r>
              <a:rPr lang="en-US" dirty="0"/>
              <a:t>The idea is that if an MP tree is, say 996 steps, and group (A,B,C) is found on that tree, we may wish to know how much longer is the best tree that doesn’t contain group (A,B,C). </a:t>
            </a: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636" y="2136053"/>
            <a:ext cx="3864400" cy="2706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C5210B0C-3245-654A-95A8-48C06CA028AA}"/>
              </a:ext>
            </a:extLst>
          </p:cNvPr>
          <p:cNvGrpSpPr/>
          <p:nvPr/>
        </p:nvGrpSpPr>
        <p:grpSpPr>
          <a:xfrm>
            <a:off x="257614" y="2341784"/>
            <a:ext cx="8653106" cy="3269791"/>
            <a:chOff x="257614" y="2341784"/>
            <a:chExt cx="8653106" cy="3269791"/>
          </a:xfrm>
        </p:grpSpPr>
        <p:sp>
          <p:nvSpPr>
            <p:cNvPr id="6" name="TextBox 5"/>
            <p:cNvSpPr txBox="1"/>
            <p:nvPr/>
          </p:nvSpPr>
          <p:spPr>
            <a:xfrm>
              <a:off x="257614" y="4965244"/>
              <a:ext cx="8653106" cy="646331"/>
            </a:xfrm>
            <a:prstGeom prst="rect">
              <a:avLst/>
            </a:prstGeom>
            <a:noFill/>
          </p:spPr>
          <p:txBody>
            <a:bodyPr wrap="none" rtlCol="0">
              <a:spAutoFit/>
            </a:bodyPr>
            <a:lstStyle/>
            <a:p>
              <a:pPr algn="ctr"/>
              <a:r>
                <a:rPr lang="en-US" dirty="0"/>
                <a:t>On one tree, </a:t>
              </a:r>
              <a:r>
                <a:rPr lang="en-US" i="1" dirty="0"/>
                <a:t>Homo</a:t>
              </a:r>
              <a:r>
                <a:rPr lang="en-US" dirty="0"/>
                <a:t> &amp; </a:t>
              </a:r>
              <a:r>
                <a:rPr lang="en-US" i="1" dirty="0"/>
                <a:t>Pan</a:t>
              </a:r>
              <a:r>
                <a:rPr lang="en-US" dirty="0"/>
                <a:t> are sister taxa whereas on the other </a:t>
              </a:r>
              <a:r>
                <a:rPr lang="en-US" i="1" dirty="0"/>
                <a:t>Pan</a:t>
              </a:r>
              <a:r>
                <a:rPr lang="en-US" dirty="0"/>
                <a:t> and </a:t>
              </a:r>
              <a:r>
                <a:rPr lang="en-US" i="1" dirty="0"/>
                <a:t>Gorilla</a:t>
              </a:r>
              <a:r>
                <a:rPr lang="en-US" dirty="0"/>
                <a:t> are sisters; </a:t>
              </a:r>
            </a:p>
            <a:p>
              <a:pPr algn="ctr"/>
              <a:r>
                <a:rPr lang="en-US" dirty="0"/>
                <a:t>therefore, the each of these two groups has a decay index of 0. </a:t>
              </a:r>
            </a:p>
          </p:txBody>
        </p:sp>
        <p:sp>
          <p:nvSpPr>
            <p:cNvPr id="5" name="Rounded Rectangle 4">
              <a:extLst>
                <a:ext uri="{FF2B5EF4-FFF2-40B4-BE49-F238E27FC236}">
                  <a16:creationId xmlns:a16="http://schemas.microsoft.com/office/drawing/2014/main" id="{15E7BF85-9D11-1946-B6DE-3BA899964396}"/>
                </a:ext>
              </a:extLst>
            </p:cNvPr>
            <p:cNvSpPr/>
            <p:nvPr/>
          </p:nvSpPr>
          <p:spPr>
            <a:xfrm>
              <a:off x="3695897" y="2341784"/>
              <a:ext cx="828229" cy="354270"/>
            </a:xfrm>
            <a:prstGeom prst="roundRect">
              <a:avLst/>
            </a:prstGeom>
            <a:gradFill>
              <a:gsLst>
                <a:gs pos="100000">
                  <a:schemeClr val="accent1">
                    <a:tint val="100000"/>
                    <a:shade val="100000"/>
                    <a:satMod val="130000"/>
                    <a:alpha val="1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57248485-B2EE-0948-BAA6-7BB3F872A9E4}"/>
                </a:ext>
              </a:extLst>
            </p:cNvPr>
            <p:cNvSpPr/>
            <p:nvPr/>
          </p:nvSpPr>
          <p:spPr>
            <a:xfrm>
              <a:off x="5806305" y="2577965"/>
              <a:ext cx="828229" cy="354270"/>
            </a:xfrm>
            <a:prstGeom prst="roundRect">
              <a:avLst/>
            </a:prstGeom>
            <a:gradFill>
              <a:gsLst>
                <a:gs pos="100000">
                  <a:schemeClr val="accent1">
                    <a:tint val="100000"/>
                    <a:shade val="100000"/>
                    <a:satMod val="130000"/>
                    <a:alpha val="1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A4CBA7A0-CCDC-7A47-96C9-DAF0570240E6}"/>
              </a:ext>
            </a:extLst>
          </p:cNvPr>
          <p:cNvGrpSpPr/>
          <p:nvPr/>
        </p:nvGrpSpPr>
        <p:grpSpPr>
          <a:xfrm>
            <a:off x="128807" y="2218941"/>
            <a:ext cx="8886386" cy="4362329"/>
            <a:chOff x="128807" y="2218941"/>
            <a:chExt cx="8886386" cy="4362329"/>
          </a:xfrm>
        </p:grpSpPr>
        <p:sp>
          <p:nvSpPr>
            <p:cNvPr id="7" name="Rectangle 6"/>
            <p:cNvSpPr/>
            <p:nvPr/>
          </p:nvSpPr>
          <p:spPr>
            <a:xfrm>
              <a:off x="128807" y="5657940"/>
              <a:ext cx="8886386" cy="923330"/>
            </a:xfrm>
            <a:prstGeom prst="rect">
              <a:avLst/>
            </a:prstGeom>
          </p:spPr>
          <p:txBody>
            <a:bodyPr wrap="square">
              <a:spAutoFit/>
            </a:bodyPr>
            <a:lstStyle/>
            <a:p>
              <a:pPr algn="ctr"/>
              <a:r>
                <a:rPr lang="en-US" dirty="0"/>
                <a:t>The group (</a:t>
              </a:r>
              <a:r>
                <a:rPr lang="en-US" i="1" dirty="0"/>
                <a:t>Homo</a:t>
              </a:r>
              <a:r>
                <a:rPr lang="en-US" dirty="0"/>
                <a:t>, </a:t>
              </a:r>
              <a:r>
                <a:rPr lang="en-US" i="1" dirty="0"/>
                <a:t>Pan</a:t>
              </a:r>
              <a:r>
                <a:rPr lang="en-US" dirty="0"/>
                <a:t>, </a:t>
              </a:r>
              <a:r>
                <a:rPr lang="en-US" i="1" dirty="0"/>
                <a:t>Gorilla</a:t>
              </a:r>
              <a:r>
                <a:rPr lang="en-US" dirty="0"/>
                <a:t>) occurs on both. The shortest tree that doesn’t contain this group is 1012 steps. Therefore, the </a:t>
              </a:r>
              <a:r>
                <a:rPr lang="en-US" i="1" dirty="0"/>
                <a:t>Homo</a:t>
              </a:r>
              <a:r>
                <a:rPr lang="en-US" dirty="0"/>
                <a:t>/</a:t>
              </a:r>
              <a:r>
                <a:rPr lang="en-US" i="1" dirty="0"/>
                <a:t>Pan</a:t>
              </a:r>
              <a:r>
                <a:rPr lang="en-US" dirty="0"/>
                <a:t>/</a:t>
              </a:r>
              <a:r>
                <a:rPr lang="en-US" i="1" dirty="0"/>
                <a:t>Gorilla</a:t>
              </a:r>
              <a:r>
                <a:rPr lang="en-US" dirty="0"/>
                <a:t> node has </a:t>
              </a:r>
            </a:p>
            <a:p>
              <a:pPr algn="ctr"/>
              <a:r>
                <a:rPr lang="en-US" dirty="0"/>
                <a:t>a decay index of 16.</a:t>
              </a:r>
            </a:p>
          </p:txBody>
        </p:sp>
        <p:sp>
          <p:nvSpPr>
            <p:cNvPr id="11" name="Rounded Rectangle 10">
              <a:extLst>
                <a:ext uri="{FF2B5EF4-FFF2-40B4-BE49-F238E27FC236}">
                  <a16:creationId xmlns:a16="http://schemas.microsoft.com/office/drawing/2014/main" id="{CA538491-FE1B-C441-9C36-405D23575521}"/>
                </a:ext>
              </a:extLst>
            </p:cNvPr>
            <p:cNvSpPr/>
            <p:nvPr/>
          </p:nvSpPr>
          <p:spPr>
            <a:xfrm>
              <a:off x="3642944" y="2218941"/>
              <a:ext cx="929056" cy="713294"/>
            </a:xfrm>
            <a:prstGeom prst="roundRect">
              <a:avLst/>
            </a:prstGeom>
            <a:gradFill>
              <a:gsLst>
                <a:gs pos="100000">
                  <a:schemeClr val="accent1">
                    <a:tint val="100000"/>
                    <a:shade val="100000"/>
                    <a:satMod val="130000"/>
                    <a:alpha val="1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BFBA49F4-95EC-BD4F-BCE9-8575E32E71D7}"/>
                </a:ext>
              </a:extLst>
            </p:cNvPr>
            <p:cNvSpPr/>
            <p:nvPr/>
          </p:nvSpPr>
          <p:spPr>
            <a:xfrm>
              <a:off x="5745234" y="2262202"/>
              <a:ext cx="929056" cy="713294"/>
            </a:xfrm>
            <a:prstGeom prst="roundRect">
              <a:avLst/>
            </a:prstGeom>
            <a:gradFill>
              <a:gsLst>
                <a:gs pos="100000">
                  <a:schemeClr val="accent1">
                    <a:tint val="100000"/>
                    <a:shade val="100000"/>
                    <a:satMod val="130000"/>
                    <a:alpha val="1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2349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816" y="1354868"/>
            <a:ext cx="3035300" cy="443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3391228" y="230332"/>
            <a:ext cx="2361545" cy="461665"/>
          </a:xfrm>
          <a:prstGeom prst="rect">
            <a:avLst/>
          </a:prstGeom>
        </p:spPr>
        <p:txBody>
          <a:bodyPr wrap="none">
            <a:spAutoFit/>
          </a:bodyPr>
          <a:lstStyle/>
          <a:p>
            <a:pPr algn="ctr"/>
            <a:r>
              <a:rPr lang="en-US" sz="2400" dirty="0"/>
              <a:t>II. Nodal Support </a:t>
            </a:r>
          </a:p>
        </p:txBody>
      </p:sp>
      <p:sp>
        <p:nvSpPr>
          <p:cNvPr id="4" name="Rectangle 3"/>
          <p:cNvSpPr/>
          <p:nvPr/>
        </p:nvSpPr>
        <p:spPr>
          <a:xfrm>
            <a:off x="2547483" y="718148"/>
            <a:ext cx="4305794" cy="369332"/>
          </a:xfrm>
          <a:prstGeom prst="rect">
            <a:avLst/>
          </a:prstGeom>
        </p:spPr>
        <p:txBody>
          <a:bodyPr wrap="none">
            <a:spAutoFit/>
          </a:bodyPr>
          <a:lstStyle/>
          <a:p>
            <a:pPr algn="ctr"/>
            <a:r>
              <a:rPr lang="en-US" dirty="0"/>
              <a:t>Decay Index - We can do this for each node. </a:t>
            </a:r>
          </a:p>
        </p:txBody>
      </p:sp>
      <p:sp>
        <p:nvSpPr>
          <p:cNvPr id="2" name="Rectangle 1"/>
          <p:cNvSpPr/>
          <p:nvPr/>
        </p:nvSpPr>
        <p:spPr>
          <a:xfrm>
            <a:off x="602937" y="5952613"/>
            <a:ext cx="8194887" cy="646331"/>
          </a:xfrm>
          <a:prstGeom prst="rect">
            <a:avLst/>
          </a:prstGeom>
        </p:spPr>
        <p:txBody>
          <a:bodyPr wrap="square">
            <a:spAutoFit/>
          </a:bodyPr>
          <a:lstStyle/>
          <a:p>
            <a:pPr algn="ctr"/>
            <a:r>
              <a:rPr lang="en-US" dirty="0"/>
              <a:t>However, these are just numbers, and it’s very difficult to decide how large a decay index is meaningful. </a:t>
            </a:r>
          </a:p>
        </p:txBody>
      </p:sp>
    </p:spTree>
    <p:extLst>
      <p:ext uri="{BB962C8B-B14F-4D97-AF65-F5344CB8AC3E}">
        <p14:creationId xmlns:p14="http://schemas.microsoft.com/office/powerpoint/2010/main" val="743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4897" y="230332"/>
            <a:ext cx="1994206" cy="461665"/>
          </a:xfrm>
          <a:prstGeom prst="rect">
            <a:avLst/>
          </a:prstGeom>
        </p:spPr>
        <p:txBody>
          <a:bodyPr wrap="none">
            <a:spAutoFit/>
          </a:bodyPr>
          <a:lstStyle/>
          <a:p>
            <a:pPr algn="ctr"/>
            <a:r>
              <a:rPr lang="en-US" sz="2400" dirty="0"/>
              <a:t>Nodal Support </a:t>
            </a:r>
          </a:p>
        </p:txBody>
      </p:sp>
      <p:sp>
        <p:nvSpPr>
          <p:cNvPr id="3" name="Rectangle 2"/>
          <p:cNvSpPr/>
          <p:nvPr/>
        </p:nvSpPr>
        <p:spPr>
          <a:xfrm>
            <a:off x="2545275" y="726135"/>
            <a:ext cx="4030719" cy="369332"/>
          </a:xfrm>
          <a:prstGeom prst="rect">
            <a:avLst/>
          </a:prstGeom>
        </p:spPr>
        <p:txBody>
          <a:bodyPr wrap="none">
            <a:spAutoFit/>
          </a:bodyPr>
          <a:lstStyle/>
          <a:p>
            <a:pPr algn="ctr"/>
            <a:r>
              <a:rPr lang="en-US" dirty="0"/>
              <a:t>Decay Index </a:t>
            </a:r>
            <a:r>
              <a:rPr lang="en-US" sz="1400" dirty="0"/>
              <a:t>(Baron et al. 2017. Nature, 543:501) </a:t>
            </a:r>
          </a:p>
        </p:txBody>
      </p:sp>
      <p:sp>
        <p:nvSpPr>
          <p:cNvPr id="5" name="TextBox 4"/>
          <p:cNvSpPr txBox="1"/>
          <p:nvPr/>
        </p:nvSpPr>
        <p:spPr>
          <a:xfrm>
            <a:off x="7018317" y="5058888"/>
            <a:ext cx="184731" cy="369332"/>
          </a:xfrm>
          <a:prstGeom prst="rect">
            <a:avLst/>
          </a:prstGeom>
          <a:noFill/>
        </p:spPr>
        <p:txBody>
          <a:bodyPr wrap="none" rtlCol="0">
            <a:spAutoFit/>
          </a:bodyPr>
          <a:lstStyle/>
          <a:p>
            <a:endParaRPr lang="en-US" dirty="0"/>
          </a:p>
        </p:txBody>
      </p:sp>
      <p:sp>
        <p:nvSpPr>
          <p:cNvPr id="6" name="TextBox 5"/>
          <p:cNvSpPr txBox="1"/>
          <p:nvPr/>
        </p:nvSpPr>
        <p:spPr>
          <a:xfrm>
            <a:off x="7823200" y="3886200"/>
            <a:ext cx="184731"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2346" b="18765"/>
          <a:stretch/>
        </p:blipFill>
        <p:spPr>
          <a:xfrm>
            <a:off x="900294" y="1367804"/>
            <a:ext cx="7015271" cy="5346280"/>
          </a:xfrm>
          <a:prstGeom prst="rect">
            <a:avLst/>
          </a:prstGeom>
        </p:spPr>
      </p:pic>
      <p:grpSp>
        <p:nvGrpSpPr>
          <p:cNvPr id="12" name="Group 11"/>
          <p:cNvGrpSpPr/>
          <p:nvPr/>
        </p:nvGrpSpPr>
        <p:grpSpPr>
          <a:xfrm>
            <a:off x="185829" y="1128175"/>
            <a:ext cx="8239359" cy="5483138"/>
            <a:chOff x="185829" y="1170707"/>
            <a:chExt cx="8239359" cy="5483138"/>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3729" b="21243"/>
            <a:stretch/>
          </p:blipFill>
          <p:spPr>
            <a:xfrm>
              <a:off x="725557" y="1170707"/>
              <a:ext cx="7699631" cy="5483138"/>
            </a:xfrm>
            <a:prstGeom prst="rect">
              <a:avLst/>
            </a:prstGeom>
          </p:spPr>
        </p:pic>
        <p:cxnSp>
          <p:nvCxnSpPr>
            <p:cNvPr id="10" name="Straight Arrow Connector 9"/>
            <p:cNvCxnSpPr/>
            <p:nvPr/>
          </p:nvCxnSpPr>
          <p:spPr>
            <a:xfrm flipV="1">
              <a:off x="2461714" y="4990896"/>
              <a:ext cx="1113183" cy="11131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85829" y="6072180"/>
              <a:ext cx="4784323" cy="369332"/>
            </a:xfrm>
            <a:prstGeom prst="rect">
              <a:avLst/>
            </a:prstGeom>
            <a:noFill/>
          </p:spPr>
          <p:txBody>
            <a:bodyPr wrap="none" rtlCol="0">
              <a:spAutoFit/>
            </a:bodyPr>
            <a:lstStyle/>
            <a:p>
              <a:pPr algn="just"/>
              <a:r>
                <a:rPr lang="en-US" dirty="0"/>
                <a:t>“Very well supported, with Bremer support of 4.”</a:t>
              </a:r>
            </a:p>
          </p:txBody>
        </p:sp>
      </p:grpSp>
      <p:sp>
        <p:nvSpPr>
          <p:cNvPr id="4" name="TextBox 3">
            <a:extLst>
              <a:ext uri="{FF2B5EF4-FFF2-40B4-BE49-F238E27FC236}">
                <a16:creationId xmlns:a16="http://schemas.microsoft.com/office/drawing/2014/main" id="{E5149320-7245-484B-AA29-CAF2CF633ABF}"/>
              </a:ext>
            </a:extLst>
          </p:cNvPr>
          <p:cNvSpPr txBox="1"/>
          <p:nvPr/>
        </p:nvSpPr>
        <p:spPr>
          <a:xfrm>
            <a:off x="276445" y="6528389"/>
            <a:ext cx="6788974" cy="338554"/>
          </a:xfrm>
          <a:prstGeom prst="rect">
            <a:avLst/>
          </a:prstGeom>
          <a:noFill/>
        </p:spPr>
        <p:txBody>
          <a:bodyPr wrap="none" rtlCol="0">
            <a:spAutoFit/>
          </a:bodyPr>
          <a:lstStyle/>
          <a:p>
            <a:r>
              <a:rPr lang="en-US" sz="1600" dirty="0"/>
              <a:t>The discovery of 4 conflicting characters is required to overturn this hypothesis.</a:t>
            </a:r>
          </a:p>
        </p:txBody>
      </p:sp>
    </p:spTree>
    <p:extLst>
      <p:ext uri="{BB962C8B-B14F-4D97-AF65-F5344CB8AC3E}">
        <p14:creationId xmlns:p14="http://schemas.microsoft.com/office/powerpoint/2010/main" val="5842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1109" y="230332"/>
            <a:ext cx="2061783" cy="461665"/>
          </a:xfrm>
          <a:prstGeom prst="rect">
            <a:avLst/>
          </a:prstGeom>
        </p:spPr>
        <p:txBody>
          <a:bodyPr wrap="none">
            <a:spAutoFit/>
          </a:bodyPr>
          <a:lstStyle/>
          <a:p>
            <a:pPr algn="ctr"/>
            <a:r>
              <a:rPr lang="en-US" sz="2400" dirty="0"/>
              <a:t>Nodal Support </a:t>
            </a:r>
          </a:p>
        </p:txBody>
      </p:sp>
      <p:sp>
        <p:nvSpPr>
          <p:cNvPr id="3" name="TextBox 2"/>
          <p:cNvSpPr txBox="1"/>
          <p:nvPr/>
        </p:nvSpPr>
        <p:spPr>
          <a:xfrm>
            <a:off x="4020791" y="826176"/>
            <a:ext cx="1102418" cy="369332"/>
          </a:xfrm>
          <a:prstGeom prst="rect">
            <a:avLst/>
          </a:prstGeom>
          <a:noFill/>
        </p:spPr>
        <p:txBody>
          <a:bodyPr wrap="none" rtlCol="0">
            <a:spAutoFit/>
          </a:bodyPr>
          <a:lstStyle/>
          <a:p>
            <a:pPr algn="ctr"/>
            <a:r>
              <a:rPr lang="en-US" dirty="0"/>
              <a:t>Bootstrap</a:t>
            </a:r>
          </a:p>
        </p:txBody>
      </p:sp>
      <p:sp>
        <p:nvSpPr>
          <p:cNvPr id="4" name="Rectangle 3"/>
          <p:cNvSpPr/>
          <p:nvPr/>
        </p:nvSpPr>
        <p:spPr>
          <a:xfrm>
            <a:off x="425546" y="1568948"/>
            <a:ext cx="8292907" cy="646331"/>
          </a:xfrm>
          <a:prstGeom prst="rect">
            <a:avLst/>
          </a:prstGeom>
        </p:spPr>
        <p:txBody>
          <a:bodyPr wrap="square">
            <a:spAutoFit/>
          </a:bodyPr>
          <a:lstStyle/>
          <a:p>
            <a:pPr algn="ctr"/>
            <a:r>
              <a:rPr lang="en-US" dirty="0"/>
              <a:t>The method was developed by </a:t>
            </a:r>
            <a:r>
              <a:rPr lang="en-US" dirty="0" err="1"/>
              <a:t>Efron</a:t>
            </a:r>
            <a:r>
              <a:rPr lang="en-US" dirty="0"/>
              <a:t> in 1979 to develop confidence intervals in cases where the true underlying distribution of a variable can’t be assessed. </a:t>
            </a:r>
          </a:p>
        </p:txBody>
      </p:sp>
      <p:sp>
        <p:nvSpPr>
          <p:cNvPr id="5" name="Rectangle 4"/>
          <p:cNvSpPr/>
          <p:nvPr/>
        </p:nvSpPr>
        <p:spPr>
          <a:xfrm>
            <a:off x="514242" y="2568240"/>
            <a:ext cx="8115515" cy="646331"/>
          </a:xfrm>
          <a:prstGeom prst="rect">
            <a:avLst/>
          </a:prstGeom>
        </p:spPr>
        <p:txBody>
          <a:bodyPr wrap="square">
            <a:spAutoFit/>
          </a:bodyPr>
          <a:lstStyle/>
          <a:p>
            <a:pPr algn="ctr"/>
            <a:r>
              <a:rPr lang="en-US" dirty="0"/>
              <a:t>The idea is that the distribution of the original sample (</a:t>
            </a:r>
            <a:r>
              <a:rPr lang="en-US" i="1" dirty="0"/>
              <a:t>if it’s large enough</a:t>
            </a:r>
            <a:r>
              <a:rPr lang="en-US" dirty="0"/>
              <a:t>) will convey much about the underlying true distribution. </a:t>
            </a:r>
          </a:p>
        </p:txBody>
      </p:sp>
      <p:sp>
        <p:nvSpPr>
          <p:cNvPr id="6" name="Rectangle 5"/>
          <p:cNvSpPr/>
          <p:nvPr/>
        </p:nvSpPr>
        <p:spPr>
          <a:xfrm>
            <a:off x="456148" y="3567532"/>
            <a:ext cx="8231703" cy="923330"/>
          </a:xfrm>
          <a:prstGeom prst="rect">
            <a:avLst/>
          </a:prstGeom>
        </p:spPr>
        <p:txBody>
          <a:bodyPr wrap="square">
            <a:spAutoFit/>
          </a:bodyPr>
          <a:lstStyle/>
          <a:p>
            <a:pPr algn="ctr"/>
            <a:r>
              <a:rPr lang="en-US" dirty="0"/>
              <a:t>We can treat our original sample as if it is the true distribution and take repeated samples of our original sample to mimic the variability we would see if we could resample from the true distribution. </a:t>
            </a:r>
          </a:p>
        </p:txBody>
      </p:sp>
      <p:sp>
        <p:nvSpPr>
          <p:cNvPr id="7" name="Rectangle 6"/>
          <p:cNvSpPr/>
          <p:nvPr/>
        </p:nvSpPr>
        <p:spPr>
          <a:xfrm>
            <a:off x="857070" y="4843822"/>
            <a:ext cx="7429859" cy="646331"/>
          </a:xfrm>
          <a:prstGeom prst="rect">
            <a:avLst/>
          </a:prstGeom>
        </p:spPr>
        <p:txBody>
          <a:bodyPr wrap="square">
            <a:spAutoFit/>
          </a:bodyPr>
          <a:lstStyle/>
          <a:p>
            <a:pPr algn="ctr"/>
            <a:r>
              <a:rPr lang="en-US" dirty="0"/>
              <a:t>In the case of phylogenies, we are interested in resampling characters from the original sample (i.e., the data) that we have collected. </a:t>
            </a:r>
          </a:p>
        </p:txBody>
      </p:sp>
    </p:spTree>
    <p:extLst>
      <p:ext uri="{BB962C8B-B14F-4D97-AF65-F5344CB8AC3E}">
        <p14:creationId xmlns:p14="http://schemas.microsoft.com/office/powerpoint/2010/main" val="213855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2835</TotalTime>
  <Words>1716</Words>
  <Application>Microsoft Macintosh PowerPoint</Application>
  <PresentationFormat>On-screen Show (4:3)</PresentationFormat>
  <Paragraphs>163</Paragraphs>
  <Slides>23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Sullivan</dc:creator>
  <cp:lastModifiedBy>Sullivan, Jack (jacks@uidaho.edu)</cp:lastModifiedBy>
  <cp:revision>96</cp:revision>
  <cp:lastPrinted>2013-03-21T15:05:48Z</cp:lastPrinted>
  <dcterms:created xsi:type="dcterms:W3CDTF">2013-03-20T19:21:27Z</dcterms:created>
  <dcterms:modified xsi:type="dcterms:W3CDTF">2023-03-21T15:54:48Z</dcterms:modified>
</cp:coreProperties>
</file>