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8" r:id="rId3"/>
    <p:sldId id="258" r:id="rId4"/>
    <p:sldId id="269" r:id="rId5"/>
    <p:sldId id="260" r:id="rId6"/>
    <p:sldId id="270" r:id="rId7"/>
    <p:sldId id="267" r:id="rId8"/>
    <p:sldId id="261" r:id="rId9"/>
    <p:sldId id="262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05"/>
    <p:restoredTop sz="99479" autoAdjust="0"/>
  </p:normalViewPr>
  <p:slideViewPr>
    <p:cSldViewPr snapToGrid="0" snapToObjects="1" showGuides="1">
      <p:cViewPr varScale="1">
        <p:scale>
          <a:sx n="120" d="100"/>
          <a:sy n="120" d="100"/>
        </p:scale>
        <p:origin x="1048" y="176"/>
      </p:cViewPr>
      <p:guideLst>
        <p:guide orient="horz" pos="1960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516CB2-E108-0548-8D30-EA80EBC99688}" type="datetimeFigureOut">
              <a:rPr lang="en-US" smtClean="0"/>
              <a:t>4/4/23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7DF50-5AA3-284E-807D-78B5425FA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478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AFE6D-5531-324E-B70F-2195E582D52B}" type="datetimeFigureOut">
              <a:rPr lang="en-US" smtClean="0"/>
              <a:t>4/4/23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503E9-5E23-054B-A9F8-63D393632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453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AFE6D-5531-324E-B70F-2195E582D52B}" type="datetimeFigureOut">
              <a:rPr lang="en-US" smtClean="0"/>
              <a:t>4/4/23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503E9-5E23-054B-A9F8-63D393632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51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AFE6D-5531-324E-B70F-2195E582D52B}" type="datetimeFigureOut">
              <a:rPr lang="en-US" smtClean="0"/>
              <a:t>4/4/23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503E9-5E23-054B-A9F8-63D393632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871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AFE6D-5531-324E-B70F-2195E582D52B}" type="datetimeFigureOut">
              <a:rPr lang="en-US" smtClean="0"/>
              <a:t>4/4/23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503E9-5E23-054B-A9F8-63D393632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319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AFE6D-5531-324E-B70F-2195E582D52B}" type="datetimeFigureOut">
              <a:rPr lang="en-US" smtClean="0"/>
              <a:t>4/4/23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503E9-5E23-054B-A9F8-63D393632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00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AFE6D-5531-324E-B70F-2195E582D52B}" type="datetimeFigureOut">
              <a:rPr lang="en-US" smtClean="0"/>
              <a:t>4/4/23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503E9-5E23-054B-A9F8-63D393632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28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AFE6D-5531-324E-B70F-2195E582D52B}" type="datetimeFigureOut">
              <a:rPr lang="en-US" smtClean="0"/>
              <a:t>4/4/23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503E9-5E23-054B-A9F8-63D393632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75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AFE6D-5531-324E-B70F-2195E582D52B}" type="datetimeFigureOut">
              <a:rPr lang="en-US" smtClean="0"/>
              <a:t>4/4/23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503E9-5E23-054B-A9F8-63D393632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47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AFE6D-5531-324E-B70F-2195E582D52B}" type="datetimeFigureOut">
              <a:rPr lang="en-US" smtClean="0"/>
              <a:t>4/4/23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503E9-5E23-054B-A9F8-63D393632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69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AFE6D-5531-324E-B70F-2195E582D52B}" type="datetimeFigureOut">
              <a:rPr lang="en-US" smtClean="0"/>
              <a:t>4/4/23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503E9-5E23-054B-A9F8-63D393632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463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AFE6D-5531-324E-B70F-2195E582D52B}" type="datetimeFigureOut">
              <a:rPr lang="en-US" smtClean="0"/>
              <a:t>4/4/23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503E9-5E23-054B-A9F8-63D393632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46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AFE6D-5531-324E-B70F-2195E582D52B}" type="datetimeFigureOut">
              <a:rPr lang="en-US" smtClean="0"/>
              <a:t>4/4/23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503E9-5E23-054B-A9F8-63D393632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805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file:///Users/jacksullivan/Desktop/Sullivan/Systematics2013/Slides/Macintosh%20HD:Users:jacksullivan:Desktop:Sullivan:Systematics2013:Overheads:Lecture%2016-Overheads!OLE_LINK6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25481" y="237831"/>
            <a:ext cx="40930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/>
              <a:t>Lecture 15 </a:t>
            </a:r>
            <a:r>
              <a:rPr lang="en-US" sz="2400" dirty="0"/>
              <a:t>- Hypothesis Testing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829309" y="1037175"/>
            <a:ext cx="65475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A. Competing </a:t>
            </a:r>
            <a:r>
              <a:rPr lang="en-US" i="1" dirty="0"/>
              <a:t>a priori </a:t>
            </a:r>
            <a:r>
              <a:rPr lang="en-US" dirty="0"/>
              <a:t>hypotheses </a:t>
            </a: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099" y="1960762"/>
            <a:ext cx="7139943" cy="2130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717252" y="4450358"/>
            <a:ext cx="77427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Null Hypothesis : There is no difference in support for one tree over the other.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9074" y="5116656"/>
            <a:ext cx="1446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Test statistic</a:t>
            </a:r>
            <a:r>
              <a:rPr lang="en-US" dirty="0"/>
              <a:t>:</a:t>
            </a:r>
          </a:p>
        </p:txBody>
      </p:sp>
      <p:sp>
        <p:nvSpPr>
          <p:cNvPr id="9" name="Rectangle 8"/>
          <p:cNvSpPr/>
          <p:nvPr/>
        </p:nvSpPr>
        <p:spPr>
          <a:xfrm>
            <a:off x="859074" y="5485988"/>
            <a:ext cx="62376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 Parsimony (or minimum evolution); 	</a:t>
            </a:r>
            <a:r>
              <a:rPr lang="en-US" i="1" dirty="0">
                <a:latin typeface="Symbol" charset="2"/>
                <a:cs typeface="Symbol" charset="2"/>
              </a:rPr>
              <a:t>d</a:t>
            </a:r>
            <a:r>
              <a:rPr lang="en-US" dirty="0"/>
              <a:t> = </a:t>
            </a:r>
            <a:r>
              <a:rPr lang="en-US" dirty="0" err="1"/>
              <a:t>Length</a:t>
            </a:r>
            <a:r>
              <a:rPr lang="en-US" baseline="-25000" dirty="0" err="1"/>
              <a:t>A</a:t>
            </a:r>
            <a:r>
              <a:rPr lang="en-US" dirty="0"/>
              <a:t> – </a:t>
            </a:r>
            <a:r>
              <a:rPr lang="en-US" dirty="0" err="1"/>
              <a:t>Length</a:t>
            </a:r>
            <a:r>
              <a:rPr lang="en-US" baseline="-25000" dirty="0" err="1"/>
              <a:t>B</a:t>
            </a:r>
            <a:r>
              <a:rPr lang="en-US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859074" y="6037641"/>
            <a:ext cx="6797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 Likelihood; </a:t>
            </a:r>
            <a:r>
              <a:rPr lang="en-US" i="1" dirty="0">
                <a:latin typeface="Symbol" charset="2"/>
                <a:cs typeface="Symbol" charset="2"/>
              </a:rPr>
              <a:t>d</a:t>
            </a:r>
            <a:r>
              <a:rPr lang="en-US" dirty="0"/>
              <a:t> = </a:t>
            </a:r>
            <a:r>
              <a:rPr lang="en-US" dirty="0" err="1"/>
              <a:t>ln</a:t>
            </a:r>
            <a:r>
              <a:rPr lang="en-US" i="1" dirty="0" err="1"/>
              <a:t>L</a:t>
            </a:r>
            <a:r>
              <a:rPr lang="en-US" baseline="-25000" dirty="0" err="1"/>
              <a:t>A</a:t>
            </a:r>
            <a:r>
              <a:rPr lang="en-US" dirty="0"/>
              <a:t> –  </a:t>
            </a:r>
            <a:r>
              <a:rPr lang="en-US" dirty="0" err="1"/>
              <a:t>ln</a:t>
            </a:r>
            <a:r>
              <a:rPr lang="en-US" i="1" dirty="0" err="1"/>
              <a:t>L</a:t>
            </a:r>
            <a:r>
              <a:rPr lang="en-US" baseline="-25000" dirty="0" err="1"/>
              <a:t>B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897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14996" y="412737"/>
            <a:ext cx="3717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Bayesian Hypothesis Testing 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0666" y="1223202"/>
            <a:ext cx="72305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If we run a typical MCMC, we have sample of topologies that represent the posterior distribution of trees.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32935" y="2082800"/>
            <a:ext cx="71259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The proportion of the trees in the distribution that are consistent with the</a:t>
            </a:r>
          </a:p>
          <a:p>
            <a:pPr algn="ctr"/>
            <a:r>
              <a:rPr lang="en-US" dirty="0"/>
              <a:t> topological predictions of each hypothesis provide the posterior</a:t>
            </a:r>
          </a:p>
          <a:p>
            <a:pPr algn="ctr"/>
            <a:r>
              <a:rPr lang="en-US" dirty="0"/>
              <a:t> probability of that hypothesis.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6982780"/>
              </p:ext>
            </p:extLst>
          </p:nvPr>
        </p:nvGraphicFramePr>
        <p:xfrm>
          <a:off x="-247914" y="3480474"/>
          <a:ext cx="9595110" cy="2250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1" name="Document" r:id="rId3" imgW="6553200" imgH="1536700" progId="Word.Document.12">
                  <p:link updateAutomatic="1"/>
                </p:oleObj>
              </mc:Choice>
              <mc:Fallback>
                <p:oleObj name="Document" r:id="rId3" imgW="6553200" imgH="15367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47914" y="3480474"/>
                        <a:ext cx="9595110" cy="22500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5808" y="5497036"/>
            <a:ext cx="8135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Remember the difference in Bayesian and </a:t>
            </a:r>
            <a:r>
              <a:rPr lang="en-US" dirty="0" err="1"/>
              <a:t>frequentist</a:t>
            </a:r>
            <a:r>
              <a:rPr lang="en-US" dirty="0"/>
              <a:t> perspectives, and the different </a:t>
            </a:r>
          </a:p>
          <a:p>
            <a:pPr algn="ctr"/>
            <a:r>
              <a:rPr lang="en-US" dirty="0"/>
              <a:t>interpretations of </a:t>
            </a:r>
            <a:r>
              <a:rPr lang="en-US" i="1" dirty="0"/>
              <a:t>p</a:t>
            </a:r>
            <a:r>
              <a:rPr lang="en-US" dirty="0"/>
              <a:t>-values this causes. </a:t>
            </a:r>
          </a:p>
        </p:txBody>
      </p:sp>
    </p:spTree>
    <p:extLst>
      <p:ext uri="{BB962C8B-B14F-4D97-AF65-F5344CB8AC3E}">
        <p14:creationId xmlns:p14="http://schemas.microsoft.com/office/powerpoint/2010/main" val="179174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BC56F65-75EC-5D47-AD57-59A06EE485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040497"/>
              </p:ext>
            </p:extLst>
          </p:nvPr>
        </p:nvGraphicFramePr>
        <p:xfrm>
          <a:off x="2588308" y="1999803"/>
          <a:ext cx="4020223" cy="199995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086727">
                  <a:extLst>
                    <a:ext uri="{9D8B030D-6E8A-4147-A177-3AD203B41FA5}">
                      <a16:colId xmlns:a16="http://schemas.microsoft.com/office/drawing/2014/main" val="2678614204"/>
                    </a:ext>
                  </a:extLst>
                </a:gridCol>
                <a:gridCol w="1086727">
                  <a:extLst>
                    <a:ext uri="{9D8B030D-6E8A-4147-A177-3AD203B41FA5}">
                      <a16:colId xmlns:a16="http://schemas.microsoft.com/office/drawing/2014/main" val="1160971890"/>
                    </a:ext>
                  </a:extLst>
                </a:gridCol>
                <a:gridCol w="800044">
                  <a:extLst>
                    <a:ext uri="{9D8B030D-6E8A-4147-A177-3AD203B41FA5}">
                      <a16:colId xmlns:a16="http://schemas.microsoft.com/office/drawing/2014/main" val="3884398780"/>
                    </a:ext>
                  </a:extLst>
                </a:gridCol>
                <a:gridCol w="1046725">
                  <a:extLst>
                    <a:ext uri="{9D8B030D-6E8A-4147-A177-3AD203B41FA5}">
                      <a16:colId xmlns:a16="http://schemas.microsoft.com/office/drawing/2014/main" val="2147516903"/>
                    </a:ext>
                  </a:extLst>
                </a:gridCol>
              </a:tblGrid>
              <a:tr h="283179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Character</a:t>
                      </a:r>
                      <a:endParaRPr lang="en-US" sz="120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Length</a:t>
                      </a:r>
                      <a:endParaRPr lang="en-US" sz="1200" dirty="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Difference</a:t>
                      </a:r>
                      <a:endParaRPr lang="en-US" sz="1200" dirty="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1040096"/>
                  </a:ext>
                </a:extLst>
              </a:tr>
              <a:tr h="2831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Tree A</a:t>
                      </a:r>
                      <a:endParaRPr lang="en-US" sz="120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Tree B</a:t>
                      </a:r>
                      <a:endParaRPr lang="en-US" sz="120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339333"/>
                  </a:ext>
                </a:extLst>
              </a:tr>
              <a:tr h="2831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1</a:t>
                      </a:r>
                      <a:endParaRPr lang="en-US" sz="1200" dirty="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2753775"/>
                  </a:ext>
                </a:extLst>
              </a:tr>
              <a:tr h="3008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-1</a:t>
                      </a:r>
                      <a:endParaRPr lang="en-US" sz="1200" dirty="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913419"/>
                  </a:ext>
                </a:extLst>
              </a:tr>
              <a:tr h="2831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71295" algn="ctr"/>
                        </a:tabLst>
                      </a:pPr>
                      <a:r>
                        <a:rPr lang="en-US" sz="1200" dirty="0">
                          <a:effectLst/>
                        </a:rPr>
                        <a:t>           -1	</a:t>
                      </a:r>
                      <a:endParaRPr lang="en-US" sz="1200" dirty="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8246314"/>
                  </a:ext>
                </a:extLst>
              </a:tr>
              <a:tr h="2831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2</a:t>
                      </a:r>
                      <a:endParaRPr lang="en-US" sz="1200" dirty="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2404124"/>
                  </a:ext>
                </a:extLst>
              </a:tr>
              <a:tr h="2831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Total</a:t>
                      </a:r>
                      <a:endParaRPr lang="en-US" sz="120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</a:t>
                      </a:r>
                      <a:endParaRPr lang="en-US" sz="120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</a:t>
                      </a:r>
                      <a:endParaRPr lang="en-US" sz="120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1</a:t>
                      </a:r>
                      <a:endParaRPr lang="en-US" sz="1200" dirty="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5610921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ED861CEF-C155-B64D-8459-08FB5F1C2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33" y="765847"/>
            <a:ext cx="754155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4716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4716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4716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4716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4716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4716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4716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4716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4716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71613" algn="ctr"/>
              </a:tabLst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" pitchFamily="2" charset="0"/>
                <a:cs typeface="Times New Roman" panose="02020603050405020304" pitchFamily="18" charset="0"/>
              </a:rPr>
              <a:t>To generate a null distribution, early methods looked at the difference in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71613" algn="ctr"/>
              </a:tabLst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" pitchFamily="2" charset="0"/>
                <a:cs typeface="Times New Roman" panose="02020603050405020304" pitchFamily="18" charset="0"/>
              </a:rPr>
              <a:t>optimality between the two trees on a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" pitchFamily="2" charset="0"/>
                <a:cs typeface="Times New Roman" panose="02020603050405020304" pitchFamily="18" charset="0"/>
              </a:rPr>
              <a:t>site-by-site basis.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6700CE-ED77-7B47-9C1D-D367275797CE}"/>
              </a:ext>
            </a:extLst>
          </p:cNvPr>
          <p:cNvSpPr txBox="1"/>
          <p:nvPr/>
        </p:nvSpPr>
        <p:spPr>
          <a:xfrm>
            <a:off x="3555223" y="109774"/>
            <a:ext cx="1711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Paired-Sites</a:t>
            </a:r>
            <a:r>
              <a:rPr lang="en-US" sz="20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0F61DF-63EA-9647-B312-BDC11F36DD1D}"/>
              </a:ext>
            </a:extLst>
          </p:cNvPr>
          <p:cNvSpPr txBox="1"/>
          <p:nvPr/>
        </p:nvSpPr>
        <p:spPr>
          <a:xfrm>
            <a:off x="4020568" y="1630470"/>
            <a:ext cx="1155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Parsimony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92011E7-B322-9A4F-B186-2A3930A2EDF3}"/>
              </a:ext>
            </a:extLst>
          </p:cNvPr>
          <p:cNvGrpSpPr/>
          <p:nvPr/>
        </p:nvGrpSpPr>
        <p:grpSpPr>
          <a:xfrm>
            <a:off x="2389383" y="4445824"/>
            <a:ext cx="4365234" cy="738664"/>
            <a:chOff x="2349627" y="4672442"/>
            <a:chExt cx="4365234" cy="73866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A64B745-B4C8-2748-A6C7-51417D25A80F}"/>
                </a:ext>
              </a:extLst>
            </p:cNvPr>
            <p:cNvSpPr txBox="1"/>
            <p:nvPr/>
          </p:nvSpPr>
          <p:spPr>
            <a:xfrm>
              <a:off x="3961928" y="4672442"/>
              <a:ext cx="11406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Likelihood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E5162FD-16E2-B14D-9B8A-850BF103DE82}"/>
                </a:ext>
              </a:extLst>
            </p:cNvPr>
            <p:cNvSpPr txBox="1"/>
            <p:nvPr/>
          </p:nvSpPr>
          <p:spPr>
            <a:xfrm>
              <a:off x="2349627" y="5041774"/>
              <a:ext cx="43652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Each site’s SSL on the two trees is compared.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8476E91-BCEA-AB44-9E62-0423401A987D}"/>
              </a:ext>
            </a:extLst>
          </p:cNvPr>
          <p:cNvSpPr txBox="1"/>
          <p:nvPr/>
        </p:nvSpPr>
        <p:spPr>
          <a:xfrm>
            <a:off x="583632" y="5453162"/>
            <a:ext cx="79767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Under the null hypothesis, one might expect the single-likelihood differences to be </a:t>
            </a:r>
          </a:p>
          <a:p>
            <a:pPr algn="ctr"/>
            <a:r>
              <a:rPr lang="en-US" b="1" dirty="0"/>
              <a:t>normally distributed</a:t>
            </a:r>
            <a:r>
              <a:rPr lang="en-US" dirty="0"/>
              <a:t> across characters. That is, for any character, the </a:t>
            </a:r>
          </a:p>
          <a:p>
            <a:pPr algn="ctr"/>
            <a:r>
              <a:rPr lang="en-US" dirty="0"/>
              <a:t>expected difference between trees is 0 (</a:t>
            </a:r>
            <a:r>
              <a:rPr lang="en-US" dirty="0" err="1"/>
              <a:t>Shimodaira</a:t>
            </a:r>
            <a:r>
              <a:rPr lang="en-US" dirty="0"/>
              <a:t> 2002).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5332FF-9FCF-9E4D-9B54-4DD7F040C89B}"/>
              </a:ext>
            </a:extLst>
          </p:cNvPr>
          <p:cNvGrpSpPr/>
          <p:nvPr/>
        </p:nvGrpSpPr>
        <p:grpSpPr>
          <a:xfrm>
            <a:off x="6712383" y="3630423"/>
            <a:ext cx="2431617" cy="369332"/>
            <a:chOff x="6420921" y="4089622"/>
            <a:chExt cx="2431617" cy="369332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2B43698E-CEE0-5B4A-9799-4FF963AF29C1}"/>
                </a:ext>
              </a:extLst>
            </p:cNvPr>
            <p:cNvCxnSpPr/>
            <p:nvPr/>
          </p:nvCxnSpPr>
          <p:spPr>
            <a:xfrm flipH="1">
              <a:off x="6420921" y="4274288"/>
              <a:ext cx="114946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D12191B-5092-F548-9FE5-1A836AC88BB4}"/>
                </a:ext>
              </a:extLst>
            </p:cNvPr>
            <p:cNvSpPr txBox="1"/>
            <p:nvPr/>
          </p:nvSpPr>
          <p:spPr>
            <a:xfrm>
              <a:off x="7510632" y="4089622"/>
              <a:ext cx="1341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Test Statistic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251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7276" y="1493646"/>
            <a:ext cx="80772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ourier"/>
                <a:cs typeface="Courier"/>
              </a:rPr>
              <a:t>KH-Test: Likelihood – normal distribution</a:t>
            </a:r>
          </a:p>
          <a:p>
            <a:r>
              <a:rPr lang="en-US" sz="1400" dirty="0">
                <a:latin typeface="Courier"/>
                <a:cs typeface="Courier"/>
              </a:rPr>
              <a:t>Tree             1           2</a:t>
            </a:r>
          </a:p>
          <a:p>
            <a:r>
              <a:rPr lang="en-US" sz="1400" dirty="0">
                <a:latin typeface="Courier"/>
                <a:cs typeface="Courier"/>
              </a:rPr>
              <a:t>-</a:t>
            </a:r>
            <a:r>
              <a:rPr lang="en-US" sz="1400" dirty="0" err="1">
                <a:latin typeface="Courier"/>
                <a:cs typeface="Courier"/>
              </a:rPr>
              <a:t>ln</a:t>
            </a:r>
            <a:r>
              <a:rPr lang="en-US" sz="1400" dirty="0">
                <a:latin typeface="Courier"/>
                <a:cs typeface="Courier"/>
              </a:rPr>
              <a:t> L   2558.60898  2529.81009   [So the test statistic is 28.8 </a:t>
            </a:r>
            <a:r>
              <a:rPr lang="en-US" sz="1400" dirty="0" err="1">
                <a:latin typeface="Courier"/>
                <a:cs typeface="Courier"/>
              </a:rPr>
              <a:t>lnL</a:t>
            </a:r>
            <a:r>
              <a:rPr lang="en-US" sz="1400" dirty="0">
                <a:latin typeface="Courier"/>
                <a:cs typeface="Courier"/>
              </a:rPr>
              <a:t> units]</a:t>
            </a:r>
          </a:p>
          <a:p>
            <a:r>
              <a:rPr lang="en-US" sz="1400" dirty="0">
                <a:latin typeface="Courier"/>
                <a:cs typeface="Courier"/>
              </a:rPr>
              <a:t> </a:t>
            </a:r>
          </a:p>
          <a:p>
            <a:r>
              <a:rPr lang="en-US" sz="1400" b="1" dirty="0" err="1">
                <a:latin typeface="Courier"/>
                <a:cs typeface="Courier"/>
              </a:rPr>
              <a:t>Kishino</a:t>
            </a:r>
            <a:r>
              <a:rPr lang="en-US" sz="1400" b="1" dirty="0">
                <a:latin typeface="Courier"/>
                <a:cs typeface="Courier"/>
              </a:rPr>
              <a:t>-Hasegawa test:</a:t>
            </a:r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  KH test using normal approximation, two-tailed test</a:t>
            </a:r>
          </a:p>
          <a:p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                                      KH-test</a:t>
            </a:r>
          </a:p>
          <a:p>
            <a:r>
              <a:rPr lang="en-US" sz="1400" dirty="0">
                <a:latin typeface="Courier"/>
                <a:cs typeface="Courier"/>
              </a:rPr>
              <a:t>    Tree     -</a:t>
            </a:r>
            <a:r>
              <a:rPr lang="en-US" sz="1400" dirty="0" err="1">
                <a:latin typeface="Courier"/>
                <a:cs typeface="Courier"/>
              </a:rPr>
              <a:t>ln</a:t>
            </a:r>
            <a:r>
              <a:rPr lang="en-US" sz="1400" dirty="0">
                <a:latin typeface="Courier"/>
                <a:cs typeface="Courier"/>
              </a:rPr>
              <a:t> L    	 Diff -</a:t>
            </a:r>
            <a:r>
              <a:rPr lang="en-US" sz="1400" dirty="0" err="1">
                <a:latin typeface="Courier"/>
                <a:cs typeface="Courier"/>
              </a:rPr>
              <a:t>ln</a:t>
            </a:r>
            <a:r>
              <a:rPr lang="en-US" sz="1400" dirty="0">
                <a:latin typeface="Courier"/>
                <a:cs typeface="Courier"/>
              </a:rPr>
              <a:t> L     P </a:t>
            </a:r>
          </a:p>
          <a:p>
            <a:r>
              <a:rPr lang="en-US" sz="1400" dirty="0">
                <a:latin typeface="Courier"/>
                <a:cs typeface="Courier"/>
              </a:rPr>
              <a:t>---------------------------------------------</a:t>
            </a:r>
          </a:p>
          <a:p>
            <a:r>
              <a:rPr lang="en-US" sz="1400" dirty="0">
                <a:latin typeface="Courier"/>
                <a:cs typeface="Courier"/>
              </a:rPr>
              <a:t>       1    2558.60898      28.79889   0.000*</a:t>
            </a:r>
          </a:p>
          <a:p>
            <a:r>
              <a:rPr lang="en-US" sz="1400" dirty="0">
                <a:latin typeface="Courier"/>
                <a:cs typeface="Courier"/>
              </a:rPr>
              <a:t>       2    2529.81009        (best)</a:t>
            </a:r>
          </a:p>
          <a:p>
            <a:r>
              <a:rPr lang="en-US" sz="1400" dirty="0">
                <a:latin typeface="Courier"/>
                <a:cs typeface="Courier"/>
              </a:rPr>
              <a:t>  * P &lt; 0.05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29262" y="5106864"/>
            <a:ext cx="5771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Here, the data and test (using the normal approximation of </a:t>
            </a:r>
          </a:p>
          <a:p>
            <a:pPr algn="ctr"/>
            <a:r>
              <a:rPr lang="en-US" dirty="0"/>
              <a:t>the null distribution) lead to rejection of H</a:t>
            </a:r>
            <a:r>
              <a:rPr lang="en-US" baseline="-25000" dirty="0"/>
              <a:t>o</a:t>
            </a:r>
            <a:r>
              <a:rPr lang="en-US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54354" y="422350"/>
            <a:ext cx="3863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KH-Test using ML as criterion.</a:t>
            </a:r>
          </a:p>
        </p:txBody>
      </p:sp>
    </p:spTree>
    <p:extLst>
      <p:ext uri="{BB962C8B-B14F-4D97-AF65-F5344CB8AC3E}">
        <p14:creationId xmlns:p14="http://schemas.microsoft.com/office/powerpoint/2010/main" val="227154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D89FA5E-8F58-2946-926F-DF8CA8397846}"/>
              </a:ext>
            </a:extLst>
          </p:cNvPr>
          <p:cNvGrpSpPr/>
          <p:nvPr/>
        </p:nvGrpSpPr>
        <p:grpSpPr>
          <a:xfrm>
            <a:off x="1940925" y="3510987"/>
            <a:ext cx="5265325" cy="2939035"/>
            <a:chOff x="1940925" y="3510987"/>
            <a:chExt cx="5265325" cy="293903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99A4BBD-8525-6945-9BB5-5783547B780B}"/>
                </a:ext>
              </a:extLst>
            </p:cNvPr>
            <p:cNvSpPr/>
            <p:nvPr/>
          </p:nvSpPr>
          <p:spPr>
            <a:xfrm>
              <a:off x="2562225" y="3510987"/>
              <a:ext cx="40195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KH-Test: Likelihood – RELL bootstrapping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FBF3C31-EF87-1A43-A3A4-58440ECF9AE5}"/>
                </a:ext>
              </a:extLst>
            </p:cNvPr>
            <p:cNvSpPr/>
            <p:nvPr/>
          </p:nvSpPr>
          <p:spPr>
            <a:xfrm>
              <a:off x="1940925" y="3987809"/>
              <a:ext cx="5265325" cy="24622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Courier"/>
                  <a:cs typeface="Courier"/>
                </a:rPr>
                <a:t>Tree             1           2</a:t>
              </a:r>
            </a:p>
            <a:p>
              <a:r>
                <a:rPr lang="en-US" sz="1400" dirty="0">
                  <a:latin typeface="Courier"/>
                  <a:cs typeface="Courier"/>
                </a:rPr>
                <a:t>-</a:t>
              </a:r>
              <a:r>
                <a:rPr lang="en-US" sz="1400" dirty="0" err="1">
                  <a:latin typeface="Courier"/>
                  <a:cs typeface="Courier"/>
                </a:rPr>
                <a:t>ln</a:t>
              </a:r>
              <a:r>
                <a:rPr lang="en-US" sz="1400" dirty="0">
                  <a:latin typeface="Courier"/>
                  <a:cs typeface="Courier"/>
                </a:rPr>
                <a:t> L   2558.60898  2529.81009</a:t>
              </a:r>
            </a:p>
            <a:p>
              <a:r>
                <a:rPr lang="en-US" sz="1400" dirty="0">
                  <a:latin typeface="Courier"/>
                  <a:cs typeface="Courier"/>
                </a:rPr>
                <a:t> </a:t>
              </a:r>
            </a:p>
            <a:p>
              <a:r>
                <a:rPr lang="en-US" sz="1400" dirty="0" err="1">
                  <a:latin typeface="Courier"/>
                  <a:cs typeface="Courier"/>
                </a:rPr>
                <a:t>Kishino</a:t>
              </a:r>
              <a:r>
                <a:rPr lang="en-US" sz="1400" dirty="0">
                  <a:latin typeface="Courier"/>
                  <a:cs typeface="Courier"/>
                </a:rPr>
                <a:t>-Hasegawa test:</a:t>
              </a:r>
            </a:p>
            <a:p>
              <a:r>
                <a:rPr lang="en-US" sz="1400" dirty="0">
                  <a:latin typeface="Courier"/>
                  <a:cs typeface="Courier"/>
                </a:rPr>
                <a:t>  </a:t>
              </a:r>
              <a:r>
                <a:rPr lang="en-US" sz="1400" b="1" dirty="0">
                  <a:latin typeface="Courier"/>
                  <a:cs typeface="Courier"/>
                </a:rPr>
                <a:t>KH test using RELL bootstrap</a:t>
              </a:r>
              <a:r>
                <a:rPr lang="en-US" sz="1400" dirty="0">
                  <a:latin typeface="Courier"/>
                  <a:cs typeface="Courier"/>
                </a:rPr>
                <a:t>, two-tailed test</a:t>
              </a:r>
            </a:p>
            <a:p>
              <a:r>
                <a:rPr lang="en-US" sz="1400" dirty="0">
                  <a:latin typeface="Courier"/>
                  <a:cs typeface="Courier"/>
                </a:rPr>
                <a:t>  Number of bootstrap replicates = 1000</a:t>
              </a:r>
            </a:p>
            <a:p>
              <a:r>
                <a:rPr lang="en-US" sz="1400" dirty="0">
                  <a:latin typeface="Courier"/>
                  <a:cs typeface="Courier"/>
                </a:rPr>
                <a:t>                                      KH-test</a:t>
              </a:r>
            </a:p>
            <a:p>
              <a:r>
                <a:rPr lang="en-US" sz="1400" dirty="0">
                  <a:latin typeface="Courier"/>
                  <a:cs typeface="Courier"/>
                </a:rPr>
                <a:t>    Tree    -</a:t>
              </a:r>
              <a:r>
                <a:rPr lang="en-US" sz="1400" dirty="0" err="1">
                  <a:latin typeface="Courier"/>
                  <a:cs typeface="Courier"/>
                </a:rPr>
                <a:t>ln</a:t>
              </a:r>
              <a:r>
                <a:rPr lang="en-US" sz="1400" dirty="0">
                  <a:latin typeface="Courier"/>
                  <a:cs typeface="Courier"/>
                </a:rPr>
                <a:t> L    		Diff -</a:t>
              </a:r>
              <a:r>
                <a:rPr lang="en-US" sz="1400" dirty="0" err="1">
                  <a:latin typeface="Courier"/>
                  <a:cs typeface="Courier"/>
                </a:rPr>
                <a:t>ln</a:t>
              </a:r>
              <a:r>
                <a:rPr lang="en-US" sz="1400" dirty="0">
                  <a:latin typeface="Courier"/>
                  <a:cs typeface="Courier"/>
                </a:rPr>
                <a:t> L      P </a:t>
              </a:r>
            </a:p>
            <a:p>
              <a:r>
                <a:rPr lang="en-US" sz="1400" dirty="0">
                  <a:latin typeface="Courier"/>
                  <a:cs typeface="Courier"/>
                </a:rPr>
                <a:t>---------------------------------------------</a:t>
              </a:r>
            </a:p>
            <a:p>
              <a:r>
                <a:rPr lang="en-US" sz="1400" dirty="0">
                  <a:latin typeface="Courier"/>
                  <a:cs typeface="Courier"/>
                </a:rPr>
                <a:t>       1    2558.60898      28.79889   0.396 </a:t>
              </a:r>
            </a:p>
            <a:p>
              <a:r>
                <a:rPr lang="en-US" sz="1400" dirty="0">
                  <a:latin typeface="Courier"/>
                  <a:cs typeface="Courier"/>
                </a:rPr>
                <a:t>       2    2529.81009        (best)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78DFC384-4552-064F-9B84-11CBB10D55D0}"/>
              </a:ext>
            </a:extLst>
          </p:cNvPr>
          <p:cNvSpPr/>
          <p:nvPr/>
        </p:nvSpPr>
        <p:spPr>
          <a:xfrm>
            <a:off x="213715" y="1150930"/>
            <a:ext cx="8640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indent="-57150"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" pitchFamily="2" charset="0"/>
                <a:cs typeface="Times New Roman" panose="02020603050405020304" pitchFamily="18" charset="0"/>
              </a:rPr>
              <a:t>We can use the test without making that assumption by using a bootstrap resampling method called RELL (Resampling Estimated Log Likelihoods).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477884-745C-514A-8E4A-2F3ED3A0B549}"/>
              </a:ext>
            </a:extLst>
          </p:cNvPr>
          <p:cNvSpPr txBox="1"/>
          <p:nvPr/>
        </p:nvSpPr>
        <p:spPr>
          <a:xfrm>
            <a:off x="3545180" y="441733"/>
            <a:ext cx="2053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RELL Bootstrap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367F9A-07A5-B547-A23C-BC2559D79D94}"/>
              </a:ext>
            </a:extLst>
          </p:cNvPr>
          <p:cNvSpPr/>
          <p:nvPr/>
        </p:nvSpPr>
        <p:spPr>
          <a:xfrm>
            <a:off x="340171" y="1917858"/>
            <a:ext cx="8388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indent="-57150"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" pitchFamily="2" charset="0"/>
                <a:cs typeface="Times New Roman" panose="02020603050405020304" pitchFamily="18" charset="0"/>
              </a:rPr>
              <a:t>This simply generates bootstrap replicates by resampling the single-site likelihoods.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749D35-0D44-004E-A51C-1C9F391B7BB4}"/>
              </a:ext>
            </a:extLst>
          </p:cNvPr>
          <p:cNvSpPr/>
          <p:nvPr/>
        </p:nvSpPr>
        <p:spPr>
          <a:xfrm>
            <a:off x="435865" y="2407787"/>
            <a:ext cx="819663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indent="-57150"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" pitchFamily="2" charset="0"/>
                <a:cs typeface="Times New Roman" panose="02020603050405020304" pitchFamily="18" charset="0"/>
              </a:rPr>
              <a:t>This method is really fast, because nothing is recalculated for the bootstrap replicates. The SSLs for each tree are stored and we resample them.</a:t>
            </a:r>
          </a:p>
          <a:p>
            <a:pPr marL="285750" marR="0" indent="-57150" algn="ctr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cs typeface="Times New Roman" panose="02020603050405020304" pitchFamily="18" charset="0"/>
              </a:rPr>
              <a:t>(More about RELL in a few minutes)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5175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6525" y="277968"/>
            <a:ext cx="78909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Most applications of these tests have involved comparing a suboptimal tree to the best tree. </a:t>
            </a:r>
          </a:p>
        </p:txBody>
      </p:sp>
      <p:sp>
        <p:nvSpPr>
          <p:cNvPr id="3" name="Rectangle 2"/>
          <p:cNvSpPr/>
          <p:nvPr/>
        </p:nvSpPr>
        <p:spPr>
          <a:xfrm>
            <a:off x="677338" y="1341737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This results in use of a mismatched null distribution and the tests should not be used in this way. </a:t>
            </a:r>
          </a:p>
        </p:txBody>
      </p:sp>
      <p:sp>
        <p:nvSpPr>
          <p:cNvPr id="4" name="Rectangle 3"/>
          <p:cNvSpPr/>
          <p:nvPr/>
        </p:nvSpPr>
        <p:spPr>
          <a:xfrm>
            <a:off x="805975" y="2109807"/>
            <a:ext cx="453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SH Test </a:t>
            </a:r>
            <a:r>
              <a:rPr lang="en-US" dirty="0"/>
              <a:t>- corrects for the </a:t>
            </a:r>
            <a:r>
              <a:rPr lang="en-US" i="1" dirty="0"/>
              <a:t>a priori</a:t>
            </a:r>
            <a:r>
              <a:rPr lang="en-US" dirty="0"/>
              <a:t> requirement.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8401" y="2643473"/>
            <a:ext cx="5892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Uses a collection of trees (rather than just ML v. Hypothesis).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8401" y="3987804"/>
            <a:ext cx="6347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Uses RELL bootstrap to generate an average </a:t>
            </a:r>
            <a:r>
              <a:rPr lang="en-US" dirty="0" err="1"/>
              <a:t>ln</a:t>
            </a:r>
            <a:r>
              <a:rPr lang="en-US" i="1" dirty="0" err="1"/>
              <a:t>L</a:t>
            </a:r>
            <a:r>
              <a:rPr lang="en-US" dirty="0"/>
              <a:t> for the collection.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68401" y="4521470"/>
            <a:ext cx="4694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Uses this average to center the null distribution.</a:t>
            </a:r>
          </a:p>
        </p:txBody>
      </p:sp>
      <p:sp>
        <p:nvSpPr>
          <p:cNvPr id="8" name="Rectangle 7"/>
          <p:cNvSpPr/>
          <p:nvPr/>
        </p:nvSpPr>
        <p:spPr>
          <a:xfrm>
            <a:off x="1168401" y="5055136"/>
            <a:ext cx="78401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6538" indent="-236538"/>
            <a:r>
              <a:rPr lang="en-US" dirty="0"/>
              <a:t>The test is very conservative, though, and very sensitive to the collection of trees used in centering the null distribution. </a:t>
            </a:r>
          </a:p>
        </p:txBody>
      </p:sp>
      <p:sp>
        <p:nvSpPr>
          <p:cNvPr id="9" name="Rectangle 8"/>
          <p:cNvSpPr/>
          <p:nvPr/>
        </p:nvSpPr>
        <p:spPr>
          <a:xfrm>
            <a:off x="1168401" y="3177139"/>
            <a:ext cx="75014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/>
            <a:r>
              <a:rPr lang="en-US" dirty="0"/>
              <a:t>If there are only two trees in the collection, the ML tree and the tree we’re interested in testing, the SH test is identical to the KH test.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68400" y="5865799"/>
            <a:ext cx="7162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063" indent="-119063"/>
            <a:r>
              <a:rPr lang="en-US" dirty="0" err="1"/>
              <a:t>Shimodaira</a:t>
            </a:r>
            <a:r>
              <a:rPr lang="en-US" dirty="0"/>
              <a:t> has applied multiscale bootstrapping to correct for this bias in the </a:t>
            </a:r>
            <a:r>
              <a:rPr lang="en-US" b="1" dirty="0"/>
              <a:t>AU</a:t>
            </a:r>
            <a:r>
              <a:rPr lang="en-US" dirty="0"/>
              <a:t> (almost unbiased) test.</a:t>
            </a:r>
          </a:p>
        </p:txBody>
      </p:sp>
    </p:spTree>
    <p:extLst>
      <p:ext uri="{BB962C8B-B14F-4D97-AF65-F5344CB8AC3E}">
        <p14:creationId xmlns:p14="http://schemas.microsoft.com/office/powerpoint/2010/main" val="231580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62F225A-68C4-9D40-ACE6-13717FBE5B0C}"/>
              </a:ext>
            </a:extLst>
          </p:cNvPr>
          <p:cNvGrpSpPr/>
          <p:nvPr/>
        </p:nvGrpSpPr>
        <p:grpSpPr>
          <a:xfrm>
            <a:off x="1353636" y="1245686"/>
            <a:ext cx="6486365" cy="1830844"/>
            <a:chOff x="2403725" y="1769969"/>
            <a:chExt cx="6486365" cy="183084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936D36D-77AC-F247-98E5-8E91394B4E72}"/>
                </a:ext>
              </a:extLst>
            </p:cNvPr>
            <p:cNvGrpSpPr/>
            <p:nvPr/>
          </p:nvGrpSpPr>
          <p:grpSpPr>
            <a:xfrm>
              <a:off x="2403725" y="1769969"/>
              <a:ext cx="2032252" cy="1830844"/>
              <a:chOff x="2403725" y="1769969"/>
              <a:chExt cx="2032252" cy="1830844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3B28A3FE-EE71-ED45-84C2-7A671AEC015E}"/>
                  </a:ext>
                </a:extLst>
              </p:cNvPr>
              <p:cNvGrpSpPr/>
              <p:nvPr/>
            </p:nvGrpSpPr>
            <p:grpSpPr>
              <a:xfrm>
                <a:off x="2403725" y="2075277"/>
                <a:ext cx="2032252" cy="1525536"/>
                <a:chOff x="1570348" y="2480391"/>
                <a:chExt cx="2032252" cy="1525536"/>
              </a:xfrm>
            </p:grpSpPr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FF14C17A-8FA1-274C-8922-679EDF3CBB21}"/>
                    </a:ext>
                  </a:extLst>
                </p:cNvPr>
                <p:cNvGrpSpPr/>
                <p:nvPr/>
              </p:nvGrpSpPr>
              <p:grpSpPr>
                <a:xfrm>
                  <a:off x="1804565" y="2748446"/>
                  <a:ext cx="1575725" cy="1022549"/>
                  <a:chOff x="1804565" y="2692682"/>
                  <a:chExt cx="1575725" cy="1022549"/>
                </a:xfrm>
              </p:grpSpPr>
              <p:cxnSp>
                <p:nvCxnSpPr>
                  <p:cNvPr id="41" name="Straight Connector 40">
                    <a:extLst>
                      <a:ext uri="{FF2B5EF4-FFF2-40B4-BE49-F238E27FC236}">
                        <a16:creationId xmlns:a16="http://schemas.microsoft.com/office/drawing/2014/main" id="{DA7DF88D-4C11-5345-9420-AD6A899BD25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296851" y="3198113"/>
                    <a:ext cx="590309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2" name="Group 41">
                    <a:extLst>
                      <a:ext uri="{FF2B5EF4-FFF2-40B4-BE49-F238E27FC236}">
                        <a16:creationId xmlns:a16="http://schemas.microsoft.com/office/drawing/2014/main" id="{9289378F-8CCE-0249-8E26-B862A1A8FCAF}"/>
                      </a:ext>
                    </a:extLst>
                  </p:cNvPr>
                  <p:cNvGrpSpPr/>
                  <p:nvPr/>
                </p:nvGrpSpPr>
                <p:grpSpPr>
                  <a:xfrm>
                    <a:off x="1804565" y="2692682"/>
                    <a:ext cx="590309" cy="712566"/>
                    <a:chOff x="1804565" y="2692682"/>
                    <a:chExt cx="590309" cy="712566"/>
                  </a:xfrm>
                </p:grpSpPr>
                <p:cxnSp>
                  <p:nvCxnSpPr>
                    <p:cNvPr id="46" name="Straight Connector 45">
                      <a:extLst>
                        <a:ext uri="{FF2B5EF4-FFF2-40B4-BE49-F238E27FC236}">
                          <a16:creationId xmlns:a16="http://schemas.microsoft.com/office/drawing/2014/main" id="{1C4BE9D5-8EB9-6348-BC00-244F201FD63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2700000">
                      <a:off x="1799501" y="2987837"/>
                      <a:ext cx="590309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" name="Straight Connector 46">
                      <a:extLst>
                        <a:ext uri="{FF2B5EF4-FFF2-40B4-BE49-F238E27FC236}">
                          <a16:creationId xmlns:a16="http://schemas.microsoft.com/office/drawing/2014/main" id="{667906F2-B5E9-E74D-AF2B-4E4F434A272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8900000">
                      <a:off x="1804565" y="3405248"/>
                      <a:ext cx="590309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3" name="Group 42">
                    <a:extLst>
                      <a:ext uri="{FF2B5EF4-FFF2-40B4-BE49-F238E27FC236}">
                        <a16:creationId xmlns:a16="http://schemas.microsoft.com/office/drawing/2014/main" id="{A5A54E49-7176-7143-97E7-BFFB5038D029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2789981" y="3002665"/>
                    <a:ext cx="590309" cy="712566"/>
                    <a:chOff x="1804565" y="2692682"/>
                    <a:chExt cx="590309" cy="712566"/>
                  </a:xfrm>
                </p:grpSpPr>
                <p:cxnSp>
                  <p:nvCxnSpPr>
                    <p:cNvPr id="44" name="Straight Connector 43">
                      <a:extLst>
                        <a:ext uri="{FF2B5EF4-FFF2-40B4-BE49-F238E27FC236}">
                          <a16:creationId xmlns:a16="http://schemas.microsoft.com/office/drawing/2014/main" id="{3938F353-7CDD-E849-92B8-86E6D899E08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2700000">
                      <a:off x="1799501" y="2987837"/>
                      <a:ext cx="590309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" name="Straight Connector 44">
                      <a:extLst>
                        <a:ext uri="{FF2B5EF4-FFF2-40B4-BE49-F238E27FC236}">
                          <a16:creationId xmlns:a16="http://schemas.microsoft.com/office/drawing/2014/main" id="{090A09DE-70EB-104A-AADD-01BEBA74DBA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8900000">
                      <a:off x="1804565" y="3405248"/>
                      <a:ext cx="590309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DD538739-F774-4C4B-92D3-55605CC8F506}"/>
                    </a:ext>
                  </a:extLst>
                </p:cNvPr>
                <p:cNvSpPr txBox="1"/>
                <p:nvPr/>
              </p:nvSpPr>
              <p:spPr>
                <a:xfrm>
                  <a:off x="1570348" y="3605694"/>
                  <a:ext cx="3289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H</a:t>
                  </a: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4DF87AFB-5966-F348-9EF8-A934C4747AC9}"/>
                    </a:ext>
                  </a:extLst>
                </p:cNvPr>
                <p:cNvSpPr txBox="1"/>
                <p:nvPr/>
              </p:nvSpPr>
              <p:spPr>
                <a:xfrm>
                  <a:off x="1626363" y="2480391"/>
                  <a:ext cx="3080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C</a:t>
                  </a: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2442FBFA-CF67-E04C-B074-87C6D65E7876}"/>
                    </a:ext>
                  </a:extLst>
                </p:cNvPr>
                <p:cNvSpPr txBox="1"/>
                <p:nvPr/>
              </p:nvSpPr>
              <p:spPr>
                <a:xfrm>
                  <a:off x="3272060" y="2482742"/>
                  <a:ext cx="33054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G</a:t>
                  </a:r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BBD44F57-25F1-784C-83FA-E21C9BC5C3FD}"/>
                    </a:ext>
                  </a:extLst>
                </p:cNvPr>
                <p:cNvSpPr txBox="1"/>
                <p:nvPr/>
              </p:nvSpPr>
              <p:spPr>
                <a:xfrm>
                  <a:off x="3202842" y="3636595"/>
                  <a:ext cx="33695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O</a:t>
                  </a:r>
                </a:p>
              </p:txBody>
            </p:sp>
          </p:grp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5355E71-3C25-114F-BD78-BD5BE1919A35}"/>
                  </a:ext>
                </a:extLst>
              </p:cNvPr>
              <p:cNvSpPr txBox="1"/>
              <p:nvPr/>
            </p:nvSpPr>
            <p:spPr>
              <a:xfrm>
                <a:off x="3039619" y="1769969"/>
                <a:ext cx="7604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Tree 1</a:t>
                </a: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5B0B208-5F9E-F245-978A-FAF3FD3E647A}"/>
                </a:ext>
              </a:extLst>
            </p:cNvPr>
            <p:cNvGrpSpPr/>
            <p:nvPr/>
          </p:nvGrpSpPr>
          <p:grpSpPr>
            <a:xfrm>
              <a:off x="4650310" y="1776634"/>
              <a:ext cx="2032252" cy="1817514"/>
              <a:chOff x="4650310" y="1776634"/>
              <a:chExt cx="2032252" cy="1817514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83397651-524C-3743-B0F5-C08A49B08B9C}"/>
                  </a:ext>
                </a:extLst>
              </p:cNvPr>
              <p:cNvGrpSpPr/>
              <p:nvPr/>
            </p:nvGrpSpPr>
            <p:grpSpPr>
              <a:xfrm>
                <a:off x="4650310" y="2068612"/>
                <a:ext cx="2032252" cy="1525536"/>
                <a:chOff x="3816933" y="2473726"/>
                <a:chExt cx="2032252" cy="1525536"/>
              </a:xfrm>
            </p:grpSpPr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E0084D0D-9CAC-7A45-8CA4-0443E29B75AA}"/>
                    </a:ext>
                  </a:extLst>
                </p:cNvPr>
                <p:cNvGrpSpPr/>
                <p:nvPr/>
              </p:nvGrpSpPr>
              <p:grpSpPr>
                <a:xfrm>
                  <a:off x="4036250" y="2748446"/>
                  <a:ext cx="1575725" cy="1022549"/>
                  <a:chOff x="1804565" y="2692682"/>
                  <a:chExt cx="1575725" cy="1022549"/>
                </a:xfrm>
              </p:grpSpPr>
              <p:cxnSp>
                <p:nvCxnSpPr>
                  <p:cNvPr id="27" name="Straight Connector 26">
                    <a:extLst>
                      <a:ext uri="{FF2B5EF4-FFF2-40B4-BE49-F238E27FC236}">
                        <a16:creationId xmlns:a16="http://schemas.microsoft.com/office/drawing/2014/main" id="{6C42880A-0429-5A43-86B2-72ACD22D1F1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296851" y="3198113"/>
                    <a:ext cx="590309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8" name="Group 27">
                    <a:extLst>
                      <a:ext uri="{FF2B5EF4-FFF2-40B4-BE49-F238E27FC236}">
                        <a16:creationId xmlns:a16="http://schemas.microsoft.com/office/drawing/2014/main" id="{A14DB7DF-2A53-3C4C-8FC9-334C675CFDCC}"/>
                      </a:ext>
                    </a:extLst>
                  </p:cNvPr>
                  <p:cNvGrpSpPr/>
                  <p:nvPr/>
                </p:nvGrpSpPr>
                <p:grpSpPr>
                  <a:xfrm>
                    <a:off x="1804565" y="2692682"/>
                    <a:ext cx="590309" cy="712566"/>
                    <a:chOff x="1804565" y="2692682"/>
                    <a:chExt cx="590309" cy="712566"/>
                  </a:xfrm>
                </p:grpSpPr>
                <p:cxnSp>
                  <p:nvCxnSpPr>
                    <p:cNvPr id="32" name="Straight Connector 31">
                      <a:extLst>
                        <a:ext uri="{FF2B5EF4-FFF2-40B4-BE49-F238E27FC236}">
                          <a16:creationId xmlns:a16="http://schemas.microsoft.com/office/drawing/2014/main" id="{DEA96858-65BD-0E44-B41A-EA0E4198800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2700000">
                      <a:off x="1799501" y="2987837"/>
                      <a:ext cx="590309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Straight Connector 32">
                      <a:extLst>
                        <a:ext uri="{FF2B5EF4-FFF2-40B4-BE49-F238E27FC236}">
                          <a16:creationId xmlns:a16="http://schemas.microsoft.com/office/drawing/2014/main" id="{9340FC56-5BA1-6448-9EE3-12E9637603C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8900000">
                      <a:off x="1804565" y="3405248"/>
                      <a:ext cx="590309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9" name="Group 28">
                    <a:extLst>
                      <a:ext uri="{FF2B5EF4-FFF2-40B4-BE49-F238E27FC236}">
                        <a16:creationId xmlns:a16="http://schemas.microsoft.com/office/drawing/2014/main" id="{A13C3B0B-679E-E94E-842D-ACA3DC91FDAD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2789981" y="3002665"/>
                    <a:ext cx="590309" cy="712566"/>
                    <a:chOff x="1804565" y="2692682"/>
                    <a:chExt cx="590309" cy="712566"/>
                  </a:xfrm>
                </p:grpSpPr>
                <p:cxnSp>
                  <p:nvCxnSpPr>
                    <p:cNvPr id="30" name="Straight Connector 29">
                      <a:extLst>
                        <a:ext uri="{FF2B5EF4-FFF2-40B4-BE49-F238E27FC236}">
                          <a16:creationId xmlns:a16="http://schemas.microsoft.com/office/drawing/2014/main" id="{08C65B76-9141-084E-9556-7CA92912935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2700000">
                      <a:off x="1799501" y="2987837"/>
                      <a:ext cx="590309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" name="Straight Connector 30">
                      <a:extLst>
                        <a:ext uri="{FF2B5EF4-FFF2-40B4-BE49-F238E27FC236}">
                          <a16:creationId xmlns:a16="http://schemas.microsoft.com/office/drawing/2014/main" id="{A4C56300-12AC-8749-B9CB-9AE36948623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8900000">
                      <a:off x="1804565" y="3405248"/>
                      <a:ext cx="590309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E68AA796-081D-5144-BB52-3CED1F2249EE}"/>
                    </a:ext>
                  </a:extLst>
                </p:cNvPr>
                <p:cNvSpPr txBox="1"/>
                <p:nvPr/>
              </p:nvSpPr>
              <p:spPr>
                <a:xfrm>
                  <a:off x="3816933" y="3599029"/>
                  <a:ext cx="3289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H</a:t>
                  </a: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97F21548-1599-B445-A406-591F27D6F868}"/>
                    </a:ext>
                  </a:extLst>
                </p:cNvPr>
                <p:cNvSpPr txBox="1"/>
                <p:nvPr/>
              </p:nvSpPr>
              <p:spPr>
                <a:xfrm>
                  <a:off x="3872948" y="2473726"/>
                  <a:ext cx="3080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G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94DF915A-89DE-1D47-850E-36833B3AE04B}"/>
                    </a:ext>
                  </a:extLst>
                </p:cNvPr>
                <p:cNvSpPr txBox="1"/>
                <p:nvPr/>
              </p:nvSpPr>
              <p:spPr>
                <a:xfrm>
                  <a:off x="5518645" y="2476077"/>
                  <a:ext cx="33054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C</a:t>
                  </a: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EC71ACBE-F386-9B40-8551-AD9BB1036861}"/>
                    </a:ext>
                  </a:extLst>
                </p:cNvPr>
                <p:cNvSpPr txBox="1"/>
                <p:nvPr/>
              </p:nvSpPr>
              <p:spPr>
                <a:xfrm>
                  <a:off x="5449427" y="3629930"/>
                  <a:ext cx="33695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O</a:t>
                  </a:r>
                </a:p>
              </p:txBody>
            </p:sp>
          </p:grp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545D869-A9C5-CC41-AC8D-847B75D86FA2}"/>
                  </a:ext>
                </a:extLst>
              </p:cNvPr>
              <p:cNvSpPr txBox="1"/>
              <p:nvPr/>
            </p:nvSpPr>
            <p:spPr>
              <a:xfrm>
                <a:off x="5286204" y="1776634"/>
                <a:ext cx="7604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Tree 2</a:t>
                </a: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D38EB2F-6986-FB49-ACF0-53A2E30EFE3D}"/>
                </a:ext>
              </a:extLst>
            </p:cNvPr>
            <p:cNvGrpSpPr/>
            <p:nvPr/>
          </p:nvGrpSpPr>
          <p:grpSpPr>
            <a:xfrm>
              <a:off x="6857838" y="1778108"/>
              <a:ext cx="2032252" cy="1816040"/>
              <a:chOff x="6857838" y="1778108"/>
              <a:chExt cx="2032252" cy="1816040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AD00F151-02C7-D247-BB24-F8071147352C}"/>
                  </a:ext>
                </a:extLst>
              </p:cNvPr>
              <p:cNvGrpSpPr/>
              <p:nvPr/>
            </p:nvGrpSpPr>
            <p:grpSpPr>
              <a:xfrm>
                <a:off x="6857838" y="2068612"/>
                <a:ext cx="2032252" cy="1525536"/>
                <a:chOff x="6024461" y="2473726"/>
                <a:chExt cx="2032252" cy="1525536"/>
              </a:xfrm>
            </p:grpSpPr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8325EADD-DB10-D543-8D88-BCDDF7EBE98F}"/>
                    </a:ext>
                  </a:extLst>
                </p:cNvPr>
                <p:cNvGrpSpPr/>
                <p:nvPr/>
              </p:nvGrpSpPr>
              <p:grpSpPr>
                <a:xfrm>
                  <a:off x="6267934" y="2748446"/>
                  <a:ext cx="1575725" cy="1022549"/>
                  <a:chOff x="1804565" y="2692682"/>
                  <a:chExt cx="1575725" cy="1022549"/>
                </a:xfrm>
              </p:grpSpPr>
              <p:cxnSp>
                <p:nvCxnSpPr>
                  <p:cNvPr id="13" name="Straight Connector 12">
                    <a:extLst>
                      <a:ext uri="{FF2B5EF4-FFF2-40B4-BE49-F238E27FC236}">
                        <a16:creationId xmlns:a16="http://schemas.microsoft.com/office/drawing/2014/main" id="{8EBDE944-B50B-1D43-91C0-C675D856E88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296851" y="3198113"/>
                    <a:ext cx="590309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4" name="Group 13">
                    <a:extLst>
                      <a:ext uri="{FF2B5EF4-FFF2-40B4-BE49-F238E27FC236}">
                        <a16:creationId xmlns:a16="http://schemas.microsoft.com/office/drawing/2014/main" id="{58400E62-6C52-1240-A3DC-4DC633AF6D03}"/>
                      </a:ext>
                    </a:extLst>
                  </p:cNvPr>
                  <p:cNvGrpSpPr/>
                  <p:nvPr/>
                </p:nvGrpSpPr>
                <p:grpSpPr>
                  <a:xfrm>
                    <a:off x="1804565" y="2692682"/>
                    <a:ext cx="590309" cy="712566"/>
                    <a:chOff x="1804565" y="2692682"/>
                    <a:chExt cx="590309" cy="712566"/>
                  </a:xfrm>
                </p:grpSpPr>
                <p:cxnSp>
                  <p:nvCxnSpPr>
                    <p:cNvPr id="18" name="Straight Connector 17">
                      <a:extLst>
                        <a:ext uri="{FF2B5EF4-FFF2-40B4-BE49-F238E27FC236}">
                          <a16:creationId xmlns:a16="http://schemas.microsoft.com/office/drawing/2014/main" id="{812CA04D-4660-CC42-A443-5BCA04F8FC8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2700000">
                      <a:off x="1799501" y="2987837"/>
                      <a:ext cx="590309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" name="Straight Connector 18">
                      <a:extLst>
                        <a:ext uri="{FF2B5EF4-FFF2-40B4-BE49-F238E27FC236}">
                          <a16:creationId xmlns:a16="http://schemas.microsoft.com/office/drawing/2014/main" id="{5A543071-648B-7243-B6F4-8B739151A3F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8900000">
                      <a:off x="1804565" y="3405248"/>
                      <a:ext cx="590309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" name="Group 14">
                    <a:extLst>
                      <a:ext uri="{FF2B5EF4-FFF2-40B4-BE49-F238E27FC236}">
                        <a16:creationId xmlns:a16="http://schemas.microsoft.com/office/drawing/2014/main" id="{D141ACA7-7B3F-5E4A-99BD-1C6CC3C999EE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2789981" y="3002665"/>
                    <a:ext cx="590309" cy="712566"/>
                    <a:chOff x="1804565" y="2692682"/>
                    <a:chExt cx="590309" cy="712566"/>
                  </a:xfrm>
                </p:grpSpPr>
                <p:cxnSp>
                  <p:nvCxnSpPr>
                    <p:cNvPr id="16" name="Straight Connector 15">
                      <a:extLst>
                        <a:ext uri="{FF2B5EF4-FFF2-40B4-BE49-F238E27FC236}">
                          <a16:creationId xmlns:a16="http://schemas.microsoft.com/office/drawing/2014/main" id="{6F6269D6-4782-9E44-BC9C-D0595507EA3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2700000">
                      <a:off x="1799501" y="2987837"/>
                      <a:ext cx="590309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" name="Straight Connector 16">
                      <a:extLst>
                        <a:ext uri="{FF2B5EF4-FFF2-40B4-BE49-F238E27FC236}">
                          <a16:creationId xmlns:a16="http://schemas.microsoft.com/office/drawing/2014/main" id="{B92130EC-9522-A94E-911B-C67C1EDE59A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8900000">
                      <a:off x="1804565" y="3405248"/>
                      <a:ext cx="590309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C6EAE73A-56E0-5748-85AE-18A94F8C02D7}"/>
                    </a:ext>
                  </a:extLst>
                </p:cNvPr>
                <p:cNvSpPr txBox="1"/>
                <p:nvPr/>
              </p:nvSpPr>
              <p:spPr>
                <a:xfrm>
                  <a:off x="6024461" y="3599029"/>
                  <a:ext cx="3289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G</a:t>
                  </a:r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E962D2B1-D0F0-5B4B-9945-E422290EAC9C}"/>
                    </a:ext>
                  </a:extLst>
                </p:cNvPr>
                <p:cNvSpPr txBox="1"/>
                <p:nvPr/>
              </p:nvSpPr>
              <p:spPr>
                <a:xfrm>
                  <a:off x="6080476" y="2473726"/>
                  <a:ext cx="3080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C</a:t>
                  </a:r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CD88E53-8D77-B14B-A7FE-3A6CA8E9C6B6}"/>
                    </a:ext>
                  </a:extLst>
                </p:cNvPr>
                <p:cNvSpPr txBox="1"/>
                <p:nvPr/>
              </p:nvSpPr>
              <p:spPr>
                <a:xfrm>
                  <a:off x="7726173" y="2476077"/>
                  <a:ext cx="33054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H</a:t>
                  </a:r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58FF9964-4C17-AF40-8186-1FD03C59D577}"/>
                    </a:ext>
                  </a:extLst>
                </p:cNvPr>
                <p:cNvSpPr txBox="1"/>
                <p:nvPr/>
              </p:nvSpPr>
              <p:spPr>
                <a:xfrm>
                  <a:off x="7656955" y="3629930"/>
                  <a:ext cx="33695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O</a:t>
                  </a:r>
                </a:p>
              </p:txBody>
            </p:sp>
          </p:grp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2E0CAF2-CA2D-3E48-BEB6-77DE83DEA331}"/>
                  </a:ext>
                </a:extLst>
              </p:cNvPr>
              <p:cNvSpPr txBox="1"/>
              <p:nvPr/>
            </p:nvSpPr>
            <p:spPr>
              <a:xfrm>
                <a:off x="7493732" y="1778108"/>
                <a:ext cx="7604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Tree 3</a:t>
                </a:r>
              </a:p>
            </p:txBody>
          </p:sp>
        </p:grpSp>
      </p:grp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2ECE2C28-B336-B241-9AF1-07AF7AA6BE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509210"/>
              </p:ext>
            </p:extLst>
          </p:nvPr>
        </p:nvGraphicFramePr>
        <p:xfrm>
          <a:off x="2466396" y="3801228"/>
          <a:ext cx="4211208" cy="180456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984958">
                  <a:extLst>
                    <a:ext uri="{9D8B030D-6E8A-4147-A177-3AD203B41FA5}">
                      <a16:colId xmlns:a16="http://schemas.microsoft.com/office/drawing/2014/main" val="3613084430"/>
                    </a:ext>
                  </a:extLst>
                </a:gridCol>
                <a:gridCol w="1083254">
                  <a:extLst>
                    <a:ext uri="{9D8B030D-6E8A-4147-A177-3AD203B41FA5}">
                      <a16:colId xmlns:a16="http://schemas.microsoft.com/office/drawing/2014/main" val="4041218686"/>
                    </a:ext>
                  </a:extLst>
                </a:gridCol>
                <a:gridCol w="1063410">
                  <a:extLst>
                    <a:ext uri="{9D8B030D-6E8A-4147-A177-3AD203B41FA5}">
                      <a16:colId xmlns:a16="http://schemas.microsoft.com/office/drawing/2014/main" val="3094943721"/>
                    </a:ext>
                  </a:extLst>
                </a:gridCol>
                <a:gridCol w="1079586">
                  <a:extLst>
                    <a:ext uri="{9D8B030D-6E8A-4147-A177-3AD203B41FA5}">
                      <a16:colId xmlns:a16="http://schemas.microsoft.com/office/drawing/2014/main" val="2226173988"/>
                    </a:ext>
                  </a:extLst>
                </a:gridCol>
              </a:tblGrid>
              <a:tr h="2255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Site</a:t>
                      </a:r>
                      <a:endParaRPr lang="en-US" sz="120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SSL T1</a:t>
                      </a:r>
                      <a:endParaRPr lang="en-US" sz="1200" dirty="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SSL T2</a:t>
                      </a:r>
                      <a:endParaRPr lang="en-US" sz="1200" dirty="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SSL T3</a:t>
                      </a:r>
                      <a:endParaRPr lang="en-US" sz="1200" dirty="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94676203"/>
                  </a:ext>
                </a:extLst>
              </a:tr>
              <a:tr h="225570">
                <a:tc>
                  <a:txBody>
                    <a:bodyPr/>
                    <a:lstStyle/>
                    <a:p>
                      <a:pPr marL="0" marR="16891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1</a:t>
                      </a:r>
                      <a:endParaRPr lang="en-US" sz="120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1.35225388</a:t>
                      </a:r>
                      <a:endParaRPr lang="en-US" sz="120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1.35753553</a:t>
                      </a:r>
                      <a:endParaRPr lang="en-US" sz="120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1.3555375</a:t>
                      </a:r>
                      <a:endParaRPr lang="en-US" sz="120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76227935"/>
                  </a:ext>
                </a:extLst>
              </a:tr>
              <a:tr h="2255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1.35225388</a:t>
                      </a:r>
                      <a:endParaRPr lang="en-US" sz="120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1.35753553</a:t>
                      </a:r>
                      <a:endParaRPr lang="en-US" sz="120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1.3555375</a:t>
                      </a:r>
                      <a:endParaRPr lang="en-US" sz="120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92901732"/>
                  </a:ext>
                </a:extLst>
              </a:tr>
              <a:tr h="2255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2.62926496</a:t>
                      </a:r>
                      <a:endParaRPr lang="en-US" sz="120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2.6423911</a:t>
                      </a:r>
                      <a:endParaRPr lang="en-US" sz="120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2.6375218</a:t>
                      </a:r>
                      <a:endParaRPr lang="en-US" sz="120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331866698"/>
                  </a:ext>
                </a:extLst>
              </a:tr>
              <a:tr h="2255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.</a:t>
                      </a:r>
                      <a:endParaRPr lang="en-US" sz="120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.</a:t>
                      </a:r>
                      <a:endParaRPr lang="en-US" sz="120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.</a:t>
                      </a:r>
                      <a:endParaRPr lang="en-US" sz="120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32575783"/>
                  </a:ext>
                </a:extLst>
              </a:tr>
              <a:tr h="2255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.</a:t>
                      </a:r>
                      <a:endParaRPr lang="en-US" sz="120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.</a:t>
                      </a:r>
                      <a:endParaRPr lang="en-US" sz="120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.</a:t>
                      </a:r>
                      <a:endParaRPr lang="en-US" sz="120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.</a:t>
                      </a:r>
                      <a:endParaRPr lang="en-US" sz="120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52749885"/>
                  </a:ext>
                </a:extLst>
              </a:tr>
              <a:tr h="2255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898</a:t>
                      </a:r>
                      <a:endParaRPr lang="en-US" sz="120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1.78856476</a:t>
                      </a:r>
                      <a:endParaRPr lang="en-US" sz="120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1.80062479</a:t>
                      </a:r>
                      <a:endParaRPr lang="en-US" sz="1200" dirty="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1.79603731</a:t>
                      </a:r>
                      <a:endParaRPr lang="en-US" sz="120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10828802"/>
                  </a:ext>
                </a:extLst>
              </a:tr>
              <a:tr h="2255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-lnL</a:t>
                      </a:r>
                      <a:endParaRPr lang="en-US" sz="120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2192.99696</a:t>
                      </a:r>
                      <a:endParaRPr lang="en-US" sz="1200" b="1" dirty="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2201.66391</a:t>
                      </a:r>
                      <a:endParaRPr lang="en-US" sz="120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2200.37977</a:t>
                      </a:r>
                      <a:endParaRPr lang="en-US" sz="1200" dirty="0">
                        <a:effectLst/>
                        <a:latin typeface="Times" pitchFamily="2" charset="0"/>
                        <a:ea typeface="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59363432"/>
                  </a:ext>
                </a:extLst>
              </a:tr>
            </a:tbl>
          </a:graphicData>
        </a:graphic>
      </p:graphicFrame>
      <p:sp>
        <p:nvSpPr>
          <p:cNvPr id="49" name="TextBox 48">
            <a:extLst>
              <a:ext uri="{FF2B5EF4-FFF2-40B4-BE49-F238E27FC236}">
                <a16:creationId xmlns:a16="http://schemas.microsoft.com/office/drawing/2014/main" id="{ADC0E117-6533-1D4D-8A36-5412BA96F8D0}"/>
              </a:ext>
            </a:extLst>
          </p:cNvPr>
          <p:cNvSpPr txBox="1"/>
          <p:nvPr/>
        </p:nvSpPr>
        <p:spPr>
          <a:xfrm>
            <a:off x="1706100" y="424904"/>
            <a:ext cx="5734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Resampling Estimated Log Likelihoods (RELL)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14E6A29-8144-814B-BDF2-6E7306CEF138}"/>
              </a:ext>
            </a:extLst>
          </p:cNvPr>
          <p:cNvSpPr txBox="1"/>
          <p:nvPr/>
        </p:nvSpPr>
        <p:spPr>
          <a:xfrm>
            <a:off x="120264" y="5820648"/>
            <a:ext cx="915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effectLst/>
                <a:ea typeface="Times" pitchFamily="2" charset="0"/>
                <a:cs typeface="Times New Roman" panose="02020603050405020304" pitchFamily="18" charset="0"/>
              </a:rPr>
              <a:t>These SSLs are then resampled with replacement to generate RELL bootstraps.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C02882B-D695-E54B-9542-E4433468EDA6}"/>
              </a:ext>
            </a:extLst>
          </p:cNvPr>
          <p:cNvSpPr txBox="1"/>
          <p:nvPr/>
        </p:nvSpPr>
        <p:spPr>
          <a:xfrm>
            <a:off x="2883109" y="6349467"/>
            <a:ext cx="3627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Used for several purposes (IQ-TREE) 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FEF9E5C-23B1-8C41-A44F-11EC726FBE02}"/>
              </a:ext>
            </a:extLst>
          </p:cNvPr>
          <p:cNvGrpSpPr/>
          <p:nvPr/>
        </p:nvGrpSpPr>
        <p:grpSpPr>
          <a:xfrm>
            <a:off x="1506398" y="3104520"/>
            <a:ext cx="6195645" cy="369332"/>
            <a:chOff x="1506398" y="3104520"/>
            <a:chExt cx="6195645" cy="369332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E3A1FE6-B6AF-EC47-8E0F-40F9A943CB8D}"/>
                </a:ext>
              </a:extLst>
            </p:cNvPr>
            <p:cNvSpPr txBox="1"/>
            <p:nvPr/>
          </p:nvSpPr>
          <p:spPr>
            <a:xfrm>
              <a:off x="1506398" y="3104520"/>
              <a:ext cx="16482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RELL BS = 0.644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8588A6C-7445-4E41-B5FB-C7754434D469}"/>
                </a:ext>
              </a:extLst>
            </p:cNvPr>
            <p:cNvSpPr txBox="1"/>
            <p:nvPr/>
          </p:nvSpPr>
          <p:spPr>
            <a:xfrm>
              <a:off x="3760053" y="3104520"/>
              <a:ext cx="16482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RELL BS = 0.333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5224AC5-5F4C-FD44-AEE7-36EF90F8744F}"/>
                </a:ext>
              </a:extLst>
            </p:cNvPr>
            <p:cNvSpPr txBox="1"/>
            <p:nvPr/>
          </p:nvSpPr>
          <p:spPr>
            <a:xfrm>
              <a:off x="6053835" y="3104520"/>
              <a:ext cx="16482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RELL BS = 0.003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723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4590" y="355374"/>
            <a:ext cx="4576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An Approximate LRT of Hypotheses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7764" y="1028700"/>
            <a:ext cx="8517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Anisimova </a:t>
            </a:r>
            <a:r>
              <a:rPr lang="en-US" dirty="0"/>
              <a:t>and </a:t>
            </a:r>
            <a:r>
              <a:rPr lang="en-US" dirty="0" err="1"/>
              <a:t>Gascuel</a:t>
            </a:r>
            <a:r>
              <a:rPr lang="en-US" dirty="0"/>
              <a:t> (2006. Syst. Biol., 55:539) produced a fast approximate approach. </a:t>
            </a:r>
          </a:p>
        </p:txBody>
      </p:sp>
      <p:pic>
        <p:nvPicPr>
          <p:cNvPr id="4" name="Picture 3" descr="../../../Anisimova&amp;Gascuel.Fig.pd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38" y="2066635"/>
            <a:ext cx="3144305" cy="40702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83393" y="1600200"/>
            <a:ext cx="8694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Most phylogenetic hypotheses rely the presence/absence of a particular internal branch.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12974" y="2582363"/>
            <a:ext cx="3480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Test statistic would be 2(ln</a:t>
            </a:r>
            <a:r>
              <a:rPr lang="en-US" i="1" dirty="0">
                <a:latin typeface="Times" charset="0"/>
                <a:ea typeface="Times" charset="0"/>
                <a:cs typeface="Times" charset="0"/>
              </a:rPr>
              <a:t>l</a:t>
            </a:r>
            <a:r>
              <a:rPr lang="en-US" baseline="-25000" dirty="0"/>
              <a:t>1</a:t>
            </a:r>
            <a:r>
              <a:rPr lang="en-US" dirty="0"/>
              <a:t> - ln</a:t>
            </a:r>
            <a:r>
              <a:rPr lang="en-US" i="1" dirty="0">
                <a:latin typeface="Times" charset="0"/>
                <a:ea typeface="Times" charset="0"/>
                <a:cs typeface="Times" charset="0"/>
              </a:rPr>
              <a:t>l</a:t>
            </a:r>
            <a:r>
              <a:rPr lang="en-US" baseline="-25000" dirty="0"/>
              <a:t>0</a:t>
            </a:r>
            <a:r>
              <a:rPr lang="en-US" dirty="0"/>
              <a:t>). </a:t>
            </a:r>
          </a:p>
        </p:txBody>
      </p:sp>
      <p:sp>
        <p:nvSpPr>
          <p:cNvPr id="7" name="Rectangle 6"/>
          <p:cNvSpPr/>
          <p:nvPr/>
        </p:nvSpPr>
        <p:spPr>
          <a:xfrm>
            <a:off x="4739468" y="3625021"/>
            <a:ext cx="33961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ea typeface="Times" charset="0"/>
                <a:cs typeface="Times New Roman" charset="0"/>
              </a:rPr>
              <a:t>A more conservative test statistic: </a:t>
            </a:r>
          </a:p>
          <a:p>
            <a:pPr algn="ctr"/>
            <a:r>
              <a:rPr lang="en-US" dirty="0">
                <a:ea typeface="Times" charset="0"/>
                <a:cs typeface="Times New Roman" charset="0"/>
              </a:rPr>
              <a:t>2(ln</a:t>
            </a:r>
            <a:r>
              <a:rPr lang="en-US" i="1" dirty="0">
                <a:latin typeface="Times" charset="0"/>
                <a:ea typeface="Times" charset="0"/>
                <a:cs typeface="Times New Roman" charset="0"/>
              </a:rPr>
              <a:t>l</a:t>
            </a:r>
            <a:r>
              <a:rPr lang="en-US" baseline="-25000" dirty="0">
                <a:ea typeface="Times" charset="0"/>
                <a:cs typeface="Times New Roman" charset="0"/>
              </a:rPr>
              <a:t>1</a:t>
            </a:r>
            <a:r>
              <a:rPr lang="en-US" dirty="0">
                <a:latin typeface="Times" charset="0"/>
                <a:ea typeface="Times" charset="0"/>
                <a:cs typeface="Times New Roman" charset="0"/>
              </a:rPr>
              <a:t> </a:t>
            </a:r>
            <a:r>
              <a:rPr lang="en-US" dirty="0">
                <a:ea typeface="Times" charset="0"/>
                <a:cs typeface="Times New Roman" charset="0"/>
              </a:rPr>
              <a:t>- ln</a:t>
            </a:r>
            <a:r>
              <a:rPr lang="en-US" i="1" dirty="0">
                <a:latin typeface="Times" charset="0"/>
                <a:ea typeface="Times" charset="0"/>
                <a:cs typeface="Times" charset="0"/>
              </a:rPr>
              <a:t>l</a:t>
            </a:r>
            <a:r>
              <a:rPr lang="en-US" baseline="-25000" dirty="0">
                <a:ea typeface="Times" charset="0"/>
                <a:cs typeface="Times New Roman" charset="0"/>
              </a:rPr>
              <a:t>2</a:t>
            </a:r>
            <a:r>
              <a:rPr lang="en-US" dirty="0">
                <a:latin typeface="Times" charset="0"/>
                <a:ea typeface="Times" charset="0"/>
                <a:cs typeface="Times New Roman" charset="0"/>
              </a:rPr>
              <a:t>).</a:t>
            </a:r>
            <a:r>
              <a:rPr lang="en-US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67637" y="5804100"/>
            <a:ext cx="6152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Power and accuracy analyses &amp; robustness to model violations. </a:t>
            </a:r>
          </a:p>
        </p:txBody>
      </p:sp>
    </p:spTree>
    <p:extLst>
      <p:ext uri="{BB962C8B-B14F-4D97-AF65-F5344CB8AC3E}">
        <p14:creationId xmlns:p14="http://schemas.microsoft.com/office/powerpoint/2010/main" val="12524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486849" y="2300969"/>
            <a:ext cx="2710360" cy="1846785"/>
            <a:chOff x="4457771" y="2159953"/>
            <a:chExt cx="3814858" cy="2599368"/>
          </a:xfrm>
        </p:grpSpPr>
        <p:pic>
          <p:nvPicPr>
            <p:cNvPr id="1025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1302" y="2622546"/>
              <a:ext cx="3178175" cy="2136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4457771" y="2159953"/>
              <a:ext cx="3814858" cy="4331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/>
                <a:t>Ancient Fragmentation Hypothesis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835928" y="3367199"/>
            <a:ext cx="2839097" cy="1714500"/>
            <a:chOff x="5583792" y="2806700"/>
            <a:chExt cx="2839097" cy="1714500"/>
          </a:xfrm>
        </p:grpSpPr>
        <p:sp>
          <p:nvSpPr>
            <p:cNvPr id="8" name="Rectangle 7"/>
            <p:cNvSpPr/>
            <p:nvPr/>
          </p:nvSpPr>
          <p:spPr>
            <a:xfrm>
              <a:off x="5996594" y="2806700"/>
              <a:ext cx="241282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/>
                <a:t>Northern Dispersal Hypothesis</a:t>
              </a: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5583792" y="3195935"/>
              <a:ext cx="2839097" cy="1325265"/>
              <a:chOff x="5583792" y="3195935"/>
              <a:chExt cx="2839097" cy="1325265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6417734" y="3505200"/>
                <a:ext cx="1930399" cy="1016000"/>
                <a:chOff x="6417734" y="3505200"/>
                <a:chExt cx="1930399" cy="1016000"/>
              </a:xfrm>
            </p:grpSpPr>
            <p:cxnSp>
              <p:nvCxnSpPr>
                <p:cNvPr id="11" name="Straight Connector 10"/>
                <p:cNvCxnSpPr/>
                <p:nvPr/>
              </p:nvCxnSpPr>
              <p:spPr>
                <a:xfrm flipV="1">
                  <a:off x="7332133" y="3505200"/>
                  <a:ext cx="1016000" cy="101600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flipH="1" flipV="1">
                  <a:off x="7581901" y="3505201"/>
                  <a:ext cx="372532" cy="372532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7569200" y="3505200"/>
                  <a:ext cx="778933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 flipH="1" flipV="1">
                  <a:off x="6925734" y="3505201"/>
                  <a:ext cx="706966" cy="70696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flipH="1" flipV="1">
                  <a:off x="6417734" y="3505201"/>
                  <a:ext cx="965199" cy="965199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" name="TextBox 23"/>
              <p:cNvSpPr txBox="1"/>
              <p:nvPr/>
            </p:nvSpPr>
            <p:spPr>
              <a:xfrm>
                <a:off x="7485976" y="3211611"/>
                <a:ext cx="93691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N. Rockies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490470" y="3197424"/>
                <a:ext cx="105420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N. Cascades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583792" y="3195935"/>
                <a:ext cx="105420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S. Cascades</a:t>
                </a:r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3727777" y="4969911"/>
            <a:ext cx="2846996" cy="1644650"/>
            <a:chOff x="3876635" y="4735987"/>
            <a:chExt cx="2846996" cy="1644650"/>
          </a:xfrm>
        </p:grpSpPr>
        <p:sp>
          <p:nvSpPr>
            <p:cNvPr id="10" name="Rectangle 9"/>
            <p:cNvSpPr/>
            <p:nvPr/>
          </p:nvSpPr>
          <p:spPr>
            <a:xfrm>
              <a:off x="4160069" y="4735987"/>
              <a:ext cx="241116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/>
                <a:t>Southern Dispersal Hypothesis</a:t>
              </a: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3876635" y="5075514"/>
              <a:ext cx="2846996" cy="1305123"/>
              <a:chOff x="3268133" y="5075514"/>
              <a:chExt cx="2846996" cy="1305123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 flipV="1">
                <a:off x="4976283" y="5364637"/>
                <a:ext cx="1016000" cy="10160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H="1" flipV="1">
                <a:off x="5226051" y="5364638"/>
                <a:ext cx="372532" cy="372532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5213350" y="5364637"/>
                <a:ext cx="778933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H="1" flipV="1">
                <a:off x="4569884" y="5364638"/>
                <a:ext cx="706966" cy="70696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H="1" flipV="1">
                <a:off x="4061884" y="5364638"/>
                <a:ext cx="965199" cy="965199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/>
              <p:cNvSpPr txBox="1"/>
              <p:nvPr/>
            </p:nvSpPr>
            <p:spPr>
              <a:xfrm>
                <a:off x="5178216" y="5075514"/>
                <a:ext cx="93691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N. Rockies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245926" y="5075514"/>
                <a:ext cx="105420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S. Cascades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3268133" y="5082261"/>
                <a:ext cx="105420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N. Cascades</a:t>
                </a:r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710469" y="2171700"/>
            <a:ext cx="2557664" cy="3592175"/>
            <a:chOff x="710469" y="2171700"/>
            <a:chExt cx="2557664" cy="359217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0469" y="2502853"/>
              <a:ext cx="2557664" cy="3261022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1003300" y="2171700"/>
              <a:ext cx="2005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PNW Biogeography</a:t>
              </a: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6E4C9D21-4E84-3C40-8152-164E16E6F4F3}"/>
              </a:ext>
            </a:extLst>
          </p:cNvPr>
          <p:cNvSpPr/>
          <p:nvPr/>
        </p:nvSpPr>
        <p:spPr>
          <a:xfrm>
            <a:off x="2714996" y="295776"/>
            <a:ext cx="3717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Bayesian Hypothesis Testing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2C6E93-8F82-FE4A-907C-7EB9D89F8574}"/>
              </a:ext>
            </a:extLst>
          </p:cNvPr>
          <p:cNvSpPr/>
          <p:nvPr/>
        </p:nvSpPr>
        <p:spPr>
          <a:xfrm>
            <a:off x="308344" y="925641"/>
            <a:ext cx="84635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indent="-11430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" pitchFamily="2" charset="0"/>
                <a:cs typeface="Times New Roman" panose="02020603050405020304" pitchFamily="18" charset="0"/>
              </a:rPr>
              <a:t>We can contrast this frequentist approach with a Bayesian test of explicit hypotheses.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F051B7-17C5-4241-B3C6-176425FB80B5}"/>
              </a:ext>
            </a:extLst>
          </p:cNvPr>
          <p:cNvSpPr/>
          <p:nvPr/>
        </p:nvSpPr>
        <p:spPr>
          <a:xfrm>
            <a:off x="89035" y="1365515"/>
            <a:ext cx="8959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indent="-114300"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" pitchFamily="2" charset="0"/>
                <a:cs typeface="Times New Roman" panose="02020603050405020304" pitchFamily="18" charset="0"/>
              </a:rPr>
              <a:t>The probability that some hypothesis is correct (conditional on the data, model of sequence evolution and assuming convergence of the MCMC).</a:t>
            </a:r>
          </a:p>
        </p:txBody>
      </p:sp>
    </p:spTree>
    <p:extLst>
      <p:ext uri="{BB962C8B-B14F-4D97-AF65-F5344CB8AC3E}">
        <p14:creationId xmlns:p14="http://schemas.microsoft.com/office/powerpoint/2010/main" val="71711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938" y="939804"/>
            <a:ext cx="6799120" cy="50884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28661" y="6217733"/>
            <a:ext cx="5086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This tree has a likelihood score of  </a:t>
            </a:r>
            <a:r>
              <a:rPr lang="en-US" dirty="0" err="1"/>
              <a:t>ln</a:t>
            </a:r>
            <a:r>
              <a:rPr lang="en-US" i="1" dirty="0" err="1"/>
              <a:t>L</a:t>
            </a:r>
            <a:r>
              <a:rPr lang="en-US" dirty="0"/>
              <a:t> = -1593.01499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85932B-8724-4840-B660-CFB1C5D67466}"/>
              </a:ext>
            </a:extLst>
          </p:cNvPr>
          <p:cNvSpPr/>
          <p:nvPr/>
        </p:nvSpPr>
        <p:spPr>
          <a:xfrm>
            <a:off x="2714996" y="295776"/>
            <a:ext cx="3717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Bayesian Hypothesis Testing </a:t>
            </a:r>
          </a:p>
        </p:txBody>
      </p:sp>
    </p:spTree>
    <p:extLst>
      <p:ext uri="{BB962C8B-B14F-4D97-AF65-F5344CB8AC3E}">
        <p14:creationId xmlns:p14="http://schemas.microsoft.com/office/powerpoint/2010/main" val="163962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1895</TotalTime>
  <Words>857</Words>
  <Application>Microsoft Macintosh PowerPoint</Application>
  <PresentationFormat>On-screen Show (4:3)</PresentationFormat>
  <Paragraphs>165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Courier</vt:lpstr>
      <vt:lpstr>Symbol</vt:lpstr>
      <vt:lpstr>Times</vt:lpstr>
      <vt:lpstr>Office Theme</vt:lpstr>
      <vt:lpstr>file:///Users/jacksullivan/Desktop/Sullivan/Systematics2013/Slides/Macintosh%20HD:Users:jacksullivan:Desktop:Sullivan:Systematics2013:Overheads:Lecture%2016-Overheads!OLE_LINK6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Idaho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 Sullivan</dc:creator>
  <cp:lastModifiedBy>Sullivan, Jack (jacks@uidaho.edu)</cp:lastModifiedBy>
  <cp:revision>92</cp:revision>
  <dcterms:created xsi:type="dcterms:W3CDTF">2013-04-01T17:38:04Z</dcterms:created>
  <dcterms:modified xsi:type="dcterms:W3CDTF">2023-04-04T15:43:19Z</dcterms:modified>
</cp:coreProperties>
</file>