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71" r:id="rId4"/>
    <p:sldId id="257" r:id="rId5"/>
    <p:sldId id="258" r:id="rId6"/>
    <p:sldId id="259" r:id="rId7"/>
    <p:sldId id="260" r:id="rId8"/>
    <p:sldId id="261" r:id="rId9"/>
    <p:sldId id="262" r:id="rId10"/>
    <p:sldId id="265" r:id="rId11"/>
    <p:sldId id="263" r:id="rId12"/>
    <p:sldId id="272" r:id="rId13"/>
    <p:sldId id="264" r:id="rId14"/>
    <p:sldId id="266" r:id="rId15"/>
    <p:sldId id="269" r:id="rId16"/>
    <p:sldId id="270"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29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p:restoredTop sz="99819" autoAdjust="0"/>
  </p:normalViewPr>
  <p:slideViewPr>
    <p:cSldViewPr snapToGrid="0" snapToObjects="1" showGuides="1">
      <p:cViewPr>
        <p:scale>
          <a:sx n="86" d="100"/>
          <a:sy n="86" d="100"/>
        </p:scale>
        <p:origin x="848" y="920"/>
      </p:cViewPr>
      <p:guideLst>
        <p:guide orient="horz" pos="2400"/>
        <p:guide pos="290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B8979A-09E3-B845-AD25-2CE786935671}"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263979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8979A-09E3-B845-AD25-2CE786935671}"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88265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8979A-09E3-B845-AD25-2CE786935671}"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419718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8979A-09E3-B845-AD25-2CE786935671}"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3163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B8979A-09E3-B845-AD25-2CE786935671}"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199352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B8979A-09E3-B845-AD25-2CE786935671}"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139065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B8979A-09E3-B845-AD25-2CE786935671}" type="datetimeFigureOut">
              <a:rPr lang="en-US" smtClean="0"/>
              <a:t>4/4/23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269404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B8979A-09E3-B845-AD25-2CE786935671}" type="datetimeFigureOut">
              <a:rPr lang="en-US" smtClean="0"/>
              <a:t>4/4/23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392517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8979A-09E3-B845-AD25-2CE786935671}" type="datetimeFigureOut">
              <a:rPr lang="en-US" smtClean="0"/>
              <a:t>4/4/23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171061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B8979A-09E3-B845-AD25-2CE786935671}"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367793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B8979A-09E3-B845-AD25-2CE786935671}"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7A76A-94B1-DA46-A4C0-020C67CAF899}" type="slidenum">
              <a:rPr lang="en-US" smtClean="0"/>
              <a:t>‹#›</a:t>
            </a:fld>
            <a:endParaRPr lang="en-US"/>
          </a:p>
        </p:txBody>
      </p:sp>
    </p:spTree>
    <p:extLst>
      <p:ext uri="{BB962C8B-B14F-4D97-AF65-F5344CB8AC3E}">
        <p14:creationId xmlns:p14="http://schemas.microsoft.com/office/powerpoint/2010/main" val="88366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8979A-09E3-B845-AD25-2CE786935671}" type="datetimeFigureOut">
              <a:rPr lang="en-US" smtClean="0"/>
              <a:t>4/4/23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7A76A-94B1-DA46-A4C0-020C67CAF899}" type="slidenum">
              <a:rPr lang="en-US" smtClean="0"/>
              <a:t>‹#›</a:t>
            </a:fld>
            <a:endParaRPr lang="en-US"/>
          </a:p>
        </p:txBody>
      </p:sp>
    </p:spTree>
    <p:extLst>
      <p:ext uri="{BB962C8B-B14F-4D97-AF65-F5344CB8AC3E}">
        <p14:creationId xmlns:p14="http://schemas.microsoft.com/office/powerpoint/2010/main" val="383118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9501" y="233549"/>
            <a:ext cx="3297497" cy="400110"/>
          </a:xfrm>
          <a:prstGeom prst="rect">
            <a:avLst/>
          </a:prstGeom>
          <a:noFill/>
        </p:spPr>
        <p:txBody>
          <a:bodyPr wrap="none" rtlCol="0">
            <a:spAutoFit/>
          </a:bodyPr>
          <a:lstStyle/>
          <a:p>
            <a:pPr algn="ctr"/>
            <a:r>
              <a:rPr lang="en-US" sz="2000" dirty="0"/>
              <a:t>Lecture 16 – Molecular Clocks</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24" y="726599"/>
            <a:ext cx="5754602" cy="5349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71526" y="6106723"/>
            <a:ext cx="8600948" cy="646331"/>
          </a:xfrm>
          <a:prstGeom prst="rect">
            <a:avLst/>
          </a:prstGeom>
        </p:spPr>
        <p:txBody>
          <a:bodyPr wrap="square">
            <a:spAutoFit/>
          </a:bodyPr>
          <a:lstStyle/>
          <a:p>
            <a:pPr algn="ctr"/>
            <a:r>
              <a:rPr lang="en-US" dirty="0"/>
              <a:t>Up until recently, studies such as this one relied on sequence evolution to behave in a clock-like fashion, with a uniform rate across the topology.</a:t>
            </a:r>
            <a:endParaRPr lang="en-US" b="1" dirty="0"/>
          </a:p>
        </p:txBody>
      </p:sp>
      <p:grpSp>
        <p:nvGrpSpPr>
          <p:cNvPr id="7" name="Group 6"/>
          <p:cNvGrpSpPr/>
          <p:nvPr/>
        </p:nvGrpSpPr>
        <p:grpSpPr>
          <a:xfrm>
            <a:off x="596900" y="749300"/>
            <a:ext cx="2044700" cy="1384300"/>
            <a:chOff x="596900" y="749300"/>
            <a:chExt cx="2044700" cy="1384300"/>
          </a:xfrm>
        </p:grpSpPr>
        <p:cxnSp>
          <p:nvCxnSpPr>
            <p:cNvPr id="3" name="Straight Arrow Connector 2"/>
            <p:cNvCxnSpPr/>
            <p:nvPr/>
          </p:nvCxnSpPr>
          <p:spPr>
            <a:xfrm>
              <a:off x="1955800" y="1054100"/>
              <a:ext cx="685800" cy="1079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96900" y="749300"/>
              <a:ext cx="1749209" cy="369332"/>
            </a:xfrm>
            <a:prstGeom prst="rect">
              <a:avLst/>
            </a:prstGeom>
            <a:noFill/>
          </p:spPr>
          <p:txBody>
            <a:bodyPr wrap="none" rtlCol="0">
              <a:spAutoFit/>
            </a:bodyPr>
            <a:lstStyle/>
            <a:p>
              <a:r>
                <a:rPr lang="en-US" dirty="0"/>
                <a:t>Fossil calibration</a:t>
              </a:r>
            </a:p>
          </p:txBody>
        </p:sp>
      </p:grpSp>
    </p:spTree>
    <p:extLst>
      <p:ext uri="{BB962C8B-B14F-4D97-AF65-F5344CB8AC3E}">
        <p14:creationId xmlns:p14="http://schemas.microsoft.com/office/powerpoint/2010/main" val="29716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583" y="310634"/>
            <a:ext cx="2797310" cy="461665"/>
          </a:xfrm>
          <a:prstGeom prst="rect">
            <a:avLst/>
          </a:prstGeom>
          <a:noFill/>
        </p:spPr>
        <p:txBody>
          <a:bodyPr wrap="none" rtlCol="0">
            <a:spAutoFit/>
          </a:bodyPr>
          <a:lstStyle/>
          <a:p>
            <a:pPr algn="ctr"/>
            <a:r>
              <a:rPr lang="en-US" sz="2400" dirty="0"/>
              <a:t>Random Local Clocks</a:t>
            </a:r>
          </a:p>
        </p:txBody>
      </p:sp>
      <p:sp>
        <p:nvSpPr>
          <p:cNvPr id="3" name="TextBox 2"/>
          <p:cNvSpPr txBox="1"/>
          <p:nvPr/>
        </p:nvSpPr>
        <p:spPr>
          <a:xfrm>
            <a:off x="257835" y="874236"/>
            <a:ext cx="8694583" cy="369332"/>
          </a:xfrm>
          <a:prstGeom prst="rect">
            <a:avLst/>
          </a:prstGeom>
          <a:noFill/>
        </p:spPr>
        <p:txBody>
          <a:bodyPr wrap="none" rtlCol="0">
            <a:spAutoFit/>
          </a:bodyPr>
          <a:lstStyle/>
          <a:p>
            <a:pPr algn="ctr"/>
            <a:r>
              <a:rPr lang="en-US" dirty="0"/>
              <a:t>Drummond &amp; </a:t>
            </a:r>
            <a:r>
              <a:rPr lang="en-US" dirty="0" err="1"/>
              <a:t>Suchard</a:t>
            </a:r>
            <a:r>
              <a:rPr lang="en-US" dirty="0"/>
              <a:t> (2010. </a:t>
            </a:r>
            <a:r>
              <a:rPr lang="en-US" dirty="0" err="1"/>
              <a:t>BMCBiol</a:t>
            </a:r>
            <a:r>
              <a:rPr lang="en-US" dirty="0"/>
              <a:t>.) developed a RLC model that locates rate changes.</a:t>
            </a:r>
          </a:p>
        </p:txBody>
      </p:sp>
      <p:sp>
        <p:nvSpPr>
          <p:cNvPr id="4" name="TextBox 3"/>
          <p:cNvSpPr txBox="1"/>
          <p:nvPr/>
        </p:nvSpPr>
        <p:spPr>
          <a:xfrm>
            <a:off x="2649288" y="1345168"/>
            <a:ext cx="3912099" cy="369332"/>
          </a:xfrm>
          <a:prstGeom prst="rect">
            <a:avLst/>
          </a:prstGeom>
          <a:noFill/>
        </p:spPr>
        <p:txBody>
          <a:bodyPr wrap="none" rtlCol="0">
            <a:spAutoFit/>
          </a:bodyPr>
          <a:lstStyle/>
          <a:p>
            <a:r>
              <a:rPr lang="en-US" dirty="0"/>
              <a:t>The rate of branch </a:t>
            </a:r>
            <a:r>
              <a:rPr lang="en-US" i="1" dirty="0"/>
              <a:t>k</a:t>
            </a:r>
            <a:r>
              <a:rPr lang="en-US" dirty="0"/>
              <a:t>: </a:t>
            </a:r>
            <a:r>
              <a:rPr lang="en-US" i="1" dirty="0" err="1"/>
              <a:t>r</a:t>
            </a:r>
            <a:r>
              <a:rPr lang="en-US" baseline="-25000" dirty="0" err="1"/>
              <a:t>k</a:t>
            </a:r>
            <a:r>
              <a:rPr lang="en-US" dirty="0"/>
              <a:t> = </a:t>
            </a:r>
            <a:r>
              <a:rPr lang="en-US" i="1" dirty="0" err="1"/>
              <a:t>c</a:t>
            </a:r>
            <a:r>
              <a:rPr lang="en-US" i="1" dirty="0" err="1">
                <a:latin typeface="Symbol" charset="2"/>
                <a:cs typeface="Symbol" charset="2"/>
              </a:rPr>
              <a:t>r</a:t>
            </a:r>
            <a:r>
              <a:rPr lang="en-US" dirty="0">
                <a:cs typeface="Symbol" charset="2"/>
              </a:rPr>
              <a:t> x </a:t>
            </a:r>
            <a:r>
              <a:rPr lang="en-US" i="1" dirty="0" err="1">
                <a:latin typeface="Symbol" charset="2"/>
                <a:cs typeface="Symbol" charset="2"/>
              </a:rPr>
              <a:t>r</a:t>
            </a:r>
            <a:r>
              <a:rPr lang="en-US" i="1" baseline="-25000" dirty="0" err="1">
                <a:cs typeface="Symbol" charset="2"/>
              </a:rPr>
              <a:t>pa</a:t>
            </a:r>
            <a:r>
              <a:rPr lang="en-US" i="1" baseline="-25000" dirty="0">
                <a:cs typeface="Symbol" charset="2"/>
              </a:rPr>
              <a:t>(k)</a:t>
            </a:r>
            <a:r>
              <a:rPr lang="en-US" dirty="0">
                <a:cs typeface="Symbol" charset="2"/>
              </a:rPr>
              <a:t> x </a:t>
            </a:r>
            <a:r>
              <a:rPr lang="en-US" i="1" dirty="0" err="1">
                <a:latin typeface="Symbol" charset="2"/>
                <a:cs typeface="Symbol" charset="2"/>
              </a:rPr>
              <a:t>f</a:t>
            </a:r>
            <a:r>
              <a:rPr lang="en-US" i="1" baseline="-25000" dirty="0" err="1">
                <a:cs typeface="Symbol" charset="2"/>
              </a:rPr>
              <a:t>k</a:t>
            </a:r>
            <a:r>
              <a:rPr lang="en-US" i="1" dirty="0"/>
              <a:t> </a:t>
            </a:r>
            <a:r>
              <a:rPr lang="en-US" dirty="0"/>
              <a:t> </a:t>
            </a:r>
          </a:p>
        </p:txBody>
      </p:sp>
      <p:sp>
        <p:nvSpPr>
          <p:cNvPr id="6" name="Rectangle 5"/>
          <p:cNvSpPr/>
          <p:nvPr/>
        </p:nvSpPr>
        <p:spPr>
          <a:xfrm>
            <a:off x="1455430" y="1718270"/>
            <a:ext cx="2830184" cy="369332"/>
          </a:xfrm>
          <a:prstGeom prst="rect">
            <a:avLst/>
          </a:prstGeom>
        </p:spPr>
        <p:txBody>
          <a:bodyPr wrap="none">
            <a:spAutoFit/>
          </a:bodyPr>
          <a:lstStyle/>
          <a:p>
            <a:r>
              <a:rPr lang="en-US" i="1" dirty="0" err="1"/>
              <a:t>c</a:t>
            </a:r>
            <a:r>
              <a:rPr lang="en-US" i="1" dirty="0" err="1">
                <a:latin typeface="Symbol" charset="2"/>
                <a:cs typeface="Symbol" charset="2"/>
              </a:rPr>
              <a:t>r</a:t>
            </a:r>
            <a:r>
              <a:rPr lang="en-US" dirty="0">
                <a:latin typeface="Symbol" charset="2"/>
                <a:cs typeface="Symbol" charset="2"/>
              </a:rPr>
              <a:t> </a:t>
            </a:r>
            <a:r>
              <a:rPr lang="en-US" dirty="0">
                <a:cs typeface="Symbol" charset="2"/>
              </a:rPr>
              <a:t>is a rate scaling constant </a:t>
            </a:r>
            <a:endParaRPr lang="en-US" dirty="0"/>
          </a:p>
        </p:txBody>
      </p:sp>
      <p:sp>
        <p:nvSpPr>
          <p:cNvPr id="7" name="TextBox 6"/>
          <p:cNvSpPr txBox="1"/>
          <p:nvPr/>
        </p:nvSpPr>
        <p:spPr>
          <a:xfrm>
            <a:off x="4605338" y="1718270"/>
            <a:ext cx="4093714" cy="369332"/>
          </a:xfrm>
          <a:prstGeom prst="rect">
            <a:avLst/>
          </a:prstGeom>
          <a:noFill/>
        </p:spPr>
        <p:txBody>
          <a:bodyPr wrap="none" rtlCol="0">
            <a:spAutoFit/>
          </a:bodyPr>
          <a:lstStyle/>
          <a:p>
            <a:r>
              <a:rPr lang="en-US" i="1" dirty="0" err="1">
                <a:latin typeface="Symbol" charset="2"/>
                <a:cs typeface="Symbol" charset="2"/>
              </a:rPr>
              <a:t>r</a:t>
            </a:r>
            <a:r>
              <a:rPr lang="en-US" i="1" baseline="-25000" dirty="0" err="1">
                <a:cs typeface="Symbol" charset="2"/>
              </a:rPr>
              <a:t>pa</a:t>
            </a:r>
            <a:r>
              <a:rPr lang="en-US" i="1" baseline="-25000" dirty="0">
                <a:cs typeface="Symbol" charset="2"/>
              </a:rPr>
              <a:t>(k)</a:t>
            </a:r>
            <a:r>
              <a:rPr lang="en-US" dirty="0">
                <a:cs typeface="Symbol" charset="2"/>
              </a:rPr>
              <a:t> is the rate of the parent branch of </a:t>
            </a:r>
            <a:r>
              <a:rPr lang="en-US" i="1" dirty="0">
                <a:cs typeface="Symbol" charset="2"/>
              </a:rPr>
              <a:t>k</a:t>
            </a:r>
            <a:endParaRPr lang="en-US" i="1" dirty="0"/>
          </a:p>
        </p:txBody>
      </p:sp>
      <p:sp>
        <p:nvSpPr>
          <p:cNvPr id="8" name="TextBox 7"/>
          <p:cNvSpPr txBox="1"/>
          <p:nvPr/>
        </p:nvSpPr>
        <p:spPr>
          <a:xfrm>
            <a:off x="2690578" y="2196068"/>
            <a:ext cx="3889206" cy="369332"/>
          </a:xfrm>
          <a:prstGeom prst="rect">
            <a:avLst/>
          </a:prstGeom>
          <a:noFill/>
        </p:spPr>
        <p:txBody>
          <a:bodyPr wrap="none" rtlCol="0">
            <a:spAutoFit/>
          </a:bodyPr>
          <a:lstStyle/>
          <a:p>
            <a:r>
              <a:rPr lang="en-US" i="1" dirty="0" err="1">
                <a:latin typeface="Symbol" charset="2"/>
                <a:cs typeface="Symbol" charset="2"/>
              </a:rPr>
              <a:t>f</a:t>
            </a:r>
            <a:r>
              <a:rPr lang="en-US" i="1" baseline="-25000" dirty="0" err="1">
                <a:cs typeface="Symbol" charset="2"/>
              </a:rPr>
              <a:t>k</a:t>
            </a:r>
            <a:r>
              <a:rPr lang="en-US" dirty="0"/>
              <a:t> is the branch-specific rate multiplier. </a:t>
            </a:r>
          </a:p>
        </p:txBody>
      </p:sp>
      <p:pic>
        <p:nvPicPr>
          <p:cNvPr id="9" name="Picture 8" descr="1741-7007-8-114-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524" y="2664254"/>
            <a:ext cx="5207000" cy="4193746"/>
          </a:xfrm>
          <a:prstGeom prst="rect">
            <a:avLst/>
          </a:prstGeom>
        </p:spPr>
      </p:pic>
    </p:spTree>
    <p:extLst>
      <p:ext uri="{BB962C8B-B14F-4D97-AF65-F5344CB8AC3E}">
        <p14:creationId xmlns:p14="http://schemas.microsoft.com/office/powerpoint/2010/main" val="29737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292" y="266700"/>
            <a:ext cx="3561492" cy="461665"/>
          </a:xfrm>
          <a:prstGeom prst="rect">
            <a:avLst/>
          </a:prstGeom>
          <a:noFill/>
        </p:spPr>
        <p:txBody>
          <a:bodyPr wrap="none" rtlCol="0">
            <a:spAutoFit/>
          </a:bodyPr>
          <a:lstStyle/>
          <a:p>
            <a:pPr algn="ctr"/>
            <a:r>
              <a:rPr lang="en-US" sz="2400" dirty="0"/>
              <a:t>C. Autocorrelation of Rates</a:t>
            </a:r>
          </a:p>
        </p:txBody>
      </p:sp>
      <p:sp>
        <p:nvSpPr>
          <p:cNvPr id="3" name="TextBox 2"/>
          <p:cNvSpPr txBox="1"/>
          <p:nvPr/>
        </p:nvSpPr>
        <p:spPr>
          <a:xfrm>
            <a:off x="810915" y="794434"/>
            <a:ext cx="7614246" cy="646331"/>
          </a:xfrm>
          <a:prstGeom prst="rect">
            <a:avLst/>
          </a:prstGeom>
          <a:noFill/>
        </p:spPr>
        <p:txBody>
          <a:bodyPr wrap="none" rtlCol="0">
            <a:spAutoFit/>
          </a:bodyPr>
          <a:lstStyle/>
          <a:p>
            <a:pPr algn="ctr"/>
            <a:r>
              <a:rPr lang="en-US" dirty="0"/>
              <a:t>Rates of closely related taxa are expected to be more </a:t>
            </a:r>
            <a:r>
              <a:rPr lang="en-US"/>
              <a:t>similar than </a:t>
            </a:r>
            <a:r>
              <a:rPr lang="en-US" dirty="0"/>
              <a:t>rates of more </a:t>
            </a:r>
          </a:p>
          <a:p>
            <a:pPr algn="ctr"/>
            <a:r>
              <a:rPr lang="en-US" dirty="0"/>
              <a:t>distantly related taxa.</a:t>
            </a:r>
          </a:p>
        </p:txBody>
      </p:sp>
      <p:sp>
        <p:nvSpPr>
          <p:cNvPr id="4" name="Rectangle 3"/>
          <p:cNvSpPr/>
          <p:nvPr/>
        </p:nvSpPr>
        <p:spPr>
          <a:xfrm>
            <a:off x="760115" y="1504434"/>
            <a:ext cx="7994496" cy="646331"/>
          </a:xfrm>
          <a:prstGeom prst="rect">
            <a:avLst/>
          </a:prstGeom>
        </p:spPr>
        <p:txBody>
          <a:bodyPr wrap="none">
            <a:spAutoFit/>
          </a:bodyPr>
          <a:lstStyle/>
          <a:p>
            <a:pPr algn="ctr"/>
            <a:r>
              <a:rPr lang="en-US" dirty="0"/>
              <a:t>Non-parametric rate smoothing (Sanderson 1997) - The sum of squared differences </a:t>
            </a:r>
          </a:p>
          <a:p>
            <a:pPr algn="ctr"/>
            <a:r>
              <a:rPr lang="en-US" dirty="0"/>
              <a:t>in local rates that are minimized, as follows:</a:t>
            </a:r>
            <a:endParaRPr lang="en-US" b="1" dirty="0"/>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15278"/>
          <a:stretch/>
        </p:blipFill>
        <p:spPr bwMode="auto">
          <a:xfrm>
            <a:off x="3577797" y="2159000"/>
            <a:ext cx="2820987"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2531682336"/>
              </p:ext>
            </p:extLst>
          </p:nvPr>
        </p:nvGraphicFramePr>
        <p:xfrm>
          <a:off x="1071332" y="3967101"/>
          <a:ext cx="1621068" cy="879597"/>
        </p:xfrm>
        <a:graphic>
          <a:graphicData uri="http://schemas.openxmlformats.org/presentationml/2006/ole">
            <mc:AlternateContent xmlns:mc="http://schemas.openxmlformats.org/markup-compatibility/2006">
              <mc:Choice xmlns:v="urn:schemas-microsoft-com:vml" Requires="v">
                <p:oleObj spid="_x0000_s6245" name="Equation" r:id="rId4" imgW="660400" imgH="457200" progId="Equation.3">
                  <p:embed/>
                </p:oleObj>
              </mc:Choice>
              <mc:Fallback>
                <p:oleObj name="Equation" r:id="rId4" imgW="660400" imgH="457200" progId="Equation.3">
                  <p:embed/>
                  <p:pic>
                    <p:nvPicPr>
                      <p:cNvPr id="0" name=""/>
                      <p:cNvPicPr/>
                      <p:nvPr/>
                    </p:nvPicPr>
                    <p:blipFill>
                      <a:blip r:embed="rId5"/>
                      <a:stretch>
                        <a:fillRect/>
                      </a:stretch>
                    </p:blipFill>
                    <p:spPr>
                      <a:xfrm>
                        <a:off x="1071332" y="3967101"/>
                        <a:ext cx="1621068" cy="879597"/>
                      </a:xfrm>
                      <a:prstGeom prst="rect">
                        <a:avLst/>
                      </a:prstGeom>
                    </p:spPr>
                  </p:pic>
                </p:oleObj>
              </mc:Fallback>
            </mc:AlternateContent>
          </a:graphicData>
        </a:graphic>
      </p:graphicFrame>
      <p:sp>
        <p:nvSpPr>
          <p:cNvPr id="7" name="Rectangle 6"/>
          <p:cNvSpPr/>
          <p:nvPr/>
        </p:nvSpPr>
        <p:spPr>
          <a:xfrm>
            <a:off x="634057" y="5444530"/>
            <a:ext cx="7967961" cy="646331"/>
          </a:xfrm>
          <a:prstGeom prst="rect">
            <a:avLst/>
          </a:prstGeom>
        </p:spPr>
        <p:txBody>
          <a:bodyPr wrap="square">
            <a:spAutoFit/>
          </a:bodyPr>
          <a:lstStyle/>
          <a:p>
            <a:pPr algn="ctr"/>
            <a:r>
              <a:rPr lang="en-US" dirty="0"/>
              <a:t>Since </a:t>
            </a:r>
            <a:r>
              <a:rPr lang="en-US" i="1" dirty="0" err="1"/>
              <a:t>r</a:t>
            </a:r>
            <a:r>
              <a:rPr lang="en-US" i="1" baseline="-25000" dirty="0" err="1"/>
              <a:t>k</a:t>
            </a:r>
            <a:r>
              <a:rPr lang="en-US" i="1" dirty="0"/>
              <a:t> = b</a:t>
            </a:r>
            <a:r>
              <a:rPr lang="en-US" i="1" baseline="-25000" dirty="0"/>
              <a:t>k</a:t>
            </a:r>
            <a:r>
              <a:rPr lang="en-US" i="1" dirty="0"/>
              <a:t>/</a:t>
            </a:r>
            <a:r>
              <a:rPr lang="en-US" i="1" dirty="0" err="1"/>
              <a:t>t</a:t>
            </a:r>
            <a:r>
              <a:rPr lang="en-US" i="1" baseline="-25000" dirty="0" err="1"/>
              <a:t>k</a:t>
            </a:r>
            <a:r>
              <a:rPr lang="en-US" dirty="0"/>
              <a:t>, NPRS used parsimony reconstructions as proxies for </a:t>
            </a:r>
            <a:r>
              <a:rPr lang="en-US" i="1" dirty="0"/>
              <a:t>b</a:t>
            </a:r>
            <a:r>
              <a:rPr lang="en-US" i="1" baseline="-25000" dirty="0"/>
              <a:t>k</a:t>
            </a:r>
            <a:r>
              <a:rPr lang="en-US" dirty="0"/>
              <a:t>’s and found the combination of internal node times (</a:t>
            </a:r>
            <a:r>
              <a:rPr lang="en-US" i="1" dirty="0"/>
              <a:t>t</a:t>
            </a:r>
            <a:r>
              <a:rPr lang="en-US" i="1" baseline="-25000" dirty="0"/>
              <a:t>1</a:t>
            </a:r>
            <a:r>
              <a:rPr lang="en-US" i="1" dirty="0"/>
              <a:t>, t</a:t>
            </a:r>
            <a:r>
              <a:rPr lang="en-US" i="1" baseline="-25000" dirty="0"/>
              <a:t>2</a:t>
            </a:r>
            <a:r>
              <a:rPr lang="en-US" i="1" dirty="0"/>
              <a:t>,</a:t>
            </a:r>
            <a:r>
              <a:rPr lang="en-US" dirty="0"/>
              <a:t> … </a:t>
            </a:r>
            <a:r>
              <a:rPr lang="en-US" i="1" dirty="0"/>
              <a:t>t</a:t>
            </a:r>
            <a:r>
              <a:rPr lang="en-US" i="1" baseline="-25000" dirty="0"/>
              <a:t>n-1</a:t>
            </a:r>
            <a:r>
              <a:rPr lang="en-US" dirty="0"/>
              <a:t>) that minimizes </a:t>
            </a:r>
            <a:r>
              <a:rPr lang="en-US" i="1" dirty="0"/>
              <a:t>W</a:t>
            </a:r>
            <a:r>
              <a:rPr lang="en-US" dirty="0"/>
              <a:t>.</a:t>
            </a:r>
            <a:endParaRPr lang="en-US" b="1" dirty="0"/>
          </a:p>
        </p:txBody>
      </p:sp>
      <p:sp>
        <p:nvSpPr>
          <p:cNvPr id="9" name="TextBox 8"/>
          <p:cNvSpPr txBox="1"/>
          <p:nvPr/>
        </p:nvSpPr>
        <p:spPr>
          <a:xfrm>
            <a:off x="1930400" y="6241534"/>
            <a:ext cx="5359685" cy="369332"/>
          </a:xfrm>
          <a:prstGeom prst="rect">
            <a:avLst/>
          </a:prstGeom>
          <a:noFill/>
        </p:spPr>
        <p:txBody>
          <a:bodyPr wrap="none" rtlCol="0">
            <a:spAutoFit/>
          </a:bodyPr>
          <a:lstStyle/>
          <a:p>
            <a:r>
              <a:rPr lang="en-US" dirty="0"/>
              <a:t>Fully parametric versions have also been implemented.</a:t>
            </a:r>
          </a:p>
        </p:txBody>
      </p:sp>
    </p:spTree>
    <p:extLst>
      <p:ext uri="{BB962C8B-B14F-4D97-AF65-F5344CB8AC3E}">
        <p14:creationId xmlns:p14="http://schemas.microsoft.com/office/powerpoint/2010/main" val="7367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10C99A-4A19-9D4F-94A7-F64685B0BBA4}"/>
              </a:ext>
            </a:extLst>
          </p:cNvPr>
          <p:cNvSpPr txBox="1"/>
          <p:nvPr/>
        </p:nvSpPr>
        <p:spPr>
          <a:xfrm>
            <a:off x="2254104" y="447972"/>
            <a:ext cx="4572000" cy="461665"/>
          </a:xfrm>
          <a:prstGeom prst="rect">
            <a:avLst/>
          </a:prstGeom>
          <a:noFill/>
        </p:spPr>
        <p:txBody>
          <a:bodyPr wrap="square">
            <a:spAutoFit/>
          </a:bodyPr>
          <a:lstStyle/>
          <a:p>
            <a:pPr algn="ctr"/>
            <a:r>
              <a:rPr lang="en-US" sz="1800" dirty="0"/>
              <a:t>C. </a:t>
            </a:r>
            <a:r>
              <a:rPr lang="en-US" sz="2400" dirty="0"/>
              <a:t>Autocorrelation</a:t>
            </a:r>
            <a:r>
              <a:rPr lang="en-US" sz="1800" dirty="0"/>
              <a:t> </a:t>
            </a:r>
            <a:r>
              <a:rPr lang="en-US" sz="2400" dirty="0"/>
              <a:t>of Rates</a:t>
            </a:r>
          </a:p>
        </p:txBody>
      </p:sp>
      <p:sp>
        <p:nvSpPr>
          <p:cNvPr id="4" name="TextBox 3">
            <a:extLst>
              <a:ext uri="{FF2B5EF4-FFF2-40B4-BE49-F238E27FC236}">
                <a16:creationId xmlns:a16="http://schemas.microsoft.com/office/drawing/2014/main" id="{60131AB6-8B57-7046-BBB2-36D4E947C5E1}"/>
              </a:ext>
            </a:extLst>
          </p:cNvPr>
          <p:cNvSpPr txBox="1"/>
          <p:nvPr/>
        </p:nvSpPr>
        <p:spPr>
          <a:xfrm>
            <a:off x="1098613" y="1017165"/>
            <a:ext cx="3927294" cy="369332"/>
          </a:xfrm>
          <a:prstGeom prst="rect">
            <a:avLst/>
          </a:prstGeom>
          <a:noFill/>
        </p:spPr>
        <p:txBody>
          <a:bodyPr wrap="none" rtlCol="0">
            <a:spAutoFit/>
          </a:bodyPr>
          <a:lstStyle/>
          <a:p>
            <a:r>
              <a:rPr lang="en-US" dirty="0"/>
              <a:t>Penalized Likelihoods (Sanderson 2002) </a:t>
            </a:r>
          </a:p>
        </p:txBody>
      </p:sp>
      <p:grpSp>
        <p:nvGrpSpPr>
          <p:cNvPr id="9" name="Group 8">
            <a:extLst>
              <a:ext uri="{FF2B5EF4-FFF2-40B4-BE49-F238E27FC236}">
                <a16:creationId xmlns:a16="http://schemas.microsoft.com/office/drawing/2014/main" id="{BA8D9A46-01BC-F841-9AAC-2209581E56DF}"/>
              </a:ext>
            </a:extLst>
          </p:cNvPr>
          <p:cNvGrpSpPr/>
          <p:nvPr/>
        </p:nvGrpSpPr>
        <p:grpSpPr>
          <a:xfrm>
            <a:off x="2712356" y="1582296"/>
            <a:ext cx="3719288" cy="2932476"/>
            <a:chOff x="2368964" y="1957705"/>
            <a:chExt cx="3719288" cy="2932476"/>
          </a:xfrm>
        </p:grpSpPr>
        <p:grpSp>
          <p:nvGrpSpPr>
            <p:cNvPr id="7" name="Group 6">
              <a:extLst>
                <a:ext uri="{FF2B5EF4-FFF2-40B4-BE49-F238E27FC236}">
                  <a16:creationId xmlns:a16="http://schemas.microsoft.com/office/drawing/2014/main" id="{64EBF8CD-62C6-B84F-BA56-A08152DFEDA3}"/>
                </a:ext>
              </a:extLst>
            </p:cNvPr>
            <p:cNvGrpSpPr/>
            <p:nvPr/>
          </p:nvGrpSpPr>
          <p:grpSpPr>
            <a:xfrm>
              <a:off x="2523341" y="2327037"/>
              <a:ext cx="3467100" cy="2563144"/>
              <a:chOff x="1003300" y="2208810"/>
              <a:chExt cx="3467100" cy="2563144"/>
            </a:xfrm>
          </p:grpSpPr>
          <p:pic>
            <p:nvPicPr>
              <p:cNvPr id="5" name="Picture 4">
                <a:extLst>
                  <a:ext uri="{FF2B5EF4-FFF2-40B4-BE49-F238E27FC236}">
                    <a16:creationId xmlns:a16="http://schemas.microsoft.com/office/drawing/2014/main" id="{14F5C24B-727E-8B4B-BD8F-0217DA1B7B8C}"/>
                  </a:ext>
                </a:extLst>
              </p:cNvPr>
              <p:cNvPicPr>
                <a:picLocks noChangeAspect="1"/>
              </p:cNvPicPr>
              <p:nvPr/>
            </p:nvPicPr>
            <p:blipFill rotWithShape="1">
              <a:blip r:embed="rId2"/>
              <a:srcRect t="10301"/>
              <a:stretch/>
            </p:blipFill>
            <p:spPr>
              <a:xfrm>
                <a:off x="1003300" y="2208810"/>
                <a:ext cx="3467100" cy="2563144"/>
              </a:xfrm>
              <a:prstGeom prst="rect">
                <a:avLst/>
              </a:prstGeom>
            </p:spPr>
          </p:pic>
          <p:sp>
            <p:nvSpPr>
              <p:cNvPr id="6" name="Rectangle 5">
                <a:extLst>
                  <a:ext uri="{FF2B5EF4-FFF2-40B4-BE49-F238E27FC236}">
                    <a16:creationId xmlns:a16="http://schemas.microsoft.com/office/drawing/2014/main" id="{641B39BC-3140-AF46-9644-DF5D8F68EDF0}"/>
                  </a:ext>
                </a:extLst>
              </p:cNvPr>
              <p:cNvSpPr/>
              <p:nvPr/>
            </p:nvSpPr>
            <p:spPr>
              <a:xfrm>
                <a:off x="3033485" y="4120738"/>
                <a:ext cx="1253506" cy="3800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3AE1FCD-25A8-0641-91E0-BB0A57801AAF}"/>
                </a:ext>
              </a:extLst>
            </p:cNvPr>
            <p:cNvSpPr txBox="1"/>
            <p:nvPr/>
          </p:nvSpPr>
          <p:spPr>
            <a:xfrm>
              <a:off x="2368964" y="1957705"/>
              <a:ext cx="3719288" cy="369332"/>
            </a:xfrm>
            <a:prstGeom prst="rect">
              <a:avLst/>
            </a:prstGeom>
            <a:noFill/>
          </p:spPr>
          <p:txBody>
            <a:bodyPr wrap="none" rtlCol="0">
              <a:spAutoFit/>
            </a:bodyPr>
            <a:lstStyle/>
            <a:p>
              <a:r>
                <a:rPr lang="en-US" dirty="0"/>
                <a:t>Saturated Model with all unique rates</a:t>
              </a:r>
            </a:p>
          </p:txBody>
        </p:sp>
      </p:grpSp>
      <p:sp>
        <p:nvSpPr>
          <p:cNvPr id="10" name="TextBox 9">
            <a:extLst>
              <a:ext uri="{FF2B5EF4-FFF2-40B4-BE49-F238E27FC236}">
                <a16:creationId xmlns:a16="http://schemas.microsoft.com/office/drawing/2014/main" id="{DF2B679F-DB04-7D4B-B426-A89AEF023C86}"/>
              </a:ext>
            </a:extLst>
          </p:cNvPr>
          <p:cNvSpPr txBox="1"/>
          <p:nvPr/>
        </p:nvSpPr>
        <p:spPr>
          <a:xfrm>
            <a:off x="1098613" y="4437578"/>
            <a:ext cx="7262757" cy="369332"/>
          </a:xfrm>
          <a:prstGeom prst="rect">
            <a:avLst/>
          </a:prstGeom>
          <a:noFill/>
        </p:spPr>
        <p:txBody>
          <a:bodyPr wrap="none" rtlCol="0">
            <a:spAutoFit/>
          </a:bodyPr>
          <a:lstStyle/>
          <a:p>
            <a:r>
              <a:rPr lang="en-US" dirty="0">
                <a:latin typeface="Symbol" pitchFamily="2" charset="2"/>
              </a:rPr>
              <a:t>y</a:t>
            </a:r>
            <a:r>
              <a:rPr lang="en-US" dirty="0"/>
              <a:t>(</a:t>
            </a:r>
            <a:r>
              <a:rPr lang="en-US" dirty="0" err="1">
                <a:latin typeface="Symbol" pitchFamily="2" charset="2"/>
              </a:rPr>
              <a:t>q</a:t>
            </a:r>
            <a:r>
              <a:rPr lang="en-US" baseline="-25000" dirty="0" err="1"/>
              <a:t>SAT</a:t>
            </a:r>
            <a:r>
              <a:rPr lang="en-US" dirty="0"/>
              <a:t> | </a:t>
            </a:r>
            <a:r>
              <a:rPr lang="en-US" i="1" dirty="0"/>
              <a:t>x</a:t>
            </a:r>
            <a:r>
              <a:rPr lang="en-US" baseline="-25000" dirty="0"/>
              <a:t>1</a:t>
            </a:r>
            <a:r>
              <a:rPr lang="en-US" dirty="0"/>
              <a:t>,  x</a:t>
            </a:r>
            <a:r>
              <a:rPr lang="en-US" baseline="-25000" dirty="0"/>
              <a:t>2 </a:t>
            </a:r>
            <a:r>
              <a:rPr lang="en-US" dirty="0"/>
              <a:t>, …, x </a:t>
            </a:r>
            <a:r>
              <a:rPr lang="en-US" baseline="-25000" dirty="0"/>
              <a:t>S+M</a:t>
            </a:r>
            <a:r>
              <a:rPr lang="en-US" dirty="0"/>
              <a:t>) = </a:t>
            </a:r>
            <a:r>
              <a:rPr lang="en-US" dirty="0" err="1"/>
              <a:t>logL</a:t>
            </a:r>
            <a:r>
              <a:rPr lang="en-US" dirty="0"/>
              <a:t> (</a:t>
            </a:r>
            <a:r>
              <a:rPr lang="en-US" dirty="0" err="1">
                <a:latin typeface="Symbol" pitchFamily="2" charset="2"/>
              </a:rPr>
              <a:t>q</a:t>
            </a:r>
            <a:r>
              <a:rPr lang="en-US" baseline="-25000" dirty="0" err="1"/>
              <a:t>SAT</a:t>
            </a:r>
            <a:r>
              <a:rPr lang="en-US" dirty="0"/>
              <a:t> | </a:t>
            </a:r>
            <a:r>
              <a:rPr lang="en-US" i="1" dirty="0"/>
              <a:t>x</a:t>
            </a:r>
            <a:r>
              <a:rPr lang="en-US" baseline="-25000" dirty="0"/>
              <a:t>1</a:t>
            </a:r>
            <a:r>
              <a:rPr lang="en-US" dirty="0"/>
              <a:t>,  x</a:t>
            </a:r>
            <a:r>
              <a:rPr lang="en-US" baseline="-25000" dirty="0"/>
              <a:t>2  </a:t>
            </a:r>
            <a:r>
              <a:rPr lang="en-US" dirty="0"/>
              <a:t>,…, x </a:t>
            </a:r>
            <a:r>
              <a:rPr lang="en-US" baseline="-25000" dirty="0"/>
              <a:t>S+M</a:t>
            </a:r>
            <a:r>
              <a:rPr lang="en-US" dirty="0"/>
              <a:t>) – </a:t>
            </a:r>
            <a:r>
              <a:rPr lang="en-US" dirty="0">
                <a:latin typeface="Symbol" pitchFamily="2" charset="2"/>
              </a:rPr>
              <a:t>l F (</a:t>
            </a:r>
            <a:r>
              <a:rPr lang="en-US" dirty="0"/>
              <a:t>r1, r2, …, r</a:t>
            </a:r>
            <a:r>
              <a:rPr lang="en-US" baseline="-25000" dirty="0"/>
              <a:t> S+M </a:t>
            </a:r>
            <a:r>
              <a:rPr lang="en-US" dirty="0"/>
              <a:t>),</a:t>
            </a:r>
            <a:endParaRPr lang="en-US" dirty="0">
              <a:latin typeface="Symbol" pitchFamily="2" charset="2"/>
            </a:endParaRPr>
          </a:p>
        </p:txBody>
      </p:sp>
      <p:grpSp>
        <p:nvGrpSpPr>
          <p:cNvPr id="16" name="Group 15">
            <a:extLst>
              <a:ext uri="{FF2B5EF4-FFF2-40B4-BE49-F238E27FC236}">
                <a16:creationId xmlns:a16="http://schemas.microsoft.com/office/drawing/2014/main" id="{9ED28901-5517-B343-83C4-30BB13D80227}"/>
              </a:ext>
            </a:extLst>
          </p:cNvPr>
          <p:cNvGrpSpPr/>
          <p:nvPr/>
        </p:nvGrpSpPr>
        <p:grpSpPr>
          <a:xfrm>
            <a:off x="1457696" y="4437578"/>
            <a:ext cx="6228608" cy="932675"/>
            <a:chOff x="1457696" y="4437578"/>
            <a:chExt cx="6228608" cy="932675"/>
          </a:xfrm>
        </p:grpSpPr>
        <p:sp>
          <p:nvSpPr>
            <p:cNvPr id="12" name="TextBox 11">
              <a:extLst>
                <a:ext uri="{FF2B5EF4-FFF2-40B4-BE49-F238E27FC236}">
                  <a16:creationId xmlns:a16="http://schemas.microsoft.com/office/drawing/2014/main" id="{23DA18A3-7164-2545-8FA6-F916B5F4FB5D}"/>
                </a:ext>
              </a:extLst>
            </p:cNvPr>
            <p:cNvSpPr txBox="1"/>
            <p:nvPr/>
          </p:nvSpPr>
          <p:spPr>
            <a:xfrm>
              <a:off x="1457696" y="5000921"/>
              <a:ext cx="6228608" cy="369332"/>
            </a:xfrm>
            <a:prstGeom prst="rect">
              <a:avLst/>
            </a:prstGeom>
            <a:noFill/>
          </p:spPr>
          <p:txBody>
            <a:bodyPr wrap="square">
              <a:spAutoFit/>
            </a:bodyPr>
            <a:lstStyle/>
            <a:p>
              <a:r>
                <a:rPr lang="en-US" dirty="0" err="1"/>
                <a:t>logL</a:t>
              </a:r>
              <a:r>
                <a:rPr lang="en-US" dirty="0"/>
                <a:t> (</a:t>
              </a:r>
              <a:r>
                <a:rPr lang="en-US" dirty="0" err="1">
                  <a:latin typeface="Symbol" pitchFamily="2" charset="2"/>
                </a:rPr>
                <a:t>q</a:t>
              </a:r>
              <a:r>
                <a:rPr lang="en-US" baseline="-25000" dirty="0" err="1"/>
                <a:t>SAT</a:t>
              </a:r>
              <a:r>
                <a:rPr lang="en-US" dirty="0"/>
                <a:t> | </a:t>
              </a:r>
              <a:r>
                <a:rPr lang="en-US" i="1" dirty="0"/>
                <a:t>x</a:t>
              </a:r>
              <a:r>
                <a:rPr lang="en-US" baseline="-25000" dirty="0"/>
                <a:t>1</a:t>
              </a:r>
              <a:r>
                <a:rPr lang="en-US" dirty="0"/>
                <a:t>,  x</a:t>
              </a:r>
              <a:r>
                <a:rPr lang="en-US" baseline="-25000" dirty="0"/>
                <a:t>2  </a:t>
              </a:r>
              <a:r>
                <a:rPr lang="en-US" dirty="0"/>
                <a:t>,…, x </a:t>
              </a:r>
              <a:r>
                <a:rPr lang="en-US" baseline="-25000" dirty="0"/>
                <a:t>S+M</a:t>
              </a:r>
              <a:r>
                <a:rPr lang="en-US" dirty="0"/>
                <a:t>) is likelihood of the saturated model. </a:t>
              </a:r>
            </a:p>
          </p:txBody>
        </p:sp>
        <p:sp>
          <p:nvSpPr>
            <p:cNvPr id="15" name="Rounded Rectangle 14">
              <a:extLst>
                <a:ext uri="{FF2B5EF4-FFF2-40B4-BE49-F238E27FC236}">
                  <a16:creationId xmlns:a16="http://schemas.microsoft.com/office/drawing/2014/main" id="{7BAD99C0-C465-A343-8999-CCA2EF50DB4D}"/>
                </a:ext>
              </a:extLst>
            </p:cNvPr>
            <p:cNvSpPr/>
            <p:nvPr/>
          </p:nvSpPr>
          <p:spPr>
            <a:xfrm>
              <a:off x="3562597" y="4437578"/>
              <a:ext cx="2493819" cy="455056"/>
            </a:xfrm>
            <a:prstGeom prst="roundRect">
              <a:avLst/>
            </a:prstGeom>
            <a:solidFill>
              <a:schemeClr val="tx2">
                <a:lumMod val="40000"/>
                <a:lumOff val="60000"/>
                <a:alpha val="48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F99EC8E-8BF7-B940-A6A8-AA7CEC7CEEFA}"/>
              </a:ext>
            </a:extLst>
          </p:cNvPr>
          <p:cNvGrpSpPr/>
          <p:nvPr/>
        </p:nvGrpSpPr>
        <p:grpSpPr>
          <a:xfrm>
            <a:off x="1126253" y="4425240"/>
            <a:ext cx="6948059" cy="1738760"/>
            <a:chOff x="1126253" y="4425240"/>
            <a:chExt cx="6948059" cy="1738760"/>
          </a:xfrm>
        </p:grpSpPr>
        <p:sp>
          <p:nvSpPr>
            <p:cNvPr id="14" name="TextBox 13">
              <a:extLst>
                <a:ext uri="{FF2B5EF4-FFF2-40B4-BE49-F238E27FC236}">
                  <a16:creationId xmlns:a16="http://schemas.microsoft.com/office/drawing/2014/main" id="{F8820CFD-ACEB-4944-B4CD-ED57AFE28C20}"/>
                </a:ext>
              </a:extLst>
            </p:cNvPr>
            <p:cNvSpPr txBox="1"/>
            <p:nvPr/>
          </p:nvSpPr>
          <p:spPr>
            <a:xfrm>
              <a:off x="1126253" y="5517669"/>
              <a:ext cx="6948059" cy="646331"/>
            </a:xfrm>
            <a:prstGeom prst="rect">
              <a:avLst/>
            </a:prstGeom>
            <a:noFill/>
          </p:spPr>
          <p:txBody>
            <a:bodyPr wrap="square">
              <a:spAutoFit/>
            </a:bodyPr>
            <a:lstStyle/>
            <a:p>
              <a:pPr algn="ctr"/>
              <a:r>
                <a:rPr lang="en-US" dirty="0">
                  <a:latin typeface="Symbol" pitchFamily="2" charset="2"/>
                </a:rPr>
                <a:t>l </a:t>
              </a:r>
              <a:r>
                <a:rPr lang="en-US" dirty="0"/>
                <a:t>and</a:t>
              </a:r>
              <a:r>
                <a:rPr lang="en-US" dirty="0">
                  <a:latin typeface="Symbol" pitchFamily="2" charset="2"/>
                </a:rPr>
                <a:t> F </a:t>
              </a:r>
              <a:r>
                <a:rPr lang="en-US" dirty="0"/>
                <a:t>are smoothing and roughness parameters that govern the autocorrelation of rates. </a:t>
              </a:r>
            </a:p>
          </p:txBody>
        </p:sp>
        <p:sp>
          <p:nvSpPr>
            <p:cNvPr id="17" name="Rounded Rectangle 16">
              <a:extLst>
                <a:ext uri="{FF2B5EF4-FFF2-40B4-BE49-F238E27FC236}">
                  <a16:creationId xmlns:a16="http://schemas.microsoft.com/office/drawing/2014/main" id="{EFC1CBE0-73DD-194D-81CD-867DEC885D88}"/>
                </a:ext>
              </a:extLst>
            </p:cNvPr>
            <p:cNvSpPr/>
            <p:nvPr/>
          </p:nvSpPr>
          <p:spPr>
            <a:xfrm>
              <a:off x="6239402" y="4425240"/>
              <a:ext cx="422656" cy="455056"/>
            </a:xfrm>
            <a:prstGeom prst="roundRect">
              <a:avLst/>
            </a:prstGeom>
            <a:solidFill>
              <a:schemeClr val="tx2">
                <a:lumMod val="40000"/>
                <a:lumOff val="60000"/>
                <a:alpha val="48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D4021ED-78A6-4E44-A997-BF964FB88D51}"/>
              </a:ext>
            </a:extLst>
          </p:cNvPr>
          <p:cNvSpPr txBox="1"/>
          <p:nvPr/>
        </p:nvSpPr>
        <p:spPr>
          <a:xfrm>
            <a:off x="2307186" y="6311416"/>
            <a:ext cx="4586192" cy="369332"/>
          </a:xfrm>
          <a:prstGeom prst="rect">
            <a:avLst/>
          </a:prstGeom>
          <a:noFill/>
        </p:spPr>
        <p:txBody>
          <a:bodyPr wrap="none" rtlCol="0">
            <a:spAutoFit/>
          </a:bodyPr>
          <a:lstStyle/>
          <a:p>
            <a:r>
              <a:rPr lang="en-US" dirty="0" err="1"/>
              <a:t>TreePL</a:t>
            </a:r>
            <a:r>
              <a:rPr lang="en-US" dirty="0"/>
              <a:t> is a widely used implementation of this.</a:t>
            </a:r>
          </a:p>
        </p:txBody>
      </p:sp>
    </p:spTree>
    <p:extLst>
      <p:ext uri="{BB962C8B-B14F-4D97-AF65-F5344CB8AC3E}">
        <p14:creationId xmlns:p14="http://schemas.microsoft.com/office/powerpoint/2010/main" val="31169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352" y="367268"/>
            <a:ext cx="2937373" cy="461665"/>
          </a:xfrm>
          <a:prstGeom prst="rect">
            <a:avLst/>
          </a:prstGeom>
          <a:noFill/>
        </p:spPr>
        <p:txBody>
          <a:bodyPr wrap="none" rtlCol="0">
            <a:spAutoFit/>
          </a:bodyPr>
          <a:lstStyle/>
          <a:p>
            <a:pPr algn="ctr"/>
            <a:r>
              <a:rPr lang="en-US" sz="2400" dirty="0"/>
              <a:t>D. Uncorrelated Rates</a:t>
            </a:r>
          </a:p>
        </p:txBody>
      </p:sp>
      <p:sp>
        <p:nvSpPr>
          <p:cNvPr id="3" name="TextBox 2"/>
          <p:cNvSpPr txBox="1"/>
          <p:nvPr/>
        </p:nvSpPr>
        <p:spPr>
          <a:xfrm>
            <a:off x="1168400" y="952500"/>
            <a:ext cx="6865982" cy="369332"/>
          </a:xfrm>
          <a:prstGeom prst="rect">
            <a:avLst/>
          </a:prstGeom>
          <a:noFill/>
        </p:spPr>
        <p:txBody>
          <a:bodyPr wrap="none" rtlCol="0">
            <a:spAutoFit/>
          </a:bodyPr>
          <a:lstStyle/>
          <a:p>
            <a:r>
              <a:rPr lang="en-US" dirty="0"/>
              <a:t>A group of approaches have relaxed the assumption of correlated rates.</a:t>
            </a:r>
          </a:p>
        </p:txBody>
      </p:sp>
      <p:grpSp>
        <p:nvGrpSpPr>
          <p:cNvPr id="13" name="Group 12"/>
          <p:cNvGrpSpPr/>
          <p:nvPr/>
        </p:nvGrpSpPr>
        <p:grpSpPr>
          <a:xfrm>
            <a:off x="254000" y="2578100"/>
            <a:ext cx="8686800" cy="3889295"/>
            <a:chOff x="254000" y="2578100"/>
            <a:chExt cx="8686800" cy="3889295"/>
          </a:xfrm>
        </p:grpSpPr>
        <p:sp>
          <p:nvSpPr>
            <p:cNvPr id="4" name="Rectangle 3"/>
            <p:cNvSpPr/>
            <p:nvPr/>
          </p:nvSpPr>
          <p:spPr>
            <a:xfrm>
              <a:off x="254000" y="5821064"/>
              <a:ext cx="8229600" cy="646331"/>
            </a:xfrm>
            <a:prstGeom prst="rect">
              <a:avLst/>
            </a:prstGeom>
          </p:spPr>
          <p:txBody>
            <a:bodyPr wrap="square">
              <a:spAutoFit/>
            </a:bodyPr>
            <a:lstStyle/>
            <a:p>
              <a:pPr algn="ctr"/>
              <a:r>
                <a:rPr lang="en-US" dirty="0"/>
                <a:t>Uncorrelated </a:t>
              </a:r>
              <a:r>
                <a:rPr lang="en-US" dirty="0" err="1"/>
                <a:t>LogNormal</a:t>
              </a:r>
              <a:r>
                <a:rPr lang="en-US" dirty="0"/>
                <a:t> (UCLN) approach of Drummond et al. (2006. </a:t>
              </a:r>
              <a:r>
                <a:rPr lang="en-US" dirty="0" err="1"/>
                <a:t>PLoSBiology</a:t>
              </a:r>
              <a:r>
                <a:rPr lang="en-US" dirty="0"/>
                <a:t>, 4:699.) rates are drawn from a discretized </a:t>
              </a:r>
              <a:r>
                <a:rPr lang="en-US" dirty="0" err="1"/>
                <a:t>LogNormal</a:t>
              </a:r>
              <a:r>
                <a:rPr lang="en-US" dirty="0"/>
                <a:t> Distribution</a:t>
              </a:r>
              <a:endParaRPr lang="en-US" b="1" dirty="0"/>
            </a:p>
          </p:txBody>
        </p:sp>
        <p:pic>
          <p:nvPicPr>
            <p:cNvPr id="7" name="Picture 6"/>
            <p:cNvPicPr>
              <a:picLocks noChangeAspect="1"/>
            </p:cNvPicPr>
            <p:nvPr/>
          </p:nvPicPr>
          <p:blipFill rotWithShape="1">
            <a:blip r:embed="rId2"/>
            <a:srcRect b="19853"/>
            <a:stretch/>
          </p:blipFill>
          <p:spPr>
            <a:xfrm>
              <a:off x="4645637" y="2578100"/>
              <a:ext cx="4295163" cy="3251200"/>
            </a:xfrm>
            <a:prstGeom prst="rect">
              <a:avLst/>
            </a:prstGeom>
          </p:spPr>
        </p:pic>
      </p:grpSp>
      <p:grpSp>
        <p:nvGrpSpPr>
          <p:cNvPr id="12" name="Group 11"/>
          <p:cNvGrpSpPr/>
          <p:nvPr/>
        </p:nvGrpSpPr>
        <p:grpSpPr>
          <a:xfrm>
            <a:off x="1003300" y="1625600"/>
            <a:ext cx="7937500" cy="2933700"/>
            <a:chOff x="1003300" y="1625600"/>
            <a:chExt cx="7937500" cy="2933700"/>
          </a:xfrm>
        </p:grpSpPr>
        <p:pic>
          <p:nvPicPr>
            <p:cNvPr id="5" name="Picture 4"/>
            <p:cNvPicPr>
              <a:picLocks noChangeAspect="1"/>
            </p:cNvPicPr>
            <p:nvPr/>
          </p:nvPicPr>
          <p:blipFill>
            <a:blip r:embed="rId3"/>
            <a:stretch>
              <a:fillRect/>
            </a:stretch>
          </p:blipFill>
          <p:spPr>
            <a:xfrm>
              <a:off x="1003300" y="1701800"/>
              <a:ext cx="3467100" cy="2857500"/>
            </a:xfrm>
            <a:prstGeom prst="rect">
              <a:avLst/>
            </a:prstGeom>
          </p:spPr>
        </p:pic>
        <p:sp>
          <p:nvSpPr>
            <p:cNvPr id="11" name="TextBox 10"/>
            <p:cNvSpPr txBox="1"/>
            <p:nvPr/>
          </p:nvSpPr>
          <p:spPr>
            <a:xfrm>
              <a:off x="4718257" y="1625600"/>
              <a:ext cx="4222543" cy="646331"/>
            </a:xfrm>
            <a:prstGeom prst="rect">
              <a:avLst/>
            </a:prstGeom>
            <a:noFill/>
          </p:spPr>
          <p:txBody>
            <a:bodyPr wrap="none" rtlCol="0">
              <a:spAutoFit/>
            </a:bodyPr>
            <a:lstStyle/>
            <a:p>
              <a:pPr algn="ctr"/>
              <a:r>
                <a:rPr lang="en-US" dirty="0"/>
                <a:t>Every branch can have a unique rate, these</a:t>
              </a:r>
            </a:p>
            <a:p>
              <a:pPr algn="ctr"/>
              <a:r>
                <a:rPr lang="en-US" dirty="0"/>
                <a:t>are drawn from some distribution</a:t>
              </a:r>
            </a:p>
          </p:txBody>
        </p:sp>
      </p:grpSp>
    </p:spTree>
    <p:extLst>
      <p:ext uri="{BB962C8B-B14F-4D97-AF65-F5344CB8AC3E}">
        <p14:creationId xmlns:p14="http://schemas.microsoft.com/office/powerpoint/2010/main" val="4452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352" y="367268"/>
            <a:ext cx="2937373" cy="461665"/>
          </a:xfrm>
          <a:prstGeom prst="rect">
            <a:avLst/>
          </a:prstGeom>
          <a:noFill/>
        </p:spPr>
        <p:txBody>
          <a:bodyPr wrap="none" rtlCol="0">
            <a:spAutoFit/>
          </a:bodyPr>
          <a:lstStyle/>
          <a:p>
            <a:pPr algn="ctr"/>
            <a:r>
              <a:rPr lang="en-US" sz="2400" dirty="0"/>
              <a:t>D. Uncorrelated Rates</a:t>
            </a:r>
          </a:p>
        </p:txBody>
      </p:sp>
      <p:sp>
        <p:nvSpPr>
          <p:cNvPr id="3" name="TextBox 2"/>
          <p:cNvSpPr txBox="1"/>
          <p:nvPr/>
        </p:nvSpPr>
        <p:spPr>
          <a:xfrm>
            <a:off x="434214" y="1047234"/>
            <a:ext cx="8342248" cy="369332"/>
          </a:xfrm>
          <a:prstGeom prst="rect">
            <a:avLst/>
          </a:prstGeom>
          <a:noFill/>
        </p:spPr>
        <p:txBody>
          <a:bodyPr wrap="none" rtlCol="0">
            <a:spAutoFit/>
          </a:bodyPr>
          <a:lstStyle/>
          <a:p>
            <a:r>
              <a:rPr lang="en-US" dirty="0"/>
              <a:t>Distributions other than </a:t>
            </a:r>
            <a:r>
              <a:rPr lang="en-US" dirty="0" err="1"/>
              <a:t>LogNormal</a:t>
            </a:r>
            <a:r>
              <a:rPr lang="en-US" dirty="0"/>
              <a:t> have been proposed: Inverse Gaussian, Exponential</a:t>
            </a:r>
          </a:p>
        </p:txBody>
      </p:sp>
      <p:sp>
        <p:nvSpPr>
          <p:cNvPr id="4" name="TextBox 3"/>
          <p:cNvSpPr txBox="1"/>
          <p:nvPr/>
        </p:nvSpPr>
        <p:spPr>
          <a:xfrm>
            <a:off x="393700" y="1612900"/>
            <a:ext cx="8406620" cy="923330"/>
          </a:xfrm>
          <a:prstGeom prst="rect">
            <a:avLst/>
          </a:prstGeom>
          <a:noFill/>
        </p:spPr>
        <p:txBody>
          <a:bodyPr wrap="square" rtlCol="0">
            <a:spAutoFit/>
          </a:bodyPr>
          <a:lstStyle/>
          <a:p>
            <a:pPr algn="ctr"/>
            <a:r>
              <a:rPr lang="en-US" dirty="0"/>
              <a:t>Li &amp; Drummond (2012. MB&amp;E) developed an </a:t>
            </a:r>
            <a:r>
              <a:rPr lang="en-US" dirty="0" err="1"/>
              <a:t>rjMCMC</a:t>
            </a:r>
            <a:r>
              <a:rPr lang="en-US" dirty="0"/>
              <a:t> to treat the relaxed clock model</a:t>
            </a:r>
          </a:p>
          <a:p>
            <a:pPr algn="ctr"/>
            <a:r>
              <a:rPr lang="en-US" dirty="0"/>
              <a:t>as a random variable and assess posterior probabilities of each of these three </a:t>
            </a:r>
          </a:p>
          <a:p>
            <a:pPr algn="ctr"/>
            <a:r>
              <a:rPr lang="en-US" dirty="0"/>
              <a:t>models for 1056 mammalian data sets.</a:t>
            </a:r>
          </a:p>
        </p:txBody>
      </p:sp>
      <p:grpSp>
        <p:nvGrpSpPr>
          <p:cNvPr id="8" name="Group 7"/>
          <p:cNvGrpSpPr/>
          <p:nvPr/>
        </p:nvGrpSpPr>
        <p:grpSpPr>
          <a:xfrm>
            <a:off x="1282700" y="2771476"/>
            <a:ext cx="6810664" cy="2714924"/>
            <a:chOff x="1282700" y="2771476"/>
            <a:chExt cx="6810664" cy="2714924"/>
          </a:xfrm>
        </p:grpSpPr>
        <p:pic>
          <p:nvPicPr>
            <p:cNvPr id="5" name="Picture 4" descr="751.full.Fig.Leg.pdf"/>
            <p:cNvPicPr>
              <a:picLocks noChangeAspect="1"/>
            </p:cNvPicPr>
            <p:nvPr/>
          </p:nvPicPr>
          <p:blipFill rotWithShape="1">
            <a:blip r:embed="rId2">
              <a:extLst>
                <a:ext uri="{28A0092B-C50C-407E-A947-70E740481C1C}">
                  <a14:useLocalDpi xmlns:a14="http://schemas.microsoft.com/office/drawing/2010/main" val="0"/>
                </a:ext>
              </a:extLst>
            </a:blip>
            <a:srcRect t="35185" b="35370"/>
            <a:stretch/>
          </p:blipFill>
          <p:spPr>
            <a:xfrm>
              <a:off x="3651106" y="2771476"/>
              <a:ext cx="1984664" cy="756248"/>
            </a:xfrm>
            <a:prstGeom prst="rect">
              <a:avLst/>
            </a:prstGeom>
          </p:spPr>
        </p:pic>
        <p:pic>
          <p:nvPicPr>
            <p:cNvPr id="6" name="Picture 5" descr="751.full.Fig2.pdf"/>
            <p:cNvPicPr>
              <a:picLocks noChangeAspect="1"/>
            </p:cNvPicPr>
            <p:nvPr/>
          </p:nvPicPr>
          <p:blipFill rotWithShape="1">
            <a:blip r:embed="rId3">
              <a:extLst>
                <a:ext uri="{28A0092B-C50C-407E-A947-70E740481C1C}">
                  <a14:useLocalDpi xmlns:a14="http://schemas.microsoft.com/office/drawing/2010/main" val="0"/>
                </a:ext>
              </a:extLst>
            </a:blip>
            <a:srcRect l="8330" t="44206" r="6659" b="38440"/>
            <a:stretch/>
          </p:blipFill>
          <p:spPr>
            <a:xfrm>
              <a:off x="1282700" y="3687158"/>
              <a:ext cx="6810664" cy="1799242"/>
            </a:xfrm>
            <a:prstGeom prst="rect">
              <a:avLst/>
            </a:prstGeom>
          </p:spPr>
        </p:pic>
      </p:grpSp>
      <p:sp>
        <p:nvSpPr>
          <p:cNvPr id="7" name="TextBox 6"/>
          <p:cNvSpPr txBox="1"/>
          <p:nvPr/>
        </p:nvSpPr>
        <p:spPr>
          <a:xfrm>
            <a:off x="101600" y="5849034"/>
            <a:ext cx="9004300" cy="646331"/>
          </a:xfrm>
          <a:prstGeom prst="rect">
            <a:avLst/>
          </a:prstGeom>
          <a:noFill/>
        </p:spPr>
        <p:txBody>
          <a:bodyPr wrap="square" rtlCol="0">
            <a:spAutoFit/>
          </a:bodyPr>
          <a:lstStyle/>
          <a:p>
            <a:pPr algn="ctr"/>
            <a:r>
              <a:rPr lang="en-US" dirty="0"/>
              <a:t>Most of these data sets don’t voice any preference for the models, so the model averaging this allows in divergence-time estimation is potentially important.</a:t>
            </a:r>
          </a:p>
        </p:txBody>
      </p:sp>
    </p:spTree>
    <p:extLst>
      <p:ext uri="{BB962C8B-B14F-4D97-AF65-F5344CB8AC3E}">
        <p14:creationId xmlns:p14="http://schemas.microsoft.com/office/powerpoint/2010/main" val="15501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2095" y="410005"/>
            <a:ext cx="6210300" cy="461665"/>
          </a:xfrm>
          <a:prstGeom prst="rect">
            <a:avLst/>
          </a:prstGeom>
          <a:noFill/>
        </p:spPr>
        <p:txBody>
          <a:bodyPr wrap="square" rtlCol="0">
            <a:spAutoFit/>
          </a:bodyPr>
          <a:lstStyle/>
          <a:p>
            <a:pPr algn="ctr"/>
            <a:r>
              <a:rPr lang="en-US" sz="2400" dirty="0"/>
              <a:t>E. Inclusion of Fossils with Molecular Data  </a:t>
            </a:r>
          </a:p>
        </p:txBody>
      </p:sp>
      <p:sp>
        <p:nvSpPr>
          <p:cNvPr id="3" name="TextBox 2"/>
          <p:cNvSpPr txBox="1"/>
          <p:nvPr/>
        </p:nvSpPr>
        <p:spPr>
          <a:xfrm>
            <a:off x="393700" y="1340420"/>
            <a:ext cx="8020722" cy="646331"/>
          </a:xfrm>
          <a:prstGeom prst="rect">
            <a:avLst/>
          </a:prstGeom>
          <a:noFill/>
        </p:spPr>
        <p:txBody>
          <a:bodyPr wrap="none" rtlCol="0">
            <a:spAutoFit/>
          </a:bodyPr>
          <a:lstStyle/>
          <a:p>
            <a:r>
              <a:rPr lang="en-US" dirty="0"/>
              <a:t>In using fossil dates to set priors on node ages, we need some idea of the topology </a:t>
            </a:r>
          </a:p>
          <a:p>
            <a:pPr algn="ctr"/>
            <a:r>
              <a:rPr lang="en-US" dirty="0"/>
              <a:t>of the tree, and we need to know where the calibration points are.</a:t>
            </a:r>
          </a:p>
        </p:txBody>
      </p:sp>
      <p:sp>
        <p:nvSpPr>
          <p:cNvPr id="5" name="Rectangle 2"/>
          <p:cNvSpPr>
            <a:spLocks noChangeArrowheads="1"/>
          </p:cNvSpPr>
          <p:nvPr/>
        </p:nvSpPr>
        <p:spPr bwMode="auto">
          <a:xfrm flipV="1">
            <a:off x="2967404" y="-1"/>
            <a:ext cx="61765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5"/>
          <p:cNvSpPr/>
          <p:nvPr/>
        </p:nvSpPr>
        <p:spPr>
          <a:xfrm>
            <a:off x="393700" y="2553038"/>
            <a:ext cx="8242300" cy="1200329"/>
          </a:xfrm>
          <a:prstGeom prst="rect">
            <a:avLst/>
          </a:prstGeom>
        </p:spPr>
        <p:txBody>
          <a:bodyPr wrap="square">
            <a:spAutoFit/>
          </a:bodyPr>
          <a:lstStyle/>
          <a:p>
            <a:pPr marL="171450" marR="0" indent="-171450" algn="ctr">
              <a:spcBef>
                <a:spcPts val="0"/>
              </a:spcBef>
              <a:spcAft>
                <a:spcPts val="0"/>
              </a:spcAft>
            </a:pPr>
            <a:r>
              <a:rPr lang="en-US" dirty="0">
                <a:ea typeface="Times" charset="0"/>
                <a:cs typeface="Times New Roman" charset="0"/>
              </a:rPr>
              <a:t>An emerging approach that circumvents this uses </a:t>
            </a:r>
            <a:r>
              <a:rPr lang="en-US" dirty="0" err="1">
                <a:ea typeface="Times" charset="0"/>
                <a:cs typeface="Times New Roman" charset="0"/>
              </a:rPr>
              <a:t>RevBayes</a:t>
            </a:r>
            <a:r>
              <a:rPr lang="en-US" dirty="0">
                <a:ea typeface="Times" charset="0"/>
                <a:cs typeface="Times New Roman" charset="0"/>
              </a:rPr>
              <a:t> (</a:t>
            </a:r>
            <a:r>
              <a:rPr lang="en-US" dirty="0" err="1">
                <a:ea typeface="Times" charset="0"/>
                <a:cs typeface="Times New Roman" charset="0"/>
              </a:rPr>
              <a:t>Hohna</a:t>
            </a:r>
            <a:r>
              <a:rPr lang="en-US" dirty="0">
                <a:ea typeface="Times" charset="0"/>
                <a:cs typeface="Times New Roman" charset="0"/>
              </a:rPr>
              <a:t> et al. 2016. Syst. Biol. 65:726) to include fossil taxa in the character by taxon matrix. The data then include both morphological and molecular characters and separate models are applied to each data type in a single analysis. </a:t>
            </a:r>
            <a:endParaRPr lang="en-US" dirty="0">
              <a:effectLst/>
              <a:ea typeface="Times" charset="0"/>
              <a:cs typeface="Times New Roman" charset="0"/>
            </a:endParaRPr>
          </a:p>
        </p:txBody>
      </p:sp>
      <p:sp>
        <p:nvSpPr>
          <p:cNvPr id="8" name="Rectangle 7"/>
          <p:cNvSpPr/>
          <p:nvPr/>
        </p:nvSpPr>
        <p:spPr>
          <a:xfrm>
            <a:off x="681404" y="4533037"/>
            <a:ext cx="7954596" cy="1200329"/>
          </a:xfrm>
          <a:prstGeom prst="rect">
            <a:avLst/>
          </a:prstGeom>
        </p:spPr>
        <p:txBody>
          <a:bodyPr wrap="square">
            <a:spAutoFit/>
          </a:bodyPr>
          <a:lstStyle/>
          <a:p>
            <a:pPr algn="ctr"/>
            <a:r>
              <a:rPr lang="en-US" dirty="0">
                <a:ea typeface="Times" charset="0"/>
                <a:cs typeface="Times New Roman" charset="0"/>
              </a:rPr>
              <a:t>One of the huge advances is that the locations of the dated nodes in the phylogeny (i.e., the ones pertaining to the fossils) are estimated from the data, and the uncertainty in these placements is incorporated into divergence time estimates across the chronogram (i.e., dated phylogeny).</a:t>
            </a:r>
            <a:r>
              <a:rPr lang="en-US" dirty="0"/>
              <a:t> </a:t>
            </a:r>
          </a:p>
        </p:txBody>
      </p:sp>
    </p:spTree>
    <p:extLst>
      <p:ext uri="{BB962C8B-B14F-4D97-AF65-F5344CB8AC3E}">
        <p14:creationId xmlns:p14="http://schemas.microsoft.com/office/powerpoint/2010/main" val="16046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guinChr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52600" y="-215001"/>
            <a:ext cx="5588000" cy="72267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550223"/>
            <a:ext cx="3364191" cy="307777"/>
          </a:xfrm>
          <a:prstGeom prst="rect">
            <a:avLst/>
          </a:prstGeom>
          <a:noFill/>
        </p:spPr>
        <p:txBody>
          <a:bodyPr wrap="none" rtlCol="0">
            <a:spAutoFit/>
          </a:bodyPr>
          <a:lstStyle/>
          <a:p>
            <a:r>
              <a:rPr lang="en-US" sz="1400" dirty="0" err="1"/>
              <a:t>Gavryushkina</a:t>
            </a:r>
            <a:r>
              <a:rPr lang="en-US" sz="1400" dirty="0"/>
              <a:t> et al. (2016. Syst. Biol. 66:57) </a:t>
            </a:r>
          </a:p>
        </p:txBody>
      </p:sp>
    </p:spTree>
    <p:extLst>
      <p:ext uri="{BB962C8B-B14F-4D97-AF65-F5344CB8AC3E}">
        <p14:creationId xmlns:p14="http://schemas.microsoft.com/office/powerpoint/2010/main" val="34171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446" y="330200"/>
            <a:ext cx="2667462" cy="461665"/>
          </a:xfrm>
          <a:prstGeom prst="rect">
            <a:avLst/>
          </a:prstGeom>
          <a:noFill/>
        </p:spPr>
        <p:txBody>
          <a:bodyPr wrap="none" rtlCol="0">
            <a:spAutoFit/>
          </a:bodyPr>
          <a:lstStyle/>
          <a:p>
            <a:r>
              <a:rPr lang="en-US" sz="2400" dirty="0"/>
              <a:t>F. A Note of Caution</a:t>
            </a:r>
          </a:p>
        </p:txBody>
      </p:sp>
      <p:sp>
        <p:nvSpPr>
          <p:cNvPr id="5" name="TextBox 4"/>
          <p:cNvSpPr txBox="1"/>
          <p:nvPr/>
        </p:nvSpPr>
        <p:spPr>
          <a:xfrm>
            <a:off x="736600" y="1041400"/>
            <a:ext cx="7726394" cy="646331"/>
          </a:xfrm>
          <a:prstGeom prst="rect">
            <a:avLst/>
          </a:prstGeom>
          <a:noFill/>
        </p:spPr>
        <p:txBody>
          <a:bodyPr wrap="none" rtlCol="0">
            <a:spAutoFit/>
          </a:bodyPr>
          <a:lstStyle/>
          <a:p>
            <a:pPr algn="ctr"/>
            <a:r>
              <a:rPr lang="en-US" dirty="0"/>
              <a:t>Divergence times are important and interesting, and there seems to be euphoric</a:t>
            </a:r>
          </a:p>
          <a:p>
            <a:pPr algn="ctr"/>
            <a:r>
              <a:rPr lang="en-US" dirty="0"/>
              <a:t>adoption of the relaxed-clock approaches.</a:t>
            </a:r>
          </a:p>
        </p:txBody>
      </p:sp>
      <p:grpSp>
        <p:nvGrpSpPr>
          <p:cNvPr id="3" name="Group 2"/>
          <p:cNvGrpSpPr/>
          <p:nvPr/>
        </p:nvGrpSpPr>
        <p:grpSpPr>
          <a:xfrm>
            <a:off x="1143000" y="1948140"/>
            <a:ext cx="6978330" cy="4123492"/>
            <a:chOff x="1143000" y="1948140"/>
            <a:chExt cx="6978330" cy="4123492"/>
          </a:xfrm>
        </p:grpSpPr>
        <p:pic>
          <p:nvPicPr>
            <p:cNvPr id="8" name="Picture 7" descr="journal.pone.0009649.fig.pdf"/>
            <p:cNvPicPr>
              <a:picLocks noChangeAspect="1"/>
            </p:cNvPicPr>
            <p:nvPr/>
          </p:nvPicPr>
          <p:blipFill rotWithShape="1">
            <a:blip r:embed="rId2">
              <a:extLst>
                <a:ext uri="{28A0092B-C50C-407E-A947-70E740481C1C}">
                  <a14:useLocalDpi xmlns:a14="http://schemas.microsoft.com/office/drawing/2010/main" val="0"/>
                </a:ext>
              </a:extLst>
            </a:blip>
            <a:srcRect t="19630" b="17223"/>
            <a:stretch/>
          </p:blipFill>
          <p:spPr>
            <a:xfrm>
              <a:off x="2425700" y="1948140"/>
              <a:ext cx="4422920" cy="3614460"/>
            </a:xfrm>
            <a:prstGeom prst="rect">
              <a:avLst/>
            </a:prstGeom>
          </p:spPr>
        </p:pic>
        <p:sp>
          <p:nvSpPr>
            <p:cNvPr id="9" name="TextBox 8"/>
            <p:cNvSpPr txBox="1"/>
            <p:nvPr/>
          </p:nvSpPr>
          <p:spPr>
            <a:xfrm>
              <a:off x="1143000" y="5702300"/>
              <a:ext cx="6978330" cy="369332"/>
            </a:xfrm>
            <a:prstGeom prst="rect">
              <a:avLst/>
            </a:prstGeom>
            <a:noFill/>
          </p:spPr>
          <p:txBody>
            <a:bodyPr wrap="none" rtlCol="0">
              <a:spAutoFit/>
            </a:bodyPr>
            <a:lstStyle/>
            <a:p>
              <a:r>
                <a:rPr lang="en-US" dirty="0"/>
                <a:t>Data simulated under a clock, but with biased detection of rate variation.</a:t>
              </a:r>
            </a:p>
          </p:txBody>
        </p:sp>
      </p:grpSp>
      <p:grpSp>
        <p:nvGrpSpPr>
          <p:cNvPr id="12" name="Group 11"/>
          <p:cNvGrpSpPr/>
          <p:nvPr/>
        </p:nvGrpSpPr>
        <p:grpSpPr>
          <a:xfrm>
            <a:off x="3276600" y="4621768"/>
            <a:ext cx="3909129" cy="369332"/>
            <a:chOff x="3276600" y="4621768"/>
            <a:chExt cx="3909129" cy="369332"/>
          </a:xfrm>
        </p:grpSpPr>
        <p:cxnSp>
          <p:nvCxnSpPr>
            <p:cNvPr id="7" name="Straight Connector 6"/>
            <p:cNvCxnSpPr/>
            <p:nvPr/>
          </p:nvCxnSpPr>
          <p:spPr>
            <a:xfrm>
              <a:off x="3276600" y="4864100"/>
              <a:ext cx="32258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02400" y="4621768"/>
              <a:ext cx="683329" cy="369332"/>
            </a:xfrm>
            <a:prstGeom prst="rect">
              <a:avLst/>
            </a:prstGeom>
            <a:noFill/>
          </p:spPr>
          <p:txBody>
            <a:bodyPr wrap="none" rtlCol="0">
              <a:spAutoFit/>
            </a:bodyPr>
            <a:lstStyle/>
            <a:p>
              <a:r>
                <a:rPr lang="en-US" dirty="0"/>
                <a:t>Truth</a:t>
              </a:r>
            </a:p>
          </p:txBody>
        </p:sp>
      </p:grpSp>
    </p:spTree>
    <p:extLst>
      <p:ext uri="{BB962C8B-B14F-4D97-AF65-F5344CB8AC3E}">
        <p14:creationId xmlns:p14="http://schemas.microsoft.com/office/powerpoint/2010/main" val="3768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0" y="495300"/>
            <a:ext cx="4259178" cy="553998"/>
          </a:xfrm>
          <a:prstGeom prst="rect">
            <a:avLst/>
          </a:prstGeom>
          <a:noFill/>
        </p:spPr>
        <p:txBody>
          <a:bodyPr wrap="none" rtlCol="0">
            <a:spAutoFit/>
          </a:bodyPr>
          <a:lstStyle/>
          <a:p>
            <a:pPr algn="ctr"/>
            <a:r>
              <a:rPr lang="en-US" dirty="0"/>
              <a:t>Method of Calibration Matters a Great Deal</a:t>
            </a:r>
          </a:p>
          <a:p>
            <a:pPr algn="ctr"/>
            <a:r>
              <a:rPr lang="en-US" sz="1200" dirty="0"/>
              <a:t>(dos Reis et al. 2014. Biol. Lett. 10:20131003)</a:t>
            </a:r>
          </a:p>
        </p:txBody>
      </p:sp>
      <p:sp>
        <p:nvSpPr>
          <p:cNvPr id="3" name="Rectangle 2"/>
          <p:cNvSpPr>
            <a:spLocks noChangeArrowheads="1"/>
          </p:cNvSpPr>
          <p:nvPr/>
        </p:nvSpPr>
        <p:spPr bwMode="auto">
          <a:xfrm>
            <a:off x="1790700" y="1384299"/>
            <a:ext cx="149079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384300"/>
            <a:ext cx="5321300" cy="517636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F49CF1EA-5EE7-564E-908A-272DA5CFD2D2}"/>
              </a:ext>
            </a:extLst>
          </p:cNvPr>
          <p:cNvGrpSpPr/>
          <p:nvPr/>
        </p:nvGrpSpPr>
        <p:grpSpPr>
          <a:xfrm>
            <a:off x="5742878" y="5319811"/>
            <a:ext cx="3067105" cy="307777"/>
            <a:chOff x="5742878" y="5319811"/>
            <a:chExt cx="3067105" cy="307777"/>
          </a:xfrm>
        </p:grpSpPr>
        <p:sp>
          <p:nvSpPr>
            <p:cNvPr id="4" name="TextBox 3">
              <a:extLst>
                <a:ext uri="{FF2B5EF4-FFF2-40B4-BE49-F238E27FC236}">
                  <a16:creationId xmlns:a16="http://schemas.microsoft.com/office/drawing/2014/main" id="{D013D89B-5D85-344D-9915-614918ABCF46}"/>
                </a:ext>
              </a:extLst>
            </p:cNvPr>
            <p:cNvSpPr txBox="1"/>
            <p:nvPr/>
          </p:nvSpPr>
          <p:spPr>
            <a:xfrm>
              <a:off x="6895485" y="5319811"/>
              <a:ext cx="1914498" cy="307777"/>
            </a:xfrm>
            <a:prstGeom prst="rect">
              <a:avLst/>
            </a:prstGeom>
            <a:noFill/>
          </p:spPr>
          <p:txBody>
            <a:bodyPr wrap="none" rtlCol="0">
              <a:spAutoFit/>
            </a:bodyPr>
            <a:lstStyle/>
            <a:p>
              <a:r>
                <a:rPr lang="en-US" sz="1400" dirty="0"/>
                <a:t>First occurrence as date</a:t>
              </a:r>
            </a:p>
          </p:txBody>
        </p:sp>
        <p:cxnSp>
          <p:nvCxnSpPr>
            <p:cNvPr id="6" name="Straight Arrow Connector 5">
              <a:extLst>
                <a:ext uri="{FF2B5EF4-FFF2-40B4-BE49-F238E27FC236}">
                  <a16:creationId xmlns:a16="http://schemas.microsoft.com/office/drawing/2014/main" id="{7A9F7218-763D-CD4B-A740-3673A64EF32F}"/>
                </a:ext>
              </a:extLst>
            </p:cNvPr>
            <p:cNvCxnSpPr>
              <a:cxnSpLocks/>
            </p:cNvCxnSpPr>
            <p:nvPr/>
          </p:nvCxnSpPr>
          <p:spPr>
            <a:xfrm flipH="1">
              <a:off x="5742878" y="5473699"/>
              <a:ext cx="111512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F077284-4C02-BB4F-98A6-2A66C15F1DDE}"/>
              </a:ext>
            </a:extLst>
          </p:cNvPr>
          <p:cNvGrpSpPr/>
          <p:nvPr/>
        </p:nvGrpSpPr>
        <p:grpSpPr>
          <a:xfrm>
            <a:off x="5742878" y="2177130"/>
            <a:ext cx="3213161" cy="2360132"/>
            <a:chOff x="5742878" y="2177130"/>
            <a:chExt cx="3213161" cy="2360132"/>
          </a:xfrm>
        </p:grpSpPr>
        <p:grpSp>
          <p:nvGrpSpPr>
            <p:cNvPr id="10" name="Group 9">
              <a:extLst>
                <a:ext uri="{FF2B5EF4-FFF2-40B4-BE49-F238E27FC236}">
                  <a16:creationId xmlns:a16="http://schemas.microsoft.com/office/drawing/2014/main" id="{58171ED8-3571-9248-B1CA-8F16476AD2D6}"/>
                </a:ext>
              </a:extLst>
            </p:cNvPr>
            <p:cNvGrpSpPr/>
            <p:nvPr/>
          </p:nvGrpSpPr>
          <p:grpSpPr>
            <a:xfrm>
              <a:off x="5819747" y="4229485"/>
              <a:ext cx="3136292" cy="307777"/>
              <a:chOff x="5742878" y="5319811"/>
              <a:chExt cx="3136292" cy="307777"/>
            </a:xfrm>
          </p:grpSpPr>
          <p:sp>
            <p:nvSpPr>
              <p:cNvPr id="11" name="TextBox 10">
                <a:extLst>
                  <a:ext uri="{FF2B5EF4-FFF2-40B4-BE49-F238E27FC236}">
                    <a16:creationId xmlns:a16="http://schemas.microsoft.com/office/drawing/2014/main" id="{5FC327F8-0137-9A41-9296-646FFE62D512}"/>
                  </a:ext>
                </a:extLst>
              </p:cNvPr>
              <p:cNvSpPr txBox="1"/>
              <p:nvPr/>
            </p:nvSpPr>
            <p:spPr>
              <a:xfrm>
                <a:off x="6895485" y="5319811"/>
                <a:ext cx="1983685" cy="307777"/>
              </a:xfrm>
              <a:prstGeom prst="rect">
                <a:avLst/>
              </a:prstGeom>
              <a:noFill/>
            </p:spPr>
            <p:txBody>
              <a:bodyPr wrap="none" rtlCol="0">
                <a:spAutoFit/>
              </a:bodyPr>
              <a:lstStyle/>
              <a:p>
                <a:r>
                  <a:rPr lang="en-US" sz="1400" dirty="0"/>
                  <a:t>Stochastic Fossilization C</a:t>
                </a:r>
              </a:p>
            </p:txBody>
          </p:sp>
          <p:cxnSp>
            <p:nvCxnSpPr>
              <p:cNvPr id="12" name="Straight Arrow Connector 11">
                <a:extLst>
                  <a:ext uri="{FF2B5EF4-FFF2-40B4-BE49-F238E27FC236}">
                    <a16:creationId xmlns:a16="http://schemas.microsoft.com/office/drawing/2014/main" id="{B5E1FA67-C875-9042-97F0-8C2E3B6109A3}"/>
                  </a:ext>
                </a:extLst>
              </p:cNvPr>
              <p:cNvCxnSpPr>
                <a:cxnSpLocks/>
              </p:cNvCxnSpPr>
              <p:nvPr/>
            </p:nvCxnSpPr>
            <p:spPr>
              <a:xfrm flipH="1">
                <a:off x="5742878" y="5473699"/>
                <a:ext cx="111512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674E009F-A58F-9C4B-B493-52D6209720CE}"/>
                </a:ext>
              </a:extLst>
            </p:cNvPr>
            <p:cNvGrpSpPr/>
            <p:nvPr/>
          </p:nvGrpSpPr>
          <p:grpSpPr>
            <a:xfrm>
              <a:off x="5742878" y="3203307"/>
              <a:ext cx="3136292" cy="307777"/>
              <a:chOff x="5742878" y="5319811"/>
              <a:chExt cx="3136292" cy="307777"/>
            </a:xfrm>
          </p:grpSpPr>
          <p:sp>
            <p:nvSpPr>
              <p:cNvPr id="14" name="TextBox 13">
                <a:extLst>
                  <a:ext uri="{FF2B5EF4-FFF2-40B4-BE49-F238E27FC236}">
                    <a16:creationId xmlns:a16="http://schemas.microsoft.com/office/drawing/2014/main" id="{64ED5897-E1E4-A74F-8835-43A2F19C801A}"/>
                  </a:ext>
                </a:extLst>
              </p:cNvPr>
              <p:cNvSpPr txBox="1"/>
              <p:nvPr/>
            </p:nvSpPr>
            <p:spPr>
              <a:xfrm>
                <a:off x="6895485" y="5319811"/>
                <a:ext cx="1983685" cy="307777"/>
              </a:xfrm>
              <a:prstGeom prst="rect">
                <a:avLst/>
              </a:prstGeom>
              <a:noFill/>
            </p:spPr>
            <p:txBody>
              <a:bodyPr wrap="none" rtlCol="0">
                <a:spAutoFit/>
              </a:bodyPr>
              <a:lstStyle/>
              <a:p>
                <a:r>
                  <a:rPr lang="en-US" sz="1400" dirty="0"/>
                  <a:t>Stochastic Fossilization B</a:t>
                </a:r>
              </a:p>
            </p:txBody>
          </p:sp>
          <p:cxnSp>
            <p:nvCxnSpPr>
              <p:cNvPr id="15" name="Straight Arrow Connector 14">
                <a:extLst>
                  <a:ext uri="{FF2B5EF4-FFF2-40B4-BE49-F238E27FC236}">
                    <a16:creationId xmlns:a16="http://schemas.microsoft.com/office/drawing/2014/main" id="{A6ABDCE0-DEA5-014A-A574-20C3D61EA146}"/>
                  </a:ext>
                </a:extLst>
              </p:cNvPr>
              <p:cNvCxnSpPr>
                <a:cxnSpLocks/>
              </p:cNvCxnSpPr>
              <p:nvPr/>
            </p:nvCxnSpPr>
            <p:spPr>
              <a:xfrm flipH="1">
                <a:off x="5742878" y="5473699"/>
                <a:ext cx="111512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CE19CB93-D7E2-384F-AABC-3D2709CF9B3A}"/>
                </a:ext>
              </a:extLst>
            </p:cNvPr>
            <p:cNvGrpSpPr/>
            <p:nvPr/>
          </p:nvGrpSpPr>
          <p:grpSpPr>
            <a:xfrm>
              <a:off x="5785154" y="2177130"/>
              <a:ext cx="3136292" cy="307777"/>
              <a:chOff x="5742878" y="5319811"/>
              <a:chExt cx="3136292" cy="307777"/>
            </a:xfrm>
          </p:grpSpPr>
          <p:sp>
            <p:nvSpPr>
              <p:cNvPr id="17" name="TextBox 16">
                <a:extLst>
                  <a:ext uri="{FF2B5EF4-FFF2-40B4-BE49-F238E27FC236}">
                    <a16:creationId xmlns:a16="http://schemas.microsoft.com/office/drawing/2014/main" id="{17FBF18A-5436-2443-A873-16E4A3FD4E5F}"/>
                  </a:ext>
                </a:extLst>
              </p:cNvPr>
              <p:cNvSpPr txBox="1"/>
              <p:nvPr/>
            </p:nvSpPr>
            <p:spPr>
              <a:xfrm>
                <a:off x="6895485" y="5319811"/>
                <a:ext cx="1983685" cy="307777"/>
              </a:xfrm>
              <a:prstGeom prst="rect">
                <a:avLst/>
              </a:prstGeom>
              <a:noFill/>
            </p:spPr>
            <p:txBody>
              <a:bodyPr wrap="none" rtlCol="0">
                <a:spAutoFit/>
              </a:bodyPr>
              <a:lstStyle/>
              <a:p>
                <a:r>
                  <a:rPr lang="en-US" sz="1400" dirty="0"/>
                  <a:t>Stochastic Fossilization A</a:t>
                </a:r>
              </a:p>
            </p:txBody>
          </p:sp>
          <p:cxnSp>
            <p:nvCxnSpPr>
              <p:cNvPr id="18" name="Straight Arrow Connector 17">
                <a:extLst>
                  <a:ext uri="{FF2B5EF4-FFF2-40B4-BE49-F238E27FC236}">
                    <a16:creationId xmlns:a16="http://schemas.microsoft.com/office/drawing/2014/main" id="{31C60F03-EF09-1E4B-9200-3A685A77DD42}"/>
                  </a:ext>
                </a:extLst>
              </p:cNvPr>
              <p:cNvCxnSpPr>
                <a:cxnSpLocks/>
              </p:cNvCxnSpPr>
              <p:nvPr/>
            </p:nvCxnSpPr>
            <p:spPr>
              <a:xfrm flipH="1">
                <a:off x="5742878" y="5473699"/>
                <a:ext cx="111512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2685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89D829-2136-DC45-A994-1B1A12691B95}"/>
              </a:ext>
            </a:extLst>
          </p:cNvPr>
          <p:cNvSpPr txBox="1"/>
          <p:nvPr/>
        </p:nvSpPr>
        <p:spPr>
          <a:xfrm>
            <a:off x="1431492" y="278246"/>
            <a:ext cx="6281015" cy="400110"/>
          </a:xfrm>
          <a:prstGeom prst="rect">
            <a:avLst/>
          </a:prstGeom>
          <a:noFill/>
        </p:spPr>
        <p:txBody>
          <a:bodyPr wrap="none" rtlCol="0">
            <a:spAutoFit/>
          </a:bodyPr>
          <a:lstStyle/>
          <a:p>
            <a:pPr algn="ctr"/>
            <a:r>
              <a:rPr lang="en-US" sz="2000" dirty="0"/>
              <a:t>There’s a very long history of inquiry into molecular clocks.</a:t>
            </a:r>
          </a:p>
        </p:txBody>
      </p:sp>
      <p:sp>
        <p:nvSpPr>
          <p:cNvPr id="3" name="TextBox 2">
            <a:extLst>
              <a:ext uri="{FF2B5EF4-FFF2-40B4-BE49-F238E27FC236}">
                <a16:creationId xmlns:a16="http://schemas.microsoft.com/office/drawing/2014/main" id="{8BBF8336-1E1E-1E44-A120-96B8DB1ADB2F}"/>
              </a:ext>
            </a:extLst>
          </p:cNvPr>
          <p:cNvSpPr txBox="1"/>
          <p:nvPr/>
        </p:nvSpPr>
        <p:spPr>
          <a:xfrm>
            <a:off x="464722" y="729661"/>
            <a:ext cx="8214556" cy="338554"/>
          </a:xfrm>
          <a:prstGeom prst="rect">
            <a:avLst/>
          </a:prstGeom>
          <a:noFill/>
        </p:spPr>
        <p:txBody>
          <a:bodyPr wrap="none" rtlCol="0">
            <a:spAutoFit/>
          </a:bodyPr>
          <a:lstStyle/>
          <a:p>
            <a:pPr algn="ctr"/>
            <a:r>
              <a:rPr lang="en-US" sz="1600" dirty="0"/>
              <a:t>Reviewed by Ho (2020) in introduction to </a:t>
            </a:r>
            <a:r>
              <a:rPr lang="en-US" sz="1600" i="1" dirty="0"/>
              <a:t>The</a:t>
            </a:r>
            <a:r>
              <a:rPr lang="en-US" sz="1600" dirty="0"/>
              <a:t> </a:t>
            </a:r>
            <a:r>
              <a:rPr lang="en-US" sz="1600" i="1" dirty="0"/>
              <a:t>Molecular Evolutionary Clock: Theory and Practice</a:t>
            </a:r>
            <a:r>
              <a:rPr lang="en-US" sz="1600" dirty="0"/>
              <a:t>. </a:t>
            </a:r>
          </a:p>
        </p:txBody>
      </p:sp>
      <p:pic>
        <p:nvPicPr>
          <p:cNvPr id="5" name="Picture 4">
            <a:extLst>
              <a:ext uri="{FF2B5EF4-FFF2-40B4-BE49-F238E27FC236}">
                <a16:creationId xmlns:a16="http://schemas.microsoft.com/office/drawing/2014/main" id="{7BA79A33-B5BC-5845-94C2-075EFF2957AE}"/>
              </a:ext>
            </a:extLst>
          </p:cNvPr>
          <p:cNvPicPr>
            <a:picLocks noChangeAspect="1"/>
          </p:cNvPicPr>
          <p:nvPr/>
        </p:nvPicPr>
        <p:blipFill>
          <a:blip r:embed="rId2"/>
          <a:stretch>
            <a:fillRect/>
          </a:stretch>
        </p:blipFill>
        <p:spPr>
          <a:xfrm>
            <a:off x="2244356" y="1394277"/>
            <a:ext cx="4655288" cy="5243888"/>
          </a:xfrm>
          <a:prstGeom prst="rect">
            <a:avLst/>
          </a:prstGeom>
        </p:spPr>
      </p:pic>
      <p:grpSp>
        <p:nvGrpSpPr>
          <p:cNvPr id="8" name="Group 7">
            <a:extLst>
              <a:ext uri="{FF2B5EF4-FFF2-40B4-BE49-F238E27FC236}">
                <a16:creationId xmlns:a16="http://schemas.microsoft.com/office/drawing/2014/main" id="{78ABFC17-8DB8-664C-9056-7A49C1895002}"/>
              </a:ext>
            </a:extLst>
          </p:cNvPr>
          <p:cNvGrpSpPr/>
          <p:nvPr/>
        </p:nvGrpSpPr>
        <p:grpSpPr>
          <a:xfrm>
            <a:off x="920545" y="5851340"/>
            <a:ext cx="1701795" cy="304911"/>
            <a:chOff x="920545" y="5851340"/>
            <a:chExt cx="1701795" cy="304911"/>
          </a:xfrm>
        </p:grpSpPr>
        <p:cxnSp>
          <p:nvCxnSpPr>
            <p:cNvPr id="6" name="Straight Arrow Connector 5">
              <a:extLst>
                <a:ext uri="{FF2B5EF4-FFF2-40B4-BE49-F238E27FC236}">
                  <a16:creationId xmlns:a16="http://schemas.microsoft.com/office/drawing/2014/main" id="{6BF45D2E-BBEE-E648-8585-519112FF8710}"/>
                </a:ext>
              </a:extLst>
            </p:cNvPr>
            <p:cNvCxnSpPr/>
            <p:nvPr/>
          </p:nvCxnSpPr>
          <p:spPr>
            <a:xfrm>
              <a:off x="1133782" y="6156251"/>
              <a:ext cx="14885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C6777E0-B509-A04F-AF04-B715B9487A0B}"/>
                </a:ext>
              </a:extLst>
            </p:cNvPr>
            <p:cNvSpPr txBox="1"/>
            <p:nvPr/>
          </p:nvSpPr>
          <p:spPr>
            <a:xfrm>
              <a:off x="920545" y="5851340"/>
              <a:ext cx="1563570" cy="276999"/>
            </a:xfrm>
            <a:prstGeom prst="rect">
              <a:avLst/>
            </a:prstGeom>
            <a:noFill/>
          </p:spPr>
          <p:txBody>
            <a:bodyPr wrap="none" rtlCol="0">
              <a:spAutoFit/>
            </a:bodyPr>
            <a:lstStyle/>
            <a:p>
              <a:r>
                <a:rPr lang="en-US" sz="1200" dirty="0" err="1"/>
                <a:t>Zuckerkandl</a:t>
              </a:r>
              <a:r>
                <a:rPr lang="en-US" sz="1200" dirty="0"/>
                <a:t> &amp; Pauling</a:t>
              </a:r>
            </a:p>
          </p:txBody>
        </p:sp>
      </p:grpSp>
      <p:grpSp>
        <p:nvGrpSpPr>
          <p:cNvPr id="13" name="Group 12">
            <a:extLst>
              <a:ext uri="{FF2B5EF4-FFF2-40B4-BE49-F238E27FC236}">
                <a16:creationId xmlns:a16="http://schemas.microsoft.com/office/drawing/2014/main" id="{E3B09B83-251B-574B-A93C-0869BEA1725F}"/>
              </a:ext>
            </a:extLst>
          </p:cNvPr>
          <p:cNvGrpSpPr/>
          <p:nvPr/>
        </p:nvGrpSpPr>
        <p:grpSpPr>
          <a:xfrm>
            <a:off x="1419767" y="4915498"/>
            <a:ext cx="1771121" cy="326062"/>
            <a:chOff x="1419767" y="4915498"/>
            <a:chExt cx="1771121" cy="326062"/>
          </a:xfrm>
        </p:grpSpPr>
        <p:sp>
          <p:nvSpPr>
            <p:cNvPr id="11" name="TextBox 10">
              <a:extLst>
                <a:ext uri="{FF2B5EF4-FFF2-40B4-BE49-F238E27FC236}">
                  <a16:creationId xmlns:a16="http://schemas.microsoft.com/office/drawing/2014/main" id="{FAE179D6-11B1-1D4A-9382-6F5660B29A47}"/>
                </a:ext>
              </a:extLst>
            </p:cNvPr>
            <p:cNvSpPr txBox="1"/>
            <p:nvPr/>
          </p:nvSpPr>
          <p:spPr>
            <a:xfrm>
              <a:off x="1419767" y="4915498"/>
              <a:ext cx="1202573" cy="276999"/>
            </a:xfrm>
            <a:prstGeom prst="rect">
              <a:avLst/>
            </a:prstGeom>
            <a:noFill/>
          </p:spPr>
          <p:txBody>
            <a:bodyPr wrap="none" rtlCol="0">
              <a:spAutoFit/>
            </a:bodyPr>
            <a:lstStyle/>
            <a:p>
              <a:r>
                <a:rPr lang="en-US" sz="1200" dirty="0" err="1"/>
                <a:t>Sarich</a:t>
              </a:r>
              <a:r>
                <a:rPr lang="en-US" sz="1200" dirty="0"/>
                <a:t> &amp; Wilson</a:t>
              </a:r>
            </a:p>
          </p:txBody>
        </p:sp>
        <p:cxnSp>
          <p:nvCxnSpPr>
            <p:cNvPr id="12" name="Straight Arrow Connector 11">
              <a:extLst>
                <a:ext uri="{FF2B5EF4-FFF2-40B4-BE49-F238E27FC236}">
                  <a16:creationId xmlns:a16="http://schemas.microsoft.com/office/drawing/2014/main" id="{4C4AA386-499E-A84E-A1A1-2CAE5142A1A3}"/>
                </a:ext>
              </a:extLst>
            </p:cNvPr>
            <p:cNvCxnSpPr/>
            <p:nvPr/>
          </p:nvCxnSpPr>
          <p:spPr>
            <a:xfrm>
              <a:off x="1702330" y="5241560"/>
              <a:ext cx="14885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5AC527B-E14E-4A4D-B9D2-DFD72EBA1257}"/>
              </a:ext>
            </a:extLst>
          </p:cNvPr>
          <p:cNvGrpSpPr/>
          <p:nvPr/>
        </p:nvGrpSpPr>
        <p:grpSpPr>
          <a:xfrm>
            <a:off x="4720856" y="4103615"/>
            <a:ext cx="2862246" cy="276999"/>
            <a:chOff x="4720856" y="4103615"/>
            <a:chExt cx="2862246" cy="276999"/>
          </a:xfrm>
        </p:grpSpPr>
        <p:cxnSp>
          <p:nvCxnSpPr>
            <p:cNvPr id="15" name="Straight Arrow Connector 14">
              <a:extLst>
                <a:ext uri="{FF2B5EF4-FFF2-40B4-BE49-F238E27FC236}">
                  <a16:creationId xmlns:a16="http://schemas.microsoft.com/office/drawing/2014/main" id="{CC8C034E-712B-AA48-94A8-7F7DE60A00FA}"/>
                </a:ext>
              </a:extLst>
            </p:cNvPr>
            <p:cNvCxnSpPr>
              <a:cxnSpLocks/>
            </p:cNvCxnSpPr>
            <p:nvPr/>
          </p:nvCxnSpPr>
          <p:spPr>
            <a:xfrm flipH="1">
              <a:off x="4720856" y="4380614"/>
              <a:ext cx="13609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95AACCE-FF5C-D446-B754-BC853EA47A2B}"/>
                </a:ext>
              </a:extLst>
            </p:cNvPr>
            <p:cNvSpPr txBox="1"/>
            <p:nvPr/>
          </p:nvSpPr>
          <p:spPr>
            <a:xfrm>
              <a:off x="5293564" y="4103615"/>
              <a:ext cx="2289538" cy="276999"/>
            </a:xfrm>
            <a:prstGeom prst="rect">
              <a:avLst/>
            </a:prstGeom>
            <a:noFill/>
          </p:spPr>
          <p:txBody>
            <a:bodyPr wrap="none" rtlCol="0">
              <a:spAutoFit/>
            </a:bodyPr>
            <a:lstStyle/>
            <a:p>
              <a:r>
                <a:rPr lang="en-US" sz="1200" dirty="0" err="1"/>
                <a:t>Felsenstein’s</a:t>
              </a:r>
              <a:r>
                <a:rPr lang="en-US" sz="1200" dirty="0"/>
                <a:t> Likelihood-Ratio Test</a:t>
              </a:r>
            </a:p>
          </p:txBody>
        </p:sp>
      </p:grpSp>
      <p:grpSp>
        <p:nvGrpSpPr>
          <p:cNvPr id="22" name="Group 21">
            <a:extLst>
              <a:ext uri="{FF2B5EF4-FFF2-40B4-BE49-F238E27FC236}">
                <a16:creationId xmlns:a16="http://schemas.microsoft.com/office/drawing/2014/main" id="{9DBB5C12-519B-8049-A33D-F624D331A15D}"/>
              </a:ext>
            </a:extLst>
          </p:cNvPr>
          <p:cNvGrpSpPr/>
          <p:nvPr/>
        </p:nvGrpSpPr>
        <p:grpSpPr>
          <a:xfrm>
            <a:off x="2372326" y="3086577"/>
            <a:ext cx="1783505" cy="585916"/>
            <a:chOff x="2372326" y="3086577"/>
            <a:chExt cx="1783505" cy="585916"/>
          </a:xfrm>
        </p:grpSpPr>
        <p:sp>
          <p:nvSpPr>
            <p:cNvPr id="20" name="Rounded Rectangle 19">
              <a:extLst>
                <a:ext uri="{FF2B5EF4-FFF2-40B4-BE49-F238E27FC236}">
                  <a16:creationId xmlns:a16="http://schemas.microsoft.com/office/drawing/2014/main" id="{1761EBE0-91C4-E643-8883-D414396D9605}"/>
                </a:ext>
              </a:extLst>
            </p:cNvPr>
            <p:cNvSpPr/>
            <p:nvPr/>
          </p:nvSpPr>
          <p:spPr>
            <a:xfrm>
              <a:off x="3081572" y="3086577"/>
              <a:ext cx="1062536" cy="142504"/>
            </a:xfrm>
            <a:prstGeom prst="roundRect">
              <a:avLst/>
            </a:prstGeom>
            <a:solidFill>
              <a:schemeClr val="tx2">
                <a:lumMod val="40000"/>
                <a:lumOff val="60000"/>
                <a:alpha val="35299"/>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A89E7229-A147-A543-B425-2F2F6CF33FFA}"/>
                </a:ext>
              </a:extLst>
            </p:cNvPr>
            <p:cNvSpPr/>
            <p:nvPr/>
          </p:nvSpPr>
          <p:spPr>
            <a:xfrm>
              <a:off x="2372326" y="3458315"/>
              <a:ext cx="1783505" cy="214178"/>
            </a:xfrm>
            <a:prstGeom prst="roundRect">
              <a:avLst/>
            </a:prstGeom>
            <a:solidFill>
              <a:schemeClr val="tx2">
                <a:lumMod val="40000"/>
                <a:lumOff val="60000"/>
                <a:alpha val="35299"/>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ounded Rectangle 22">
            <a:extLst>
              <a:ext uri="{FF2B5EF4-FFF2-40B4-BE49-F238E27FC236}">
                <a16:creationId xmlns:a16="http://schemas.microsoft.com/office/drawing/2014/main" id="{07F7181A-DD44-044D-B61E-BF022658C54B}"/>
              </a:ext>
            </a:extLst>
          </p:cNvPr>
          <p:cNvSpPr/>
          <p:nvPr/>
        </p:nvSpPr>
        <p:spPr>
          <a:xfrm>
            <a:off x="2446608" y="2805334"/>
            <a:ext cx="1697499" cy="142504"/>
          </a:xfrm>
          <a:prstGeom prst="roundRect">
            <a:avLst/>
          </a:prstGeom>
          <a:solidFill>
            <a:schemeClr val="tx2">
              <a:lumMod val="40000"/>
              <a:lumOff val="60000"/>
              <a:alpha val="35299"/>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675471F9-545D-F94B-BE0D-EFD38669A9B4}"/>
              </a:ext>
            </a:extLst>
          </p:cNvPr>
          <p:cNvSpPr/>
          <p:nvPr/>
        </p:nvSpPr>
        <p:spPr>
          <a:xfrm>
            <a:off x="2176977" y="2112579"/>
            <a:ext cx="1967130" cy="142504"/>
          </a:xfrm>
          <a:prstGeom prst="roundRect">
            <a:avLst/>
          </a:prstGeom>
          <a:solidFill>
            <a:schemeClr val="tx2">
              <a:lumMod val="40000"/>
              <a:lumOff val="60000"/>
              <a:alpha val="35299"/>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8F0695ED-5533-2541-AEB1-13B17BCE5FC7}"/>
              </a:ext>
            </a:extLst>
          </p:cNvPr>
          <p:cNvSpPr/>
          <p:nvPr/>
        </p:nvSpPr>
        <p:spPr>
          <a:xfrm>
            <a:off x="3237236" y="4119591"/>
            <a:ext cx="875591" cy="142504"/>
          </a:xfrm>
          <a:prstGeom prst="roundRect">
            <a:avLst/>
          </a:prstGeom>
          <a:solidFill>
            <a:schemeClr val="tx2">
              <a:lumMod val="40000"/>
              <a:lumOff val="60000"/>
              <a:alpha val="35299"/>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3152" y="316809"/>
            <a:ext cx="4097696" cy="461665"/>
          </a:xfrm>
          <a:prstGeom prst="rect">
            <a:avLst/>
          </a:prstGeom>
        </p:spPr>
        <p:txBody>
          <a:bodyPr wrap="none">
            <a:spAutoFit/>
          </a:bodyPr>
          <a:lstStyle/>
          <a:p>
            <a:pPr algn="ctr"/>
            <a:r>
              <a:rPr lang="en-US" sz="2400" dirty="0"/>
              <a:t>II. Tests of the Molecular Clock.</a:t>
            </a:r>
            <a:endParaRPr lang="en-US" sz="2400" b="1" dirty="0"/>
          </a:p>
        </p:txBody>
      </p:sp>
      <p:grpSp>
        <p:nvGrpSpPr>
          <p:cNvPr id="8" name="Group 7"/>
          <p:cNvGrpSpPr/>
          <p:nvPr/>
        </p:nvGrpSpPr>
        <p:grpSpPr>
          <a:xfrm>
            <a:off x="923018" y="1170229"/>
            <a:ext cx="7316846" cy="2747131"/>
            <a:chOff x="923018" y="1170229"/>
            <a:chExt cx="7316846" cy="2747131"/>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528" y="1170229"/>
              <a:ext cx="6171280" cy="2300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923018" y="3548028"/>
              <a:ext cx="7316846" cy="369332"/>
            </a:xfrm>
            <a:prstGeom prst="rect">
              <a:avLst/>
            </a:prstGeom>
          </p:spPr>
          <p:txBody>
            <a:bodyPr wrap="square">
              <a:spAutoFit/>
            </a:bodyPr>
            <a:lstStyle/>
            <a:p>
              <a:pPr algn="ctr"/>
              <a:r>
                <a:rPr lang="en-US" dirty="0"/>
                <a:t>Two identical topologies, and they differ in (2</a:t>
              </a:r>
              <a:r>
                <a:rPr lang="en-US" i="1" dirty="0"/>
                <a:t>n</a:t>
              </a:r>
              <a:r>
                <a:rPr lang="en-US" dirty="0"/>
                <a:t>-3) branch lengths.</a:t>
              </a:r>
              <a:endParaRPr lang="en-US" b="1" dirty="0"/>
            </a:p>
          </p:txBody>
        </p:sp>
      </p:grpSp>
      <p:sp>
        <p:nvSpPr>
          <p:cNvPr id="4" name="Rectangle 3"/>
          <p:cNvSpPr/>
          <p:nvPr/>
        </p:nvSpPr>
        <p:spPr>
          <a:xfrm>
            <a:off x="1062412" y="4221083"/>
            <a:ext cx="6991588" cy="369332"/>
          </a:xfrm>
          <a:prstGeom prst="rect">
            <a:avLst/>
          </a:prstGeom>
        </p:spPr>
        <p:txBody>
          <a:bodyPr wrap="square">
            <a:spAutoFit/>
          </a:bodyPr>
          <a:lstStyle/>
          <a:p>
            <a:r>
              <a:rPr lang="en-US" dirty="0"/>
              <a:t>These trees converge when the following 2 conditions are met:</a:t>
            </a:r>
            <a:endParaRPr lang="en-US" b="1" dirty="0"/>
          </a:p>
        </p:txBody>
      </p:sp>
      <p:sp>
        <p:nvSpPr>
          <p:cNvPr id="5" name="Rectangle 4"/>
          <p:cNvSpPr/>
          <p:nvPr/>
        </p:nvSpPr>
        <p:spPr>
          <a:xfrm>
            <a:off x="1615861" y="4793289"/>
            <a:ext cx="2659702" cy="369332"/>
          </a:xfrm>
          <a:prstGeom prst="rect">
            <a:avLst/>
          </a:prstGeom>
        </p:spPr>
        <p:txBody>
          <a:bodyPr wrap="none">
            <a:spAutoFit/>
          </a:bodyPr>
          <a:lstStyle/>
          <a:p>
            <a:r>
              <a:rPr lang="en-US" dirty="0"/>
              <a:t>1) </a:t>
            </a:r>
            <a:r>
              <a:rPr lang="en-US" i="1" dirty="0"/>
              <a:t>a</a:t>
            </a:r>
            <a:r>
              <a:rPr lang="en-US" dirty="0"/>
              <a:t> = </a:t>
            </a:r>
            <a:r>
              <a:rPr lang="en-US" i="1" dirty="0"/>
              <a:t>b</a:t>
            </a:r>
            <a:r>
              <a:rPr lang="en-US" dirty="0"/>
              <a:t>;  </a:t>
            </a:r>
            <a:r>
              <a:rPr lang="en-US" i="1" dirty="0"/>
              <a:t>c</a:t>
            </a:r>
            <a:r>
              <a:rPr lang="en-US" dirty="0"/>
              <a:t> = </a:t>
            </a:r>
            <a:r>
              <a:rPr lang="en-US" i="1" dirty="0"/>
              <a:t>d</a:t>
            </a:r>
            <a:r>
              <a:rPr lang="en-US" dirty="0"/>
              <a:t>; </a:t>
            </a:r>
            <a:r>
              <a:rPr lang="en-US" i="1" dirty="0"/>
              <a:t>a</a:t>
            </a:r>
            <a:r>
              <a:rPr lang="en-US" dirty="0"/>
              <a:t> + </a:t>
            </a:r>
            <a:r>
              <a:rPr lang="en-US" i="1" dirty="0"/>
              <a:t>f</a:t>
            </a:r>
            <a:r>
              <a:rPr lang="en-US" dirty="0"/>
              <a:t> = </a:t>
            </a:r>
            <a:r>
              <a:rPr lang="en-US" i="1" dirty="0"/>
              <a:t>g</a:t>
            </a:r>
            <a:r>
              <a:rPr lang="en-US" dirty="0"/>
              <a:t> + </a:t>
            </a:r>
            <a:r>
              <a:rPr lang="en-US" i="1" dirty="0"/>
              <a:t>c</a:t>
            </a:r>
            <a:endParaRPr lang="en-US" b="1" dirty="0"/>
          </a:p>
        </p:txBody>
      </p:sp>
      <p:sp>
        <p:nvSpPr>
          <p:cNvPr id="6" name="Rectangle 5"/>
          <p:cNvSpPr/>
          <p:nvPr/>
        </p:nvSpPr>
        <p:spPr>
          <a:xfrm>
            <a:off x="1615860" y="5255561"/>
            <a:ext cx="6267767" cy="369332"/>
          </a:xfrm>
          <a:prstGeom prst="rect">
            <a:avLst/>
          </a:prstGeom>
        </p:spPr>
        <p:txBody>
          <a:bodyPr wrap="square">
            <a:spAutoFit/>
          </a:bodyPr>
          <a:lstStyle/>
          <a:p>
            <a:r>
              <a:rPr lang="en-US" dirty="0"/>
              <a:t>2) The root occurs along branch </a:t>
            </a:r>
            <a:r>
              <a:rPr lang="en-US" i="1" dirty="0"/>
              <a:t>e</a:t>
            </a:r>
            <a:r>
              <a:rPr lang="en-US" dirty="0"/>
              <a:t>, such that </a:t>
            </a:r>
            <a:r>
              <a:rPr lang="en-US" i="1" dirty="0"/>
              <a:t>e’’</a:t>
            </a:r>
            <a:r>
              <a:rPr lang="en-US" dirty="0"/>
              <a:t> = </a:t>
            </a:r>
            <a:r>
              <a:rPr lang="en-US" i="1" dirty="0"/>
              <a:t>e’</a:t>
            </a:r>
            <a:r>
              <a:rPr lang="en-US" dirty="0"/>
              <a:t> +</a:t>
            </a:r>
            <a:r>
              <a:rPr lang="en-US" i="1" dirty="0"/>
              <a:t> g</a:t>
            </a:r>
            <a:r>
              <a:rPr lang="en-US" dirty="0"/>
              <a:t> + </a:t>
            </a:r>
            <a:r>
              <a:rPr lang="en-US" i="1" dirty="0"/>
              <a:t>c</a:t>
            </a:r>
            <a:r>
              <a:rPr lang="en-US" dirty="0">
                <a:effectLst/>
              </a:rPr>
              <a:t> </a:t>
            </a:r>
            <a:endParaRPr lang="en-US" dirty="0"/>
          </a:p>
        </p:txBody>
      </p:sp>
      <p:sp>
        <p:nvSpPr>
          <p:cNvPr id="7" name="Rectangle 6"/>
          <p:cNvSpPr/>
          <p:nvPr/>
        </p:nvSpPr>
        <p:spPr>
          <a:xfrm>
            <a:off x="1217290" y="5955913"/>
            <a:ext cx="6712790" cy="369332"/>
          </a:xfrm>
          <a:prstGeom prst="rect">
            <a:avLst/>
          </a:prstGeom>
        </p:spPr>
        <p:txBody>
          <a:bodyPr wrap="square">
            <a:spAutoFit/>
          </a:bodyPr>
          <a:lstStyle/>
          <a:p>
            <a:pPr algn="ctr"/>
            <a:r>
              <a:rPr lang="en-US" dirty="0"/>
              <a:t>So, in the clock tree, we focus on times of (</a:t>
            </a:r>
            <a:r>
              <a:rPr lang="en-US" i="1" dirty="0"/>
              <a:t>n</a:t>
            </a:r>
            <a:r>
              <a:rPr lang="en-US" dirty="0"/>
              <a:t>-1) nodes </a:t>
            </a:r>
            <a:r>
              <a:rPr lang="en-US" i="1" dirty="0"/>
              <a:t>w</a:t>
            </a:r>
            <a:r>
              <a:rPr lang="en-US" dirty="0"/>
              <a:t>, </a:t>
            </a:r>
            <a:r>
              <a:rPr lang="en-US" i="1" dirty="0"/>
              <a:t>x</a:t>
            </a:r>
            <a:r>
              <a:rPr lang="en-US" dirty="0"/>
              <a:t>, </a:t>
            </a:r>
            <a:r>
              <a:rPr lang="en-US" i="1" dirty="0"/>
              <a:t>y</a:t>
            </a:r>
            <a:r>
              <a:rPr lang="en-US" dirty="0"/>
              <a:t>, &amp; </a:t>
            </a:r>
            <a:r>
              <a:rPr lang="en-US" i="1" dirty="0"/>
              <a:t>z</a:t>
            </a:r>
            <a:r>
              <a:rPr lang="en-US" dirty="0"/>
              <a:t>.</a:t>
            </a:r>
            <a:endParaRPr lang="en-US" b="1" dirty="0"/>
          </a:p>
        </p:txBody>
      </p:sp>
    </p:spTree>
    <p:extLst>
      <p:ext uri="{BB962C8B-B14F-4D97-AF65-F5344CB8AC3E}">
        <p14:creationId xmlns:p14="http://schemas.microsoft.com/office/powerpoint/2010/main" val="37035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741" y="301319"/>
            <a:ext cx="3842518" cy="461665"/>
          </a:xfrm>
          <a:prstGeom prst="rect">
            <a:avLst/>
          </a:prstGeom>
        </p:spPr>
        <p:txBody>
          <a:bodyPr wrap="none">
            <a:spAutoFit/>
          </a:bodyPr>
          <a:lstStyle/>
          <a:p>
            <a:pPr algn="ctr"/>
            <a:r>
              <a:rPr lang="en-US" sz="2400" dirty="0"/>
              <a:t>A. LRT of the Molecular Clock</a:t>
            </a:r>
          </a:p>
        </p:txBody>
      </p:sp>
      <p:sp>
        <p:nvSpPr>
          <p:cNvPr id="3" name="Rectangle 2"/>
          <p:cNvSpPr/>
          <p:nvPr/>
        </p:nvSpPr>
        <p:spPr>
          <a:xfrm>
            <a:off x="902788" y="1062120"/>
            <a:ext cx="7332334" cy="646331"/>
          </a:xfrm>
          <a:prstGeom prst="rect">
            <a:avLst/>
          </a:prstGeom>
        </p:spPr>
        <p:txBody>
          <a:bodyPr wrap="square">
            <a:spAutoFit/>
          </a:bodyPr>
          <a:lstStyle/>
          <a:p>
            <a:pPr algn="ctr"/>
            <a:r>
              <a:rPr lang="en-US" dirty="0"/>
              <a:t>The clock tree represents the special case (with branch lengths constrained as above) and the non-clock tree represents the general model.</a:t>
            </a:r>
            <a:endParaRPr lang="en-US" b="1" dirty="0"/>
          </a:p>
        </p:txBody>
      </p:sp>
      <p:sp>
        <p:nvSpPr>
          <p:cNvPr id="4" name="Rectangle 3"/>
          <p:cNvSpPr/>
          <p:nvPr/>
        </p:nvSpPr>
        <p:spPr>
          <a:xfrm>
            <a:off x="3187780" y="2066449"/>
            <a:ext cx="2762351" cy="369332"/>
          </a:xfrm>
          <a:prstGeom prst="rect">
            <a:avLst/>
          </a:prstGeom>
        </p:spPr>
        <p:txBody>
          <a:bodyPr wrap="none">
            <a:spAutoFit/>
          </a:bodyPr>
          <a:lstStyle/>
          <a:p>
            <a:pPr algn="ctr"/>
            <a:r>
              <a:rPr lang="en-US" i="1" dirty="0">
                <a:latin typeface="Symbol" charset="2"/>
                <a:cs typeface="Symbol" charset="2"/>
              </a:rPr>
              <a:t>d</a:t>
            </a:r>
            <a:r>
              <a:rPr lang="en-US" dirty="0">
                <a:latin typeface="Symbol" charset="2"/>
                <a:cs typeface="Symbol" charset="2"/>
              </a:rPr>
              <a:t> </a:t>
            </a:r>
            <a:r>
              <a:rPr lang="en-US" dirty="0"/>
              <a:t>= 2 [</a:t>
            </a:r>
            <a:r>
              <a:rPr lang="en-US" i="1" dirty="0"/>
              <a:t> </a:t>
            </a:r>
            <a:r>
              <a:rPr lang="en-US" dirty="0" err="1"/>
              <a:t>ln</a:t>
            </a:r>
            <a:r>
              <a:rPr lang="en-US" i="1" dirty="0" err="1"/>
              <a:t>L</a:t>
            </a:r>
            <a:r>
              <a:rPr lang="en-US" i="1" baseline="-25000" dirty="0"/>
              <a:t>(non-clock)</a:t>
            </a:r>
            <a:r>
              <a:rPr lang="en-US" i="1" dirty="0"/>
              <a:t> </a:t>
            </a:r>
            <a:r>
              <a:rPr lang="en-US" dirty="0"/>
              <a:t>– </a:t>
            </a:r>
            <a:r>
              <a:rPr lang="en-US" dirty="0" err="1"/>
              <a:t>ln</a:t>
            </a:r>
            <a:r>
              <a:rPr lang="en-US" i="1" dirty="0" err="1"/>
              <a:t>L</a:t>
            </a:r>
            <a:r>
              <a:rPr lang="en-US" i="1" baseline="-25000" dirty="0"/>
              <a:t>(clock)</a:t>
            </a:r>
            <a:r>
              <a:rPr lang="en-US" dirty="0"/>
              <a:t>]</a:t>
            </a:r>
            <a:endParaRPr lang="en-US" b="1" dirty="0"/>
          </a:p>
        </p:txBody>
      </p:sp>
      <p:sp>
        <p:nvSpPr>
          <p:cNvPr id="5" name="Rectangle 4"/>
          <p:cNvSpPr/>
          <p:nvPr/>
        </p:nvSpPr>
        <p:spPr>
          <a:xfrm>
            <a:off x="828492" y="2793779"/>
            <a:ext cx="7480926" cy="646331"/>
          </a:xfrm>
          <a:prstGeom prst="rect">
            <a:avLst/>
          </a:prstGeom>
        </p:spPr>
        <p:txBody>
          <a:bodyPr wrap="square">
            <a:spAutoFit/>
          </a:bodyPr>
          <a:lstStyle/>
          <a:p>
            <a:pPr algn="ctr"/>
            <a:r>
              <a:rPr lang="en-US" dirty="0"/>
              <a:t>We use the asymptotic </a:t>
            </a:r>
            <a:r>
              <a:rPr lang="en-US" dirty="0">
                <a:latin typeface="Symbol" charset="2"/>
                <a:cs typeface="Symbol" charset="2"/>
              </a:rPr>
              <a:t>c</a:t>
            </a:r>
            <a:r>
              <a:rPr lang="en-US" baseline="30000" dirty="0"/>
              <a:t>2</a:t>
            </a:r>
            <a:r>
              <a:rPr lang="en-US" dirty="0"/>
              <a:t>-approximation, with </a:t>
            </a:r>
            <a:r>
              <a:rPr lang="en-US" dirty="0" err="1"/>
              <a:t>d.f.</a:t>
            </a:r>
            <a:r>
              <a:rPr lang="en-US" dirty="0"/>
              <a:t> equal to the difference in the number of parameters between the two models.</a:t>
            </a:r>
            <a:r>
              <a:rPr lang="en-US" dirty="0">
                <a:effectLst/>
              </a:rPr>
              <a:t> </a:t>
            </a:r>
            <a:endParaRPr lang="en-US" dirty="0"/>
          </a:p>
        </p:txBody>
      </p:sp>
      <p:sp>
        <p:nvSpPr>
          <p:cNvPr id="6" name="Rectangle 5"/>
          <p:cNvSpPr/>
          <p:nvPr/>
        </p:nvSpPr>
        <p:spPr>
          <a:xfrm>
            <a:off x="515577" y="3798108"/>
            <a:ext cx="8106757" cy="646331"/>
          </a:xfrm>
          <a:prstGeom prst="rect">
            <a:avLst/>
          </a:prstGeom>
        </p:spPr>
        <p:txBody>
          <a:bodyPr wrap="square">
            <a:spAutoFit/>
          </a:bodyPr>
          <a:lstStyle/>
          <a:p>
            <a:pPr algn="ctr"/>
            <a:r>
              <a:rPr lang="en-US" dirty="0"/>
              <a:t>In the non-clock tree, there are 2</a:t>
            </a:r>
            <a:r>
              <a:rPr lang="en-US" i="1" dirty="0"/>
              <a:t>n</a:t>
            </a:r>
            <a:r>
              <a:rPr lang="en-US" dirty="0"/>
              <a:t> – 3 branch lengths, whereas in the clock tree, there are </a:t>
            </a:r>
            <a:r>
              <a:rPr lang="en-US" i="1" dirty="0"/>
              <a:t>n </a:t>
            </a:r>
            <a:r>
              <a:rPr lang="en-US" dirty="0"/>
              <a:t>– 1 node times to estimate.</a:t>
            </a:r>
            <a:r>
              <a:rPr lang="en-US" dirty="0">
                <a:effectLst/>
              </a:rPr>
              <a:t> </a:t>
            </a:r>
            <a:endParaRPr lang="en-US" dirty="0"/>
          </a:p>
        </p:txBody>
      </p:sp>
      <p:sp>
        <p:nvSpPr>
          <p:cNvPr id="7" name="Rectangle 6"/>
          <p:cNvSpPr/>
          <p:nvPr/>
        </p:nvSpPr>
        <p:spPr>
          <a:xfrm>
            <a:off x="3344100" y="4802437"/>
            <a:ext cx="2449710" cy="369332"/>
          </a:xfrm>
          <a:prstGeom prst="rect">
            <a:avLst/>
          </a:prstGeom>
        </p:spPr>
        <p:txBody>
          <a:bodyPr wrap="none">
            <a:spAutoFit/>
          </a:bodyPr>
          <a:lstStyle/>
          <a:p>
            <a:pPr algn="ctr"/>
            <a:r>
              <a:rPr lang="en-US" dirty="0"/>
              <a:t>(2</a:t>
            </a:r>
            <a:r>
              <a:rPr lang="en-US" i="1" dirty="0"/>
              <a:t>n</a:t>
            </a:r>
            <a:r>
              <a:rPr lang="en-US" dirty="0"/>
              <a:t> – 3) – (</a:t>
            </a:r>
            <a:r>
              <a:rPr lang="en-US" i="1" dirty="0"/>
              <a:t>n</a:t>
            </a:r>
            <a:r>
              <a:rPr lang="en-US" dirty="0"/>
              <a:t> – 1) = </a:t>
            </a:r>
            <a:r>
              <a:rPr lang="en-US" i="1" dirty="0"/>
              <a:t>n</a:t>
            </a:r>
            <a:r>
              <a:rPr lang="en-US" dirty="0"/>
              <a:t> – 2 </a:t>
            </a:r>
          </a:p>
        </p:txBody>
      </p:sp>
      <p:sp>
        <p:nvSpPr>
          <p:cNvPr id="8" name="TextBox 7"/>
          <p:cNvSpPr txBox="1"/>
          <p:nvPr/>
        </p:nvSpPr>
        <p:spPr>
          <a:xfrm>
            <a:off x="59005" y="5529766"/>
            <a:ext cx="9019905" cy="646331"/>
          </a:xfrm>
          <a:prstGeom prst="rect">
            <a:avLst/>
          </a:prstGeom>
          <a:noFill/>
        </p:spPr>
        <p:txBody>
          <a:bodyPr wrap="none" rtlCol="0">
            <a:spAutoFit/>
          </a:bodyPr>
          <a:lstStyle/>
          <a:p>
            <a:pPr algn="ctr"/>
            <a:r>
              <a:rPr lang="en-US" dirty="0"/>
              <a:t>Although I’ve only seen it done </a:t>
            </a:r>
            <a:r>
              <a:rPr lang="en-US" dirty="0" err="1"/>
              <a:t>ocasionally</a:t>
            </a:r>
            <a:r>
              <a:rPr lang="en-US" dirty="0"/>
              <a:t> (e.g., </a:t>
            </a:r>
            <a:r>
              <a:rPr lang="en-US" dirty="0" err="1"/>
              <a:t>Lanfear</a:t>
            </a:r>
            <a:r>
              <a:rPr lang="en-US" dirty="0"/>
              <a:t> et al. 2010. PNAS), one could use AIC </a:t>
            </a:r>
          </a:p>
          <a:p>
            <a:pPr algn="ctr"/>
            <a:r>
              <a:rPr lang="en-US" dirty="0"/>
              <a:t>or BIC to compare clock to non-clock models in the same manner. </a:t>
            </a:r>
          </a:p>
        </p:txBody>
      </p:sp>
    </p:spTree>
    <p:extLst>
      <p:ext uri="{BB962C8B-B14F-4D97-AF65-F5344CB8AC3E}">
        <p14:creationId xmlns:p14="http://schemas.microsoft.com/office/powerpoint/2010/main" val="3814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323" y="1006816"/>
            <a:ext cx="5743353" cy="4486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650741" y="301319"/>
            <a:ext cx="3842518" cy="461665"/>
          </a:xfrm>
          <a:prstGeom prst="rect">
            <a:avLst/>
          </a:prstGeom>
        </p:spPr>
        <p:txBody>
          <a:bodyPr wrap="none">
            <a:spAutoFit/>
          </a:bodyPr>
          <a:lstStyle/>
          <a:p>
            <a:pPr algn="ctr"/>
            <a:r>
              <a:rPr lang="en-US" sz="2400" dirty="0"/>
              <a:t>A. LRT of the Molecular Clock</a:t>
            </a:r>
          </a:p>
        </p:txBody>
      </p:sp>
      <p:sp>
        <p:nvSpPr>
          <p:cNvPr id="2" name="Rectangle 1"/>
          <p:cNvSpPr/>
          <p:nvPr/>
        </p:nvSpPr>
        <p:spPr>
          <a:xfrm>
            <a:off x="1030725" y="5571260"/>
            <a:ext cx="7078935" cy="646331"/>
          </a:xfrm>
          <a:prstGeom prst="rect">
            <a:avLst/>
          </a:prstGeom>
        </p:spPr>
        <p:txBody>
          <a:bodyPr wrap="square">
            <a:spAutoFit/>
          </a:bodyPr>
          <a:lstStyle/>
          <a:p>
            <a:pPr algn="ctr"/>
            <a:r>
              <a:rPr lang="en-US" dirty="0"/>
              <a:t>The test statistic is: </a:t>
            </a:r>
            <a:r>
              <a:rPr lang="en-US" i="1" dirty="0">
                <a:latin typeface="Symbol" charset="2"/>
                <a:cs typeface="Symbol" charset="2"/>
              </a:rPr>
              <a:t>d</a:t>
            </a:r>
            <a:r>
              <a:rPr lang="en-US" i="1" dirty="0"/>
              <a:t> </a:t>
            </a:r>
            <a:r>
              <a:rPr lang="en-US" dirty="0"/>
              <a:t>= 32.34. With 13 </a:t>
            </a:r>
            <a:r>
              <a:rPr lang="en-US" dirty="0" err="1"/>
              <a:t>d.f.</a:t>
            </a:r>
            <a:r>
              <a:rPr lang="en-US" dirty="0"/>
              <a:t>, the </a:t>
            </a:r>
            <a:r>
              <a:rPr lang="en-US" i="1" dirty="0"/>
              <a:t>p</a:t>
            </a:r>
            <a:r>
              <a:rPr lang="en-US" dirty="0"/>
              <a:t>-value from the </a:t>
            </a:r>
            <a:r>
              <a:rPr lang="en-US" dirty="0">
                <a:latin typeface="Symbol" charset="2"/>
                <a:cs typeface="Symbol" charset="2"/>
              </a:rPr>
              <a:t>c</a:t>
            </a:r>
            <a:r>
              <a:rPr lang="en-US" baseline="30000" dirty="0"/>
              <a:t>2</a:t>
            </a:r>
            <a:r>
              <a:rPr lang="en-US" dirty="0"/>
              <a:t>-distribution is 0.0021.</a:t>
            </a:r>
            <a:r>
              <a:rPr lang="en-US" dirty="0">
                <a:effectLst/>
              </a:rPr>
              <a:t> </a:t>
            </a:r>
            <a:endParaRPr lang="en-US" dirty="0"/>
          </a:p>
        </p:txBody>
      </p:sp>
    </p:spTree>
    <p:extLst>
      <p:ext uri="{BB962C8B-B14F-4D97-AF65-F5344CB8AC3E}">
        <p14:creationId xmlns:p14="http://schemas.microsoft.com/office/powerpoint/2010/main" val="4103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741" y="301319"/>
            <a:ext cx="3842518" cy="461665"/>
          </a:xfrm>
          <a:prstGeom prst="rect">
            <a:avLst/>
          </a:prstGeom>
        </p:spPr>
        <p:txBody>
          <a:bodyPr wrap="none">
            <a:spAutoFit/>
          </a:bodyPr>
          <a:lstStyle/>
          <a:p>
            <a:pPr algn="ctr"/>
            <a:r>
              <a:rPr lang="en-US" sz="2400" dirty="0"/>
              <a:t>A. LRT of the Molecular Clock</a:t>
            </a:r>
          </a:p>
        </p:txBody>
      </p:sp>
      <p:sp>
        <p:nvSpPr>
          <p:cNvPr id="3" name="Rectangle 2"/>
          <p:cNvSpPr/>
          <p:nvPr/>
        </p:nvSpPr>
        <p:spPr>
          <a:xfrm>
            <a:off x="271812" y="798791"/>
            <a:ext cx="8634055" cy="646331"/>
          </a:xfrm>
          <a:prstGeom prst="rect">
            <a:avLst/>
          </a:prstGeom>
        </p:spPr>
        <p:txBody>
          <a:bodyPr wrap="square">
            <a:spAutoFit/>
          </a:bodyPr>
          <a:lstStyle/>
          <a:p>
            <a:pPr algn="ctr"/>
            <a:r>
              <a:rPr lang="en-US" dirty="0"/>
              <a:t>To conduct the parametric bootstrap, we would use the clock tree as the true tree and simulate data under a molecular clock. </a:t>
            </a:r>
          </a:p>
        </p:txBody>
      </p:sp>
      <p:pic>
        <p:nvPicPr>
          <p:cNvPr id="5" name="Picture 4"/>
          <p:cNvPicPr>
            <a:picLocks noChangeAspect="1"/>
          </p:cNvPicPr>
          <p:nvPr/>
        </p:nvPicPr>
        <p:blipFill>
          <a:blip r:embed="rId2"/>
          <a:stretch>
            <a:fillRect/>
          </a:stretch>
        </p:blipFill>
        <p:spPr>
          <a:xfrm>
            <a:off x="2031889" y="1516199"/>
            <a:ext cx="5046334" cy="3490381"/>
          </a:xfrm>
          <a:prstGeom prst="rect">
            <a:avLst/>
          </a:prstGeom>
        </p:spPr>
      </p:pic>
      <p:sp>
        <p:nvSpPr>
          <p:cNvPr id="6" name="Rectangle 5"/>
          <p:cNvSpPr/>
          <p:nvPr/>
        </p:nvSpPr>
        <p:spPr>
          <a:xfrm>
            <a:off x="185618" y="5092260"/>
            <a:ext cx="8772763" cy="369332"/>
          </a:xfrm>
          <a:prstGeom prst="rect">
            <a:avLst/>
          </a:prstGeom>
        </p:spPr>
        <p:txBody>
          <a:bodyPr wrap="square">
            <a:spAutoFit/>
          </a:bodyPr>
          <a:lstStyle/>
          <a:p>
            <a:r>
              <a:rPr lang="en-US" dirty="0"/>
              <a:t> This difference could be the result of either (or both) of two things. </a:t>
            </a:r>
            <a:endParaRPr lang="en-US" b="1" dirty="0"/>
          </a:p>
        </p:txBody>
      </p:sp>
      <p:sp>
        <p:nvSpPr>
          <p:cNvPr id="7" name="Rectangle 6"/>
          <p:cNvSpPr/>
          <p:nvPr/>
        </p:nvSpPr>
        <p:spPr>
          <a:xfrm>
            <a:off x="582268" y="5479869"/>
            <a:ext cx="8013827" cy="646331"/>
          </a:xfrm>
          <a:prstGeom prst="rect">
            <a:avLst/>
          </a:prstGeom>
        </p:spPr>
        <p:txBody>
          <a:bodyPr wrap="square">
            <a:spAutoFit/>
          </a:bodyPr>
          <a:lstStyle/>
          <a:p>
            <a:pPr marL="279400" indent="-279400"/>
            <a:r>
              <a:rPr lang="en-US" dirty="0"/>
              <a:t>It may be that in this case the asymptotic approximation of the </a:t>
            </a:r>
            <a:r>
              <a:rPr lang="en-US" dirty="0">
                <a:latin typeface="Symbol" charset="2"/>
                <a:cs typeface="Symbol" charset="2"/>
              </a:rPr>
              <a:t>c</a:t>
            </a:r>
            <a:r>
              <a:rPr lang="en-US" baseline="30000" dirty="0"/>
              <a:t>2</a:t>
            </a:r>
            <a:r>
              <a:rPr lang="en-US" dirty="0"/>
              <a:t>-distribution doesn’t work very well.</a:t>
            </a:r>
            <a:endParaRPr lang="en-US" b="1" dirty="0"/>
          </a:p>
        </p:txBody>
      </p:sp>
      <p:sp>
        <p:nvSpPr>
          <p:cNvPr id="8" name="Rectangle 7"/>
          <p:cNvSpPr/>
          <p:nvPr/>
        </p:nvSpPr>
        <p:spPr>
          <a:xfrm>
            <a:off x="631634" y="6097344"/>
            <a:ext cx="8134835" cy="646331"/>
          </a:xfrm>
          <a:prstGeom prst="rect">
            <a:avLst/>
          </a:prstGeom>
        </p:spPr>
        <p:txBody>
          <a:bodyPr wrap="square">
            <a:spAutoFit/>
          </a:bodyPr>
          <a:lstStyle/>
          <a:p>
            <a:pPr marL="231775" indent="-231775"/>
            <a:r>
              <a:rPr lang="en-US" dirty="0"/>
              <a:t>It also may be attributable to the fact that this data set mixes intraspecific and interspecific comparisons. </a:t>
            </a:r>
          </a:p>
        </p:txBody>
      </p:sp>
    </p:spTree>
    <p:extLst>
      <p:ext uri="{BB962C8B-B14F-4D97-AF65-F5344CB8AC3E}">
        <p14:creationId xmlns:p14="http://schemas.microsoft.com/office/powerpoint/2010/main" val="373703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0402" y="157286"/>
            <a:ext cx="3003196" cy="461665"/>
          </a:xfrm>
          <a:prstGeom prst="rect">
            <a:avLst/>
          </a:prstGeom>
        </p:spPr>
        <p:txBody>
          <a:bodyPr wrap="none">
            <a:spAutoFit/>
          </a:bodyPr>
          <a:lstStyle/>
          <a:p>
            <a:pPr algn="ctr"/>
            <a:r>
              <a:rPr lang="en-US" sz="2400" dirty="0"/>
              <a:t>B. Relative-Rates Tests</a:t>
            </a:r>
            <a:endParaRPr lang="en-US" sz="2400" b="1" dirty="0"/>
          </a:p>
        </p:txBody>
      </p:sp>
      <p:pic>
        <p:nvPicPr>
          <p:cNvPr id="512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0452" b="22762"/>
          <a:stretch/>
        </p:blipFill>
        <p:spPr bwMode="auto">
          <a:xfrm>
            <a:off x="2989262" y="772122"/>
            <a:ext cx="3287060" cy="1856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120" name="Group 5119"/>
          <p:cNvGrpSpPr/>
          <p:nvPr/>
        </p:nvGrpSpPr>
        <p:grpSpPr>
          <a:xfrm>
            <a:off x="3475567" y="971217"/>
            <a:ext cx="2253286" cy="2124382"/>
            <a:chOff x="3475567" y="1161717"/>
            <a:chExt cx="2253286" cy="2124382"/>
          </a:xfrm>
        </p:grpSpPr>
        <p:grpSp>
          <p:nvGrpSpPr>
            <p:cNvPr id="30" name="Group 29"/>
            <p:cNvGrpSpPr/>
            <p:nvPr/>
          </p:nvGrpSpPr>
          <p:grpSpPr>
            <a:xfrm>
              <a:off x="3475567" y="1161717"/>
              <a:ext cx="2230966" cy="1492583"/>
              <a:chOff x="3475567" y="1161717"/>
              <a:chExt cx="2230966" cy="1492583"/>
            </a:xfrm>
          </p:grpSpPr>
          <p:grpSp>
            <p:nvGrpSpPr>
              <p:cNvPr id="17" name="Group 16"/>
              <p:cNvGrpSpPr/>
              <p:nvPr/>
            </p:nvGrpSpPr>
            <p:grpSpPr>
              <a:xfrm>
                <a:off x="3475567" y="1161717"/>
                <a:ext cx="1502833" cy="1492583"/>
                <a:chOff x="3475567" y="1161717"/>
                <a:chExt cx="1502833" cy="1492583"/>
              </a:xfrm>
            </p:grpSpPr>
            <p:cxnSp>
              <p:nvCxnSpPr>
                <p:cNvPr id="7" name="Straight Connector 6"/>
                <p:cNvCxnSpPr/>
                <p:nvPr/>
              </p:nvCxnSpPr>
              <p:spPr>
                <a:xfrm flipH="1">
                  <a:off x="4150907" y="1161717"/>
                  <a:ext cx="827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150907" y="1161717"/>
                  <a:ext cx="0" cy="349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3475567" y="1511300"/>
                  <a:ext cx="6753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75567" y="1511300"/>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475567" y="2654300"/>
                  <a:ext cx="994833"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3674533" y="1655233"/>
                <a:ext cx="2032000" cy="791634"/>
                <a:chOff x="3674533" y="1655233"/>
                <a:chExt cx="2032000" cy="791634"/>
              </a:xfrm>
            </p:grpSpPr>
            <p:cxnSp>
              <p:nvCxnSpPr>
                <p:cNvPr id="20" name="Straight Connector 19"/>
                <p:cNvCxnSpPr/>
                <p:nvPr/>
              </p:nvCxnSpPr>
              <p:spPr>
                <a:xfrm flipH="1">
                  <a:off x="4150907" y="1892300"/>
                  <a:ext cx="15556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150907" y="1655233"/>
                  <a:ext cx="0" cy="2370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3674533" y="1655233"/>
                  <a:ext cx="4763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674533" y="1655233"/>
                  <a:ext cx="0" cy="7916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674533" y="2446867"/>
                  <a:ext cx="795867"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1" name="TextBox 30"/>
            <p:cNvSpPr txBox="1"/>
            <p:nvPr/>
          </p:nvSpPr>
          <p:spPr>
            <a:xfrm>
              <a:off x="3505167" y="2916767"/>
              <a:ext cx="2223686" cy="369332"/>
            </a:xfrm>
            <a:prstGeom prst="rect">
              <a:avLst/>
            </a:prstGeom>
            <a:noFill/>
          </p:spPr>
          <p:txBody>
            <a:bodyPr wrap="none" rtlCol="0">
              <a:spAutoFit/>
            </a:bodyPr>
            <a:lstStyle/>
            <a:p>
              <a:r>
                <a:rPr lang="en-US" dirty="0"/>
                <a:t>Does </a:t>
              </a:r>
              <a:r>
                <a:rPr lang="en-US" i="1" dirty="0"/>
                <a:t>d</a:t>
              </a:r>
              <a:r>
                <a:rPr lang="en-US" i="1" baseline="-25000" dirty="0"/>
                <a:t>(A-E)</a:t>
              </a:r>
              <a:r>
                <a:rPr lang="en-US" dirty="0"/>
                <a:t> - </a:t>
              </a:r>
              <a:r>
                <a:rPr lang="en-US" i="1" dirty="0"/>
                <a:t>d</a:t>
              </a:r>
              <a:r>
                <a:rPr lang="en-US" i="1" baseline="-25000" dirty="0"/>
                <a:t>(B-E)</a:t>
              </a:r>
              <a:r>
                <a:rPr lang="en-US" i="1" dirty="0"/>
                <a:t> </a:t>
              </a:r>
              <a:r>
                <a:rPr lang="en-US" dirty="0"/>
                <a:t>= 0 ?</a:t>
              </a:r>
            </a:p>
          </p:txBody>
        </p:sp>
      </p:grpSp>
      <p:sp>
        <p:nvSpPr>
          <p:cNvPr id="5122" name="Rectangle 5121"/>
          <p:cNvSpPr/>
          <p:nvPr/>
        </p:nvSpPr>
        <p:spPr>
          <a:xfrm>
            <a:off x="563562" y="3324136"/>
            <a:ext cx="8161338" cy="646331"/>
          </a:xfrm>
          <a:prstGeom prst="rect">
            <a:avLst/>
          </a:prstGeom>
        </p:spPr>
        <p:txBody>
          <a:bodyPr wrap="square">
            <a:spAutoFit/>
          </a:bodyPr>
          <a:lstStyle/>
          <a:p>
            <a:pPr algn="ctr"/>
            <a:r>
              <a:rPr lang="en-US" dirty="0"/>
              <a:t>Tajima (1993): If a clock holds, the number of sites that show the pattern </a:t>
            </a:r>
            <a:r>
              <a:rPr lang="en-US" i="1" dirty="0" err="1"/>
              <a:t>yxx</a:t>
            </a:r>
            <a:r>
              <a:rPr lang="en-US" i="1" dirty="0"/>
              <a:t> </a:t>
            </a:r>
            <a:r>
              <a:rPr lang="en-US" dirty="0"/>
              <a:t>(</a:t>
            </a:r>
            <a:r>
              <a:rPr lang="en-US" i="1" dirty="0"/>
              <a:t>m</a:t>
            </a:r>
            <a:r>
              <a:rPr lang="en-US" i="1" baseline="-25000" dirty="0"/>
              <a:t>1</a:t>
            </a:r>
            <a:r>
              <a:rPr lang="en-US" dirty="0"/>
              <a:t>)</a:t>
            </a:r>
            <a:r>
              <a:rPr lang="en-US" i="1" dirty="0"/>
              <a:t> </a:t>
            </a:r>
            <a:r>
              <a:rPr lang="en-US" dirty="0"/>
              <a:t>should equal the number of sites showing the pattern </a:t>
            </a:r>
            <a:r>
              <a:rPr lang="en-US" i="1" dirty="0" err="1"/>
              <a:t>xyx</a:t>
            </a:r>
            <a:r>
              <a:rPr lang="en-US" dirty="0"/>
              <a:t> (</a:t>
            </a:r>
            <a:r>
              <a:rPr lang="en-US" i="1" dirty="0"/>
              <a:t>m</a:t>
            </a:r>
            <a:r>
              <a:rPr lang="en-US" i="1" baseline="-25000" dirty="0"/>
              <a:t>2</a:t>
            </a:r>
            <a:r>
              <a:rPr lang="en-US" dirty="0"/>
              <a:t>).</a:t>
            </a:r>
            <a:r>
              <a:rPr lang="en-US" dirty="0">
                <a:effectLst/>
              </a:rPr>
              <a:t> </a:t>
            </a:r>
            <a:endParaRPr lang="en-US" dirty="0"/>
          </a:p>
        </p:txBody>
      </p:sp>
      <p:grpSp>
        <p:nvGrpSpPr>
          <p:cNvPr id="5134" name="Group 5133"/>
          <p:cNvGrpSpPr/>
          <p:nvPr/>
        </p:nvGrpSpPr>
        <p:grpSpPr>
          <a:xfrm>
            <a:off x="6522925" y="618951"/>
            <a:ext cx="1290009" cy="2008706"/>
            <a:chOff x="6522925" y="618951"/>
            <a:chExt cx="1290009" cy="2008706"/>
          </a:xfrm>
        </p:grpSpPr>
        <p:grpSp>
          <p:nvGrpSpPr>
            <p:cNvPr id="5128" name="Group 5127"/>
            <p:cNvGrpSpPr/>
            <p:nvPr/>
          </p:nvGrpSpPr>
          <p:grpSpPr>
            <a:xfrm>
              <a:off x="6522925" y="618951"/>
              <a:ext cx="464509" cy="2004115"/>
              <a:chOff x="6522925" y="809451"/>
              <a:chExt cx="464509" cy="2004115"/>
            </a:xfrm>
          </p:grpSpPr>
          <p:sp>
            <p:nvSpPr>
              <p:cNvPr id="5124" name="TextBox 5123"/>
              <p:cNvSpPr txBox="1"/>
              <p:nvPr/>
            </p:nvSpPr>
            <p:spPr>
              <a:xfrm>
                <a:off x="6611825" y="1129268"/>
                <a:ext cx="289149" cy="369332"/>
              </a:xfrm>
              <a:prstGeom prst="rect">
                <a:avLst/>
              </a:prstGeom>
              <a:noFill/>
            </p:spPr>
            <p:txBody>
              <a:bodyPr wrap="none" rtlCol="0">
                <a:spAutoFit/>
              </a:bodyPr>
              <a:lstStyle/>
              <a:p>
                <a:r>
                  <a:rPr lang="en-US" dirty="0"/>
                  <a:t>y</a:t>
                </a:r>
              </a:p>
            </p:txBody>
          </p:sp>
          <p:sp>
            <p:nvSpPr>
              <p:cNvPr id="5125" name="TextBox 5124"/>
              <p:cNvSpPr txBox="1"/>
              <p:nvPr/>
            </p:nvSpPr>
            <p:spPr>
              <a:xfrm>
                <a:off x="6611825" y="1655233"/>
                <a:ext cx="287258" cy="369332"/>
              </a:xfrm>
              <a:prstGeom prst="rect">
                <a:avLst/>
              </a:prstGeom>
              <a:noFill/>
            </p:spPr>
            <p:txBody>
              <a:bodyPr wrap="none" rtlCol="0">
                <a:spAutoFit/>
              </a:bodyPr>
              <a:lstStyle/>
              <a:p>
                <a:r>
                  <a:rPr lang="en-US" dirty="0"/>
                  <a:t>x</a:t>
                </a:r>
              </a:p>
            </p:txBody>
          </p:sp>
          <p:sp>
            <p:nvSpPr>
              <p:cNvPr id="5126" name="TextBox 5125"/>
              <p:cNvSpPr txBox="1"/>
              <p:nvPr/>
            </p:nvSpPr>
            <p:spPr>
              <a:xfrm>
                <a:off x="6611825" y="2444234"/>
                <a:ext cx="287258" cy="369332"/>
              </a:xfrm>
              <a:prstGeom prst="rect">
                <a:avLst/>
              </a:prstGeom>
              <a:noFill/>
            </p:spPr>
            <p:txBody>
              <a:bodyPr wrap="none" rtlCol="0">
                <a:spAutoFit/>
              </a:bodyPr>
              <a:lstStyle/>
              <a:p>
                <a:r>
                  <a:rPr lang="en-US" dirty="0"/>
                  <a:t>x</a:t>
                </a:r>
              </a:p>
            </p:txBody>
          </p:sp>
          <p:sp>
            <p:nvSpPr>
              <p:cNvPr id="5127" name="TextBox 5126"/>
              <p:cNvSpPr txBox="1"/>
              <p:nvPr/>
            </p:nvSpPr>
            <p:spPr>
              <a:xfrm>
                <a:off x="6522925" y="809451"/>
                <a:ext cx="464509" cy="369332"/>
              </a:xfrm>
              <a:prstGeom prst="rect">
                <a:avLst/>
              </a:prstGeom>
              <a:noFill/>
            </p:spPr>
            <p:txBody>
              <a:bodyPr wrap="none" rtlCol="0">
                <a:spAutoFit/>
              </a:bodyPr>
              <a:lstStyle/>
              <a:p>
                <a:r>
                  <a:rPr lang="en-US" i="1" dirty="0"/>
                  <a:t>m</a:t>
                </a:r>
                <a:r>
                  <a:rPr lang="en-US" baseline="-25000" dirty="0"/>
                  <a:t>1</a:t>
                </a:r>
              </a:p>
            </p:txBody>
          </p:sp>
        </p:grpSp>
        <p:grpSp>
          <p:nvGrpSpPr>
            <p:cNvPr id="41" name="Group 40"/>
            <p:cNvGrpSpPr/>
            <p:nvPr/>
          </p:nvGrpSpPr>
          <p:grpSpPr>
            <a:xfrm>
              <a:off x="7348425" y="623542"/>
              <a:ext cx="464509" cy="2004115"/>
              <a:chOff x="6522925" y="809451"/>
              <a:chExt cx="464509" cy="2004115"/>
            </a:xfrm>
          </p:grpSpPr>
          <p:sp>
            <p:nvSpPr>
              <p:cNvPr id="42" name="TextBox 41"/>
              <p:cNvSpPr txBox="1"/>
              <p:nvPr/>
            </p:nvSpPr>
            <p:spPr>
              <a:xfrm>
                <a:off x="6611825" y="1129268"/>
                <a:ext cx="289149" cy="369332"/>
              </a:xfrm>
              <a:prstGeom prst="rect">
                <a:avLst/>
              </a:prstGeom>
              <a:noFill/>
            </p:spPr>
            <p:txBody>
              <a:bodyPr wrap="none" rtlCol="0">
                <a:spAutoFit/>
              </a:bodyPr>
              <a:lstStyle/>
              <a:p>
                <a:r>
                  <a:rPr lang="en-US" dirty="0"/>
                  <a:t>x</a:t>
                </a:r>
              </a:p>
            </p:txBody>
          </p:sp>
          <p:sp>
            <p:nvSpPr>
              <p:cNvPr id="43" name="TextBox 42"/>
              <p:cNvSpPr txBox="1"/>
              <p:nvPr/>
            </p:nvSpPr>
            <p:spPr>
              <a:xfrm>
                <a:off x="6611825" y="1655233"/>
                <a:ext cx="287258" cy="369332"/>
              </a:xfrm>
              <a:prstGeom prst="rect">
                <a:avLst/>
              </a:prstGeom>
              <a:noFill/>
            </p:spPr>
            <p:txBody>
              <a:bodyPr wrap="none" rtlCol="0">
                <a:spAutoFit/>
              </a:bodyPr>
              <a:lstStyle/>
              <a:p>
                <a:r>
                  <a:rPr lang="en-US" dirty="0"/>
                  <a:t>y</a:t>
                </a:r>
              </a:p>
            </p:txBody>
          </p:sp>
          <p:sp>
            <p:nvSpPr>
              <p:cNvPr id="44" name="TextBox 43"/>
              <p:cNvSpPr txBox="1"/>
              <p:nvPr/>
            </p:nvSpPr>
            <p:spPr>
              <a:xfrm>
                <a:off x="6611825" y="2444234"/>
                <a:ext cx="287258" cy="369332"/>
              </a:xfrm>
              <a:prstGeom prst="rect">
                <a:avLst/>
              </a:prstGeom>
              <a:noFill/>
            </p:spPr>
            <p:txBody>
              <a:bodyPr wrap="none" rtlCol="0">
                <a:spAutoFit/>
              </a:bodyPr>
              <a:lstStyle/>
              <a:p>
                <a:r>
                  <a:rPr lang="en-US" dirty="0"/>
                  <a:t>x</a:t>
                </a:r>
              </a:p>
            </p:txBody>
          </p:sp>
          <p:sp>
            <p:nvSpPr>
              <p:cNvPr id="45" name="TextBox 44"/>
              <p:cNvSpPr txBox="1"/>
              <p:nvPr/>
            </p:nvSpPr>
            <p:spPr>
              <a:xfrm>
                <a:off x="6522925" y="809451"/>
                <a:ext cx="464509" cy="369332"/>
              </a:xfrm>
              <a:prstGeom prst="rect">
                <a:avLst/>
              </a:prstGeom>
              <a:noFill/>
            </p:spPr>
            <p:txBody>
              <a:bodyPr wrap="none" rtlCol="0">
                <a:spAutoFit/>
              </a:bodyPr>
              <a:lstStyle/>
              <a:p>
                <a:r>
                  <a:rPr lang="en-US" i="1" dirty="0"/>
                  <a:t>m</a:t>
                </a:r>
                <a:r>
                  <a:rPr lang="en-US" baseline="-25000" dirty="0"/>
                  <a:t>2</a:t>
                </a:r>
              </a:p>
            </p:txBody>
          </p:sp>
        </p:grpSp>
      </p:grpSp>
      <p:sp>
        <p:nvSpPr>
          <p:cNvPr id="5129" name="TextBox 5128"/>
          <p:cNvSpPr txBox="1"/>
          <p:nvPr/>
        </p:nvSpPr>
        <p:spPr>
          <a:xfrm>
            <a:off x="3471426" y="4027101"/>
            <a:ext cx="2208645" cy="369332"/>
          </a:xfrm>
          <a:prstGeom prst="rect">
            <a:avLst/>
          </a:prstGeom>
          <a:noFill/>
        </p:spPr>
        <p:txBody>
          <a:bodyPr wrap="none" rtlCol="0">
            <a:spAutoFit/>
          </a:bodyPr>
          <a:lstStyle/>
          <a:p>
            <a:r>
              <a:rPr lang="en-US" dirty="0"/>
              <a:t>(</a:t>
            </a:r>
            <a:r>
              <a:rPr lang="en-US" i="1" dirty="0"/>
              <a:t>m</a:t>
            </a:r>
            <a:r>
              <a:rPr lang="en-US" i="1" baseline="-25000" dirty="0"/>
              <a:t>1</a:t>
            </a:r>
            <a:r>
              <a:rPr lang="en-US" i="1" dirty="0"/>
              <a:t> – m</a:t>
            </a:r>
            <a:r>
              <a:rPr lang="en-US" i="1" baseline="-25000" dirty="0"/>
              <a:t>2</a:t>
            </a:r>
            <a:r>
              <a:rPr lang="en-US" dirty="0"/>
              <a:t>)</a:t>
            </a:r>
            <a:r>
              <a:rPr lang="en-US" baseline="30000" dirty="0"/>
              <a:t>2</a:t>
            </a:r>
            <a:r>
              <a:rPr lang="en-US" dirty="0"/>
              <a:t> / (</a:t>
            </a:r>
            <a:r>
              <a:rPr lang="en-US" i="1" dirty="0"/>
              <a:t>m</a:t>
            </a:r>
            <a:r>
              <a:rPr lang="en-US" i="1" baseline="-25000" dirty="0"/>
              <a:t>1</a:t>
            </a:r>
            <a:r>
              <a:rPr lang="en-US" i="1" dirty="0"/>
              <a:t> </a:t>
            </a:r>
            <a:r>
              <a:rPr lang="en-US" dirty="0"/>
              <a:t>+ </a:t>
            </a:r>
            <a:r>
              <a:rPr lang="en-US" i="1" dirty="0"/>
              <a:t>m</a:t>
            </a:r>
            <a:r>
              <a:rPr lang="en-US" i="1" baseline="-25000" dirty="0"/>
              <a:t>2</a:t>
            </a:r>
            <a:r>
              <a:rPr lang="en-US" dirty="0"/>
              <a:t>)</a:t>
            </a:r>
          </a:p>
        </p:txBody>
      </p:sp>
      <p:sp>
        <p:nvSpPr>
          <p:cNvPr id="5130" name="TextBox 5129"/>
          <p:cNvSpPr txBox="1"/>
          <p:nvPr/>
        </p:nvSpPr>
        <p:spPr>
          <a:xfrm>
            <a:off x="595709" y="4514334"/>
            <a:ext cx="8078391" cy="369332"/>
          </a:xfrm>
          <a:prstGeom prst="rect">
            <a:avLst/>
          </a:prstGeom>
          <a:noFill/>
        </p:spPr>
        <p:txBody>
          <a:bodyPr wrap="none" rtlCol="0">
            <a:spAutoFit/>
          </a:bodyPr>
          <a:lstStyle/>
          <a:p>
            <a:r>
              <a:rPr lang="en-US" dirty="0"/>
              <a:t>Muse &amp; Weir (1992) developed an RRT that uses LRT and also uses a </a:t>
            </a:r>
            <a:r>
              <a:rPr lang="en-US" dirty="0">
                <a:latin typeface="Symbol" charset="2"/>
                <a:cs typeface="Symbol" charset="2"/>
              </a:rPr>
              <a:t>c</a:t>
            </a:r>
            <a:r>
              <a:rPr lang="en-US" baseline="30000" dirty="0"/>
              <a:t>2</a:t>
            </a:r>
            <a:r>
              <a:rPr lang="en-US" dirty="0"/>
              <a:t> with one </a:t>
            </a:r>
            <a:r>
              <a:rPr lang="en-US" dirty="0" err="1"/>
              <a:t>d.f.</a:t>
            </a:r>
            <a:endParaRPr lang="en-US" dirty="0"/>
          </a:p>
        </p:txBody>
      </p:sp>
      <p:pic>
        <p:nvPicPr>
          <p:cNvPr id="5131" name="Picture 5130"/>
          <p:cNvPicPr>
            <a:picLocks noChangeAspect="1"/>
          </p:cNvPicPr>
          <p:nvPr/>
        </p:nvPicPr>
        <p:blipFill>
          <a:blip r:embed="rId3"/>
          <a:stretch>
            <a:fillRect/>
          </a:stretch>
        </p:blipFill>
        <p:spPr>
          <a:xfrm>
            <a:off x="606602" y="4978400"/>
            <a:ext cx="2374900" cy="1841500"/>
          </a:xfrm>
          <a:prstGeom prst="rect">
            <a:avLst/>
          </a:prstGeom>
        </p:spPr>
      </p:pic>
      <p:sp>
        <p:nvSpPr>
          <p:cNvPr id="5132" name="Rectangle 5131"/>
          <p:cNvSpPr/>
          <p:nvPr/>
        </p:nvSpPr>
        <p:spPr>
          <a:xfrm>
            <a:off x="3410924" y="5443330"/>
            <a:ext cx="5110776" cy="923330"/>
          </a:xfrm>
          <a:prstGeom prst="rect">
            <a:avLst/>
          </a:prstGeom>
        </p:spPr>
        <p:txBody>
          <a:bodyPr wrap="square">
            <a:spAutoFit/>
          </a:bodyPr>
          <a:lstStyle/>
          <a:p>
            <a:r>
              <a:rPr lang="en-US" dirty="0"/>
              <a:t>Does </a:t>
            </a:r>
            <a:r>
              <a:rPr lang="en-US" i="1" dirty="0"/>
              <a:t>d</a:t>
            </a:r>
            <a:r>
              <a:rPr lang="en-US" baseline="-25000" dirty="0"/>
              <a:t>(A-E)</a:t>
            </a:r>
            <a:r>
              <a:rPr lang="en-US" dirty="0"/>
              <a:t> –  </a:t>
            </a:r>
            <a:r>
              <a:rPr lang="en-US" i="1" dirty="0"/>
              <a:t>d</a:t>
            </a:r>
            <a:r>
              <a:rPr lang="en-US" baseline="-25000" dirty="0"/>
              <a:t>(C-E)</a:t>
            </a:r>
            <a:r>
              <a:rPr lang="en-US" dirty="0"/>
              <a:t> = 0 ?		Does </a:t>
            </a:r>
            <a:r>
              <a:rPr lang="en-US" i="1" dirty="0"/>
              <a:t>d</a:t>
            </a:r>
            <a:r>
              <a:rPr lang="en-US" baseline="-25000" dirty="0"/>
              <a:t>(B-E)</a:t>
            </a:r>
            <a:r>
              <a:rPr lang="en-US" dirty="0"/>
              <a:t> –  </a:t>
            </a:r>
            <a:r>
              <a:rPr lang="en-US" i="1" dirty="0"/>
              <a:t>d</a:t>
            </a:r>
            <a:r>
              <a:rPr lang="en-US" baseline="-25000" dirty="0"/>
              <a:t>(D-E)</a:t>
            </a:r>
            <a:r>
              <a:rPr lang="en-US" dirty="0"/>
              <a:t> = 0 ?</a:t>
            </a:r>
            <a:endParaRPr lang="en-US" b="1" dirty="0"/>
          </a:p>
          <a:p>
            <a:r>
              <a:rPr lang="en-US" dirty="0"/>
              <a:t>Does </a:t>
            </a:r>
            <a:r>
              <a:rPr lang="en-US" i="1" dirty="0"/>
              <a:t>d</a:t>
            </a:r>
            <a:r>
              <a:rPr lang="en-US" baseline="-25000" dirty="0"/>
              <a:t>(A-E)</a:t>
            </a:r>
            <a:r>
              <a:rPr lang="en-US" dirty="0"/>
              <a:t> –  </a:t>
            </a:r>
            <a:r>
              <a:rPr lang="en-US" i="1" dirty="0"/>
              <a:t>d</a:t>
            </a:r>
            <a:r>
              <a:rPr lang="en-US" baseline="-25000" dirty="0"/>
              <a:t>(D-E)</a:t>
            </a:r>
            <a:r>
              <a:rPr lang="en-US" dirty="0"/>
              <a:t> = 0 ?		Does </a:t>
            </a:r>
            <a:r>
              <a:rPr lang="en-US" i="1" dirty="0"/>
              <a:t>d</a:t>
            </a:r>
            <a:r>
              <a:rPr lang="en-US" baseline="-25000" dirty="0"/>
              <a:t>(C-E)</a:t>
            </a:r>
            <a:r>
              <a:rPr lang="en-US" dirty="0"/>
              <a:t> –  </a:t>
            </a:r>
            <a:r>
              <a:rPr lang="en-US" i="1" dirty="0"/>
              <a:t>d</a:t>
            </a:r>
            <a:r>
              <a:rPr lang="en-US" baseline="-25000" dirty="0"/>
              <a:t>(D-E)</a:t>
            </a:r>
            <a:r>
              <a:rPr lang="en-US" dirty="0"/>
              <a:t> = 0 ?</a:t>
            </a:r>
            <a:endParaRPr lang="en-US" b="1" dirty="0"/>
          </a:p>
          <a:p>
            <a:r>
              <a:rPr lang="en-US" dirty="0"/>
              <a:t>Does </a:t>
            </a:r>
            <a:r>
              <a:rPr lang="en-US" i="1" dirty="0"/>
              <a:t>d</a:t>
            </a:r>
            <a:r>
              <a:rPr lang="en-US" baseline="-25000" dirty="0"/>
              <a:t>(B-E)</a:t>
            </a:r>
            <a:r>
              <a:rPr lang="en-US" dirty="0"/>
              <a:t> –  </a:t>
            </a:r>
            <a:r>
              <a:rPr lang="en-US" i="1" dirty="0"/>
              <a:t>d</a:t>
            </a:r>
            <a:r>
              <a:rPr lang="en-US" baseline="-25000" dirty="0"/>
              <a:t>(C-E)</a:t>
            </a:r>
            <a:r>
              <a:rPr lang="en-US" dirty="0"/>
              <a:t> = 0 ?		Does </a:t>
            </a:r>
            <a:r>
              <a:rPr lang="en-US" i="1" dirty="0"/>
              <a:t>d</a:t>
            </a:r>
            <a:r>
              <a:rPr lang="en-US" baseline="-25000" dirty="0"/>
              <a:t>(A-E)</a:t>
            </a:r>
            <a:r>
              <a:rPr lang="en-US" dirty="0"/>
              <a:t> –  </a:t>
            </a:r>
            <a:r>
              <a:rPr lang="en-US" i="1" dirty="0"/>
              <a:t>d</a:t>
            </a:r>
            <a:r>
              <a:rPr lang="en-US" baseline="-25000" dirty="0"/>
              <a:t>(B-E)</a:t>
            </a:r>
            <a:r>
              <a:rPr lang="en-US" dirty="0"/>
              <a:t> = 0 ?</a:t>
            </a:r>
            <a:endParaRPr lang="en-US" b="1" dirty="0"/>
          </a:p>
        </p:txBody>
      </p:sp>
    </p:spTree>
    <p:extLst>
      <p:ext uri="{BB962C8B-B14F-4D97-AF65-F5344CB8AC3E}">
        <p14:creationId xmlns:p14="http://schemas.microsoft.com/office/powerpoint/2010/main" val="8171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9" grpId="0"/>
      <p:bldP spid="5130" grpId="0"/>
      <p:bldP spid="51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00" y="177800"/>
            <a:ext cx="7518400" cy="461665"/>
          </a:xfrm>
          <a:prstGeom prst="rect">
            <a:avLst/>
          </a:prstGeom>
        </p:spPr>
        <p:txBody>
          <a:bodyPr wrap="square">
            <a:spAutoFit/>
          </a:bodyPr>
          <a:lstStyle/>
          <a:p>
            <a:pPr algn="ctr"/>
            <a:r>
              <a:rPr lang="en-US" sz="2400" dirty="0"/>
              <a:t>III. Estimating Divergence Times in the Absence of a Clock</a:t>
            </a:r>
          </a:p>
        </p:txBody>
      </p:sp>
      <p:sp>
        <p:nvSpPr>
          <p:cNvPr id="3" name="TextBox 2"/>
          <p:cNvSpPr txBox="1"/>
          <p:nvPr/>
        </p:nvSpPr>
        <p:spPr>
          <a:xfrm>
            <a:off x="685800" y="1003300"/>
            <a:ext cx="6453998" cy="369332"/>
          </a:xfrm>
          <a:prstGeom prst="rect">
            <a:avLst/>
          </a:prstGeom>
          <a:noFill/>
        </p:spPr>
        <p:txBody>
          <a:bodyPr wrap="none" rtlCol="0">
            <a:spAutoFit/>
          </a:bodyPr>
          <a:lstStyle/>
          <a:p>
            <a:r>
              <a:rPr lang="en-US" b="1" dirty="0"/>
              <a:t>A. </a:t>
            </a:r>
            <a:r>
              <a:rPr lang="en-US" dirty="0"/>
              <a:t>Linearized</a:t>
            </a:r>
            <a:r>
              <a:rPr lang="en-US" b="1" dirty="0"/>
              <a:t> </a:t>
            </a:r>
            <a:r>
              <a:rPr lang="en-US" dirty="0"/>
              <a:t>Trees - RRT’s to identify offending species or a clade. </a:t>
            </a:r>
          </a:p>
        </p:txBody>
      </p:sp>
      <p:sp>
        <p:nvSpPr>
          <p:cNvPr id="4" name="Rectangle 3"/>
          <p:cNvSpPr/>
          <p:nvPr/>
        </p:nvSpPr>
        <p:spPr>
          <a:xfrm>
            <a:off x="685800" y="1656834"/>
            <a:ext cx="7215136" cy="369332"/>
          </a:xfrm>
          <a:prstGeom prst="rect">
            <a:avLst/>
          </a:prstGeom>
        </p:spPr>
        <p:txBody>
          <a:bodyPr wrap="none">
            <a:spAutoFit/>
          </a:bodyPr>
          <a:lstStyle/>
          <a:p>
            <a:r>
              <a:rPr lang="en-US" b="1" dirty="0"/>
              <a:t>B. </a:t>
            </a:r>
            <a:r>
              <a:rPr lang="en-US" dirty="0"/>
              <a:t>Local</a:t>
            </a:r>
            <a:r>
              <a:rPr lang="en-US" b="1" dirty="0"/>
              <a:t> </a:t>
            </a:r>
            <a:r>
              <a:rPr lang="en-US" dirty="0"/>
              <a:t>Clocks – Rate shifts may be pretty rare (Yoder &amp; Yang. 2000. MB&amp;E)</a:t>
            </a:r>
          </a:p>
        </p:txBody>
      </p:sp>
      <p:pic>
        <p:nvPicPr>
          <p:cNvPr id="5" name="Picture 4"/>
          <p:cNvPicPr>
            <a:picLocks noChangeAspect="1"/>
          </p:cNvPicPr>
          <p:nvPr/>
        </p:nvPicPr>
        <p:blipFill rotWithShape="1">
          <a:blip r:embed="rId2"/>
          <a:srcRect t="10164"/>
          <a:stretch/>
        </p:blipFill>
        <p:spPr>
          <a:xfrm>
            <a:off x="2413000" y="2374900"/>
            <a:ext cx="4318000" cy="3194566"/>
          </a:xfrm>
          <a:prstGeom prst="rect">
            <a:avLst/>
          </a:prstGeom>
        </p:spPr>
      </p:pic>
      <p:sp>
        <p:nvSpPr>
          <p:cNvPr id="6" name="Rectangle 5"/>
          <p:cNvSpPr/>
          <p:nvPr/>
        </p:nvSpPr>
        <p:spPr>
          <a:xfrm>
            <a:off x="673100" y="5406936"/>
            <a:ext cx="7950200" cy="646331"/>
          </a:xfrm>
          <a:prstGeom prst="rect">
            <a:avLst/>
          </a:prstGeom>
        </p:spPr>
        <p:txBody>
          <a:bodyPr wrap="square">
            <a:spAutoFit/>
          </a:bodyPr>
          <a:lstStyle/>
          <a:p>
            <a:pPr algn="ctr"/>
            <a:r>
              <a:rPr lang="en-US" dirty="0"/>
              <a:t>So here we have three local clocks and we would date divergences, say within the 4-taxon tree using rate 3 (Figure from Welch &amp; </a:t>
            </a:r>
            <a:r>
              <a:rPr lang="en-US" dirty="0" err="1"/>
              <a:t>Bromham</a:t>
            </a:r>
            <a:r>
              <a:rPr lang="en-US" dirty="0"/>
              <a:t>, 2005. TREE, 20:320).</a:t>
            </a:r>
            <a:r>
              <a:rPr lang="en-US" dirty="0">
                <a:effectLst/>
              </a:rPr>
              <a:t> </a:t>
            </a:r>
            <a:endParaRPr lang="en-US" dirty="0"/>
          </a:p>
        </p:txBody>
      </p:sp>
      <p:sp>
        <p:nvSpPr>
          <p:cNvPr id="7" name="TextBox 6"/>
          <p:cNvSpPr txBox="1"/>
          <p:nvPr/>
        </p:nvSpPr>
        <p:spPr>
          <a:xfrm>
            <a:off x="2603500" y="6236732"/>
            <a:ext cx="4051109" cy="369332"/>
          </a:xfrm>
          <a:prstGeom prst="rect">
            <a:avLst/>
          </a:prstGeom>
          <a:noFill/>
        </p:spPr>
        <p:txBody>
          <a:bodyPr wrap="none" rtlCol="0">
            <a:spAutoFit/>
          </a:bodyPr>
          <a:lstStyle/>
          <a:p>
            <a:r>
              <a:rPr lang="en-US" dirty="0"/>
              <a:t>We need to locate rate shifts on the tree.</a:t>
            </a:r>
          </a:p>
        </p:txBody>
      </p:sp>
    </p:spTree>
    <p:extLst>
      <p:ext uri="{BB962C8B-B14F-4D97-AF65-F5344CB8AC3E}">
        <p14:creationId xmlns:p14="http://schemas.microsoft.com/office/powerpoint/2010/main" val="41740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1703</TotalTime>
  <Words>1331</Words>
  <Application>Microsoft Macintosh PowerPoint</Application>
  <PresentationFormat>On-screen Show (4:3)</PresentationFormat>
  <Paragraphs>98</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Sullivan</dc:creator>
  <cp:lastModifiedBy>Sullivan, Jack (jacks@uidaho.edu)</cp:lastModifiedBy>
  <cp:revision>100</cp:revision>
  <dcterms:created xsi:type="dcterms:W3CDTF">2013-04-08T15:35:01Z</dcterms:created>
  <dcterms:modified xsi:type="dcterms:W3CDTF">2023-04-04T14:57:02Z</dcterms:modified>
</cp:coreProperties>
</file>