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27"/>
    <p:restoredTop sz="99600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888" y="176"/>
      </p:cViewPr>
      <p:guideLst>
        <p:guide orient="horz" pos="17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7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9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4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C2EA3-8513-7748-9C01-1C448541FBC5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FE5D-9AFF-9640-B8B8-BB9DD57F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797" y="200255"/>
            <a:ext cx="40804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Lecture 17 – Multiple Data Sets</a:t>
            </a:r>
            <a:endParaRPr lang="en-US" sz="2400" dirty="0">
              <a:sym typeface="Wingdings" pitchFamily="2" charset="2"/>
            </a:endParaRPr>
          </a:p>
          <a:p>
            <a:pPr algn="ctr"/>
            <a:r>
              <a:rPr lang="en-US" dirty="0">
                <a:sym typeface="Wingdings" pitchFamily="2" charset="2"/>
              </a:rPr>
              <a:t>(Partitions &amp; Mixtures)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0903" y="1032574"/>
            <a:ext cx="328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Combined vs. Separate Analyses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82700" y="1973686"/>
            <a:ext cx="6730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three historic and one emerging answer to this question:</a:t>
            </a:r>
          </a:p>
          <a:p>
            <a:r>
              <a:rPr lang="en-US" dirty="0"/>
              <a:t>	a. “Of course, what an absurd question.”</a:t>
            </a:r>
          </a:p>
          <a:p>
            <a:r>
              <a:rPr lang="en-US" dirty="0"/>
              <a:t>	b. “No, we should analyze each separately.”</a:t>
            </a:r>
          </a:p>
          <a:p>
            <a:r>
              <a:rPr lang="en-US" dirty="0"/>
              <a:t>	c. “It depends.”</a:t>
            </a:r>
          </a:p>
          <a:p>
            <a:r>
              <a:rPr lang="en-US" dirty="0"/>
              <a:t>	d. “Use multispecies coalescent approach.”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3052" y="1553554"/>
            <a:ext cx="521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 we combine all our data into a single analysis?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428" y="40927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8514" y="3436977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Total Evidence</a:t>
            </a:r>
            <a:r>
              <a:rPr lang="en-US" dirty="0"/>
              <a:t> 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17" y="3990975"/>
            <a:ext cx="5942965" cy="270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6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871" y="241300"/>
            <a:ext cx="384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Selecting Partitioned Models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6700" y="894834"/>
            <a:ext cx="5636577" cy="5074166"/>
            <a:chOff x="1536700" y="894834"/>
            <a:chExt cx="5636577" cy="5074166"/>
          </a:xfrm>
        </p:grpSpPr>
        <p:pic>
          <p:nvPicPr>
            <p:cNvPr id="2" name="Picture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1" t="33333" r="19216" b="31919"/>
            <a:stretch/>
          </p:blipFill>
          <p:spPr bwMode="auto">
            <a:xfrm>
              <a:off x="1536700" y="1602740"/>
              <a:ext cx="5636577" cy="43662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06800" y="894834"/>
              <a:ext cx="1918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Castoe</a:t>
              </a:r>
              <a:r>
                <a:rPr lang="en-US" dirty="0"/>
                <a:t> et al., 2004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0200" y="2171700"/>
            <a:ext cx="8445500" cy="4287967"/>
            <a:chOff x="330200" y="2171700"/>
            <a:chExt cx="8445500" cy="4287967"/>
          </a:xfrm>
        </p:grpSpPr>
        <p:grpSp>
          <p:nvGrpSpPr>
            <p:cNvPr id="7" name="Group 6"/>
            <p:cNvGrpSpPr/>
            <p:nvPr/>
          </p:nvGrpSpPr>
          <p:grpSpPr>
            <a:xfrm>
              <a:off x="7264400" y="2171700"/>
              <a:ext cx="1409769" cy="1016000"/>
              <a:chOff x="7264400" y="2171700"/>
              <a:chExt cx="1409769" cy="1016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264400" y="2171700"/>
                <a:ext cx="0" cy="10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7366000" y="2514600"/>
                <a:ext cx="1308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Partitioned 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30200" y="5813336"/>
              <a:ext cx="8445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They didn’t conduct formal model selection, but indicated that the 4 partitioned models all have about the same </a:t>
              </a:r>
              <a:r>
                <a:rPr lang="en-US" dirty="0" err="1"/>
                <a:t>ln</a:t>
              </a:r>
              <a:r>
                <a:rPr lang="en-US" i="1" dirty="0" err="1"/>
                <a:t>L</a:t>
              </a:r>
              <a:r>
                <a:rPr lang="en-US" dirty="0"/>
                <a:t> so they chose the simplest of these.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3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871" y="241300"/>
            <a:ext cx="384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Selecting Partitioned Models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7" b="20792"/>
          <a:stretch/>
        </p:blipFill>
        <p:spPr bwMode="auto">
          <a:xfrm>
            <a:off x="1655170" y="1257300"/>
            <a:ext cx="5818145" cy="4374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226300" y="2712134"/>
            <a:ext cx="1645642" cy="369332"/>
            <a:chOff x="7226300" y="2280334"/>
            <a:chExt cx="1645642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7772400" y="2280334"/>
              <a:ext cx="1099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DT Model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226300" y="25019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165479" y="4413934"/>
            <a:ext cx="1645642" cy="369332"/>
            <a:chOff x="7226300" y="2280334"/>
            <a:chExt cx="1645642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7772400" y="2280334"/>
              <a:ext cx="1099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DT Model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226300" y="25019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749300" y="753765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McGuire et al. (2007) did a great job of assessing partitioned models.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1288" y="5924034"/>
            <a:ext cx="660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AIC picks most complex, BIC picks petty simple and DT picks simplest.</a:t>
            </a:r>
          </a:p>
        </p:txBody>
      </p:sp>
    </p:spTree>
    <p:extLst>
      <p:ext uri="{BB962C8B-B14F-4D97-AF65-F5344CB8AC3E}">
        <p14:creationId xmlns:p14="http://schemas.microsoft.com/office/powerpoint/2010/main" val="31991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32013" r="15996" b="31998"/>
          <a:stretch/>
        </p:blipFill>
        <p:spPr bwMode="auto">
          <a:xfrm>
            <a:off x="1133916" y="1883179"/>
            <a:ext cx="6501417" cy="3821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0667" y="3414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05563" y="186555"/>
            <a:ext cx="3732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Erecting Partitioned Models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916" y="731904"/>
            <a:ext cx="684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 et al. (2008) use multivariate analysis of model parameters to erect a </a:t>
            </a:r>
          </a:p>
          <a:p>
            <a:pPr algn="ctr"/>
            <a:r>
              <a:rPr lang="en-US" dirty="0"/>
              <a:t>hierarchical partitioning scheme.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32147" y="2192672"/>
            <a:ext cx="1254633" cy="1091947"/>
            <a:chOff x="5725603" y="1984641"/>
            <a:chExt cx="1254633" cy="1091947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349620" y="2353973"/>
              <a:ext cx="0" cy="722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25603" y="1984641"/>
              <a:ext cx="125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Partitions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3967" y="1487735"/>
            <a:ext cx="1254633" cy="1422447"/>
            <a:chOff x="5725603" y="1476835"/>
            <a:chExt cx="1254633" cy="128093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349620" y="1911822"/>
              <a:ext cx="0" cy="8459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725603" y="1476835"/>
              <a:ext cx="125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 Partitions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A297DF-3EB5-694A-A1B2-89219FF29694}"/>
              </a:ext>
            </a:extLst>
          </p:cNvPr>
          <p:cNvSpPr txBox="1"/>
          <p:nvPr/>
        </p:nvSpPr>
        <p:spPr>
          <a:xfrm>
            <a:off x="2705563" y="186555"/>
            <a:ext cx="3732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Erecting Partitioned Models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BC7D3-75C0-D043-AC23-7BABF75B34F0}"/>
              </a:ext>
            </a:extLst>
          </p:cNvPr>
          <p:cNvSpPr txBox="1"/>
          <p:nvPr/>
        </p:nvSpPr>
        <p:spPr>
          <a:xfrm>
            <a:off x="1133916" y="731904"/>
            <a:ext cx="684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 et al. (2008) use multivariate analysis of model parameters to erect a </a:t>
            </a:r>
          </a:p>
          <a:p>
            <a:pPr algn="ctr"/>
            <a:r>
              <a:rPr lang="en-US" dirty="0"/>
              <a:t>hierarchical partitioning scheme.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0B7C45-2861-1F42-9E19-9B72DB4D4CA3}"/>
              </a:ext>
            </a:extLst>
          </p:cNvPr>
          <p:cNvGrpSpPr/>
          <p:nvPr/>
        </p:nvGrpSpPr>
        <p:grpSpPr>
          <a:xfrm>
            <a:off x="1188660" y="1321528"/>
            <a:ext cx="6736074" cy="4709223"/>
            <a:chOff x="1188660" y="1454878"/>
            <a:chExt cx="6736074" cy="4709223"/>
          </a:xfrm>
        </p:grpSpPr>
        <p:pic>
          <p:nvPicPr>
            <p:cNvPr id="5" name="Picture 4" descr="Syst Biol-2008-Li-519-39.fig2.jpg">
              <a:extLst>
                <a:ext uri="{FF2B5EF4-FFF2-40B4-BE49-F238E27FC236}">
                  <a16:creationId xmlns:a16="http://schemas.microsoft.com/office/drawing/2014/main" id="{37D2AFD5-E7D3-5E43-A3C6-F7CF2832F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2" t="27572" r="9336" b="28806"/>
            <a:stretch/>
          </p:blipFill>
          <p:spPr>
            <a:xfrm>
              <a:off x="1188660" y="1454878"/>
              <a:ext cx="6736074" cy="45479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75EF3B-5119-5742-B2E0-9363BAC2D385}"/>
                </a:ext>
              </a:extLst>
            </p:cNvPr>
            <p:cNvSpPr txBox="1"/>
            <p:nvPr/>
          </p:nvSpPr>
          <p:spPr>
            <a:xfrm>
              <a:off x="2084273" y="5794769"/>
              <a:ext cx="497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ml tree for each analysis is indicated by letters.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EEB96BD-3C08-5742-940A-D4783BDFE04C}"/>
              </a:ext>
            </a:extLst>
          </p:cNvPr>
          <p:cNvSpPr txBox="1"/>
          <p:nvPr/>
        </p:nvSpPr>
        <p:spPr>
          <a:xfrm>
            <a:off x="740213" y="6275072"/>
            <a:ext cx="765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Lanfear</a:t>
            </a:r>
            <a:r>
              <a:rPr lang="en-US" dirty="0"/>
              <a:t> et al.’s (2012, 2014, 2016) </a:t>
            </a:r>
            <a:r>
              <a:rPr lang="en-US" dirty="0" err="1"/>
              <a:t>PartitionFinder</a:t>
            </a:r>
            <a:r>
              <a:rPr lang="en-US" dirty="0"/>
              <a:t> automates and enhances this.</a:t>
            </a:r>
          </a:p>
        </p:txBody>
      </p:sp>
    </p:spTree>
    <p:extLst>
      <p:ext uri="{BB962C8B-B14F-4D97-AF65-F5344CB8AC3E}">
        <p14:creationId xmlns:p14="http://schemas.microsoft.com/office/powerpoint/2010/main" val="2398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6595" y="272534"/>
            <a:ext cx="2250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Mixture Models.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93800" y="846512"/>
            <a:ext cx="6756400" cy="1608267"/>
            <a:chOff x="1193800" y="977900"/>
            <a:chExt cx="6756400" cy="160826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5265463"/>
                </p:ext>
              </p:extLst>
            </p:nvPr>
          </p:nvGraphicFramePr>
          <p:xfrm>
            <a:off x="2264276" y="977900"/>
            <a:ext cx="4561974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Equation" r:id="rId3" imgW="2222500" imgH="482600" progId="Equation.3">
                    <p:embed/>
                  </p:oleObj>
                </mc:Choice>
                <mc:Fallback>
                  <p:oleObj name="Equation" r:id="rId3" imgW="22225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64276" y="977900"/>
                          <a:ext cx="4561974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1193800" y="2216835"/>
              <a:ext cx="6756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where the </a:t>
              </a:r>
              <a:r>
                <a:rPr lang="en-US" i="1" dirty="0" err="1"/>
                <a:t>w</a:t>
              </a:r>
              <a:r>
                <a:rPr lang="en-US" b="1" i="1" baseline="-25000" dirty="0" err="1"/>
                <a:t>j</a:t>
              </a:r>
              <a:r>
                <a:rPr lang="en-US" dirty="0" err="1"/>
                <a:t>’s</a:t>
              </a:r>
              <a:r>
                <a:rPr lang="en-US" dirty="0"/>
                <a:t> are the probability that site </a:t>
              </a:r>
              <a:r>
                <a:rPr lang="en-US" i="1" dirty="0" err="1"/>
                <a:t>i</a:t>
              </a:r>
              <a:r>
                <a:rPr lang="en-US" b="1" dirty="0"/>
                <a:t> </a:t>
              </a:r>
              <a:r>
                <a:rPr lang="en-US" dirty="0"/>
                <a:t>evolved under model </a:t>
              </a:r>
              <a:r>
                <a:rPr lang="en-US" i="1" dirty="0"/>
                <a:t>j</a:t>
              </a:r>
              <a:r>
                <a:rPr lang="en-US" dirty="0"/>
                <a:t>.</a:t>
              </a:r>
            </a:p>
          </p:txBody>
        </p:sp>
      </p:grpSp>
      <p:pic>
        <p:nvPicPr>
          <p:cNvPr id="5" name="Pictur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7" b="27328"/>
          <a:stretch/>
        </p:blipFill>
        <p:spPr bwMode="auto">
          <a:xfrm>
            <a:off x="422776" y="3014440"/>
            <a:ext cx="4009524" cy="2697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2698" y="2565268"/>
            <a:ext cx="215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Pagel</a:t>
            </a:r>
            <a:r>
              <a:rPr lang="en-US" dirty="0"/>
              <a:t> </a:t>
            </a:r>
            <a:r>
              <a:rPr lang="en-US"/>
              <a:t>&amp; Mead (2004)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4" b="28702"/>
          <a:stretch/>
        </p:blipFill>
        <p:spPr bwMode="auto">
          <a:xfrm>
            <a:off x="3968750" y="2925540"/>
            <a:ext cx="5715000" cy="3159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67905" y="6186729"/>
            <a:ext cx="388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 stem-loop structure of </a:t>
            </a:r>
            <a:r>
              <a:rPr lang="en-US" dirty="0" err="1"/>
              <a:t>rRNA</a:t>
            </a:r>
            <a:r>
              <a:rPr lang="en-US" dirty="0"/>
              <a:t> genes.</a:t>
            </a:r>
          </a:p>
        </p:txBody>
      </p:sp>
    </p:spTree>
    <p:extLst>
      <p:ext uri="{BB962C8B-B14F-4D97-AF65-F5344CB8AC3E}">
        <p14:creationId xmlns:p14="http://schemas.microsoft.com/office/powerpoint/2010/main" val="399708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6595" y="272534"/>
            <a:ext cx="2250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Mixture Models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3800" y="846512"/>
            <a:ext cx="6756400" cy="1608267"/>
            <a:chOff x="1193800" y="977900"/>
            <a:chExt cx="6756400" cy="160826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0371189"/>
                </p:ext>
              </p:extLst>
            </p:nvPr>
          </p:nvGraphicFramePr>
          <p:xfrm>
            <a:off x="2264276" y="977900"/>
            <a:ext cx="4561974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3" imgW="2222500" imgH="482600" progId="Equation.3">
                    <p:embed/>
                  </p:oleObj>
                </mc:Choice>
                <mc:Fallback>
                  <p:oleObj name="Equation" r:id="rId3" imgW="22225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64276" y="977900"/>
                          <a:ext cx="4561974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193800" y="2216835"/>
              <a:ext cx="6756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where the </a:t>
              </a:r>
              <a:r>
                <a:rPr lang="en-US" i="1" dirty="0" err="1"/>
                <a:t>w</a:t>
              </a:r>
              <a:r>
                <a:rPr lang="en-US" b="1" i="1" baseline="-25000" dirty="0" err="1"/>
                <a:t>j</a:t>
              </a:r>
              <a:r>
                <a:rPr lang="en-US" dirty="0" err="1"/>
                <a:t>’s</a:t>
              </a:r>
              <a:r>
                <a:rPr lang="en-US" dirty="0"/>
                <a:t> are the probability that site </a:t>
              </a:r>
              <a:r>
                <a:rPr lang="en-US" i="1" dirty="0" err="1"/>
                <a:t>i</a:t>
              </a:r>
              <a:r>
                <a:rPr lang="en-US" b="1" dirty="0"/>
                <a:t> </a:t>
              </a:r>
              <a:r>
                <a:rPr lang="en-US" dirty="0"/>
                <a:t>evolved under model </a:t>
              </a:r>
              <a:r>
                <a:rPr lang="en-US" i="1" dirty="0"/>
                <a:t>j</a:t>
              </a:r>
              <a:r>
                <a:rPr lang="en-US" dirty="0"/>
                <a:t>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78142" y="5077330"/>
            <a:ext cx="7353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Evans &amp; Sullivan (2012. Syst. Biol.) generalized that to permit special cases of</a:t>
            </a:r>
          </a:p>
          <a:p>
            <a:pPr algn="ctr"/>
            <a:r>
              <a:rPr lang="en-US" dirty="0"/>
              <a:t>GTR in any of the </a:t>
            </a:r>
            <a:r>
              <a:rPr lang="en-US" b="1" dirty="0"/>
              <a:t>Q</a:t>
            </a:r>
            <a:r>
              <a:rPr lang="en-US" dirty="0"/>
              <a:t>-matrices.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3550" y="2825827"/>
            <a:ext cx="5291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should we determine the degree of the mixture? </a:t>
            </a:r>
          </a:p>
          <a:p>
            <a:pPr algn="ctr"/>
            <a:r>
              <a:rPr lang="en-US" dirty="0"/>
              <a:t>(i.e., how many </a:t>
            </a:r>
            <a:r>
              <a:rPr lang="en-US" b="1" dirty="0"/>
              <a:t>Q</a:t>
            </a:r>
            <a:r>
              <a:rPr lang="en-US" dirty="0"/>
              <a:t>-matrices should we allow)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62015" y="930641"/>
            <a:ext cx="6166496" cy="3050113"/>
            <a:chOff x="1462015" y="930641"/>
            <a:chExt cx="6166496" cy="3050113"/>
          </a:xfrm>
        </p:grpSpPr>
        <p:sp>
          <p:nvSpPr>
            <p:cNvPr id="9" name="Rounded Rectangle 8"/>
            <p:cNvSpPr/>
            <p:nvPr/>
          </p:nvSpPr>
          <p:spPr>
            <a:xfrm>
              <a:off x="4572000" y="930641"/>
              <a:ext cx="255901" cy="19707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2015" y="3611422"/>
              <a:ext cx="6166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few papers have used </a:t>
              </a:r>
              <a:r>
                <a:rPr lang="en-US" dirty="0" err="1"/>
                <a:t>rjMCMC</a:t>
              </a:r>
              <a:r>
                <a:rPr lang="en-US" dirty="0"/>
                <a:t> to treat </a:t>
              </a:r>
              <a:r>
                <a:rPr lang="en-US" i="1" dirty="0"/>
                <a:t>g</a:t>
              </a:r>
              <a:r>
                <a:rPr lang="en-US" dirty="0"/>
                <a:t> as a random variable.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8142" y="4244617"/>
            <a:ext cx="761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Venditti</a:t>
            </a:r>
            <a:r>
              <a:rPr lang="en-US" dirty="0"/>
              <a:t> and </a:t>
            </a:r>
            <a:r>
              <a:rPr lang="en-US" dirty="0" err="1"/>
              <a:t>Pagel</a:t>
            </a:r>
            <a:r>
              <a:rPr lang="en-US" dirty="0"/>
              <a:t> (2008) allow a variable number of </a:t>
            </a:r>
            <a:r>
              <a:rPr lang="en-US" b="1" dirty="0"/>
              <a:t>Q</a:t>
            </a:r>
            <a:r>
              <a:rPr lang="en-US" dirty="0"/>
              <a:t> with a full GTR for each.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0953" y="6068347"/>
            <a:ext cx="756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these mixture models (including partitioned models) assume ILS is absent.</a:t>
            </a:r>
          </a:p>
        </p:txBody>
      </p:sp>
    </p:spTree>
    <p:extLst>
      <p:ext uri="{BB962C8B-B14F-4D97-AF65-F5344CB8AC3E}">
        <p14:creationId xmlns:p14="http://schemas.microsoft.com/office/powerpoint/2010/main" val="738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5452" y="213667"/>
            <a:ext cx="2154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Support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04901"/>
            <a:ext cx="5568315" cy="44148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2819400" y="1371600"/>
            <a:ext cx="4361761" cy="4775200"/>
            <a:chOff x="2819400" y="1371600"/>
            <a:chExt cx="4361761" cy="4775200"/>
          </a:xfrm>
        </p:grpSpPr>
        <p:grpSp>
          <p:nvGrpSpPr>
            <p:cNvPr id="8" name="Group 7"/>
            <p:cNvGrpSpPr/>
            <p:nvPr/>
          </p:nvGrpSpPr>
          <p:grpSpPr>
            <a:xfrm>
              <a:off x="2819400" y="1371600"/>
              <a:ext cx="3256557" cy="2479675"/>
              <a:chOff x="2819400" y="1371600"/>
              <a:chExt cx="3256557" cy="247967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819400" y="1397000"/>
                <a:ext cx="355600" cy="203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5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720357" y="1371600"/>
                <a:ext cx="355600" cy="203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5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089400" y="3648075"/>
                <a:ext cx="355600" cy="203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5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914900" y="5777468"/>
              <a:ext cx="2266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Amplification of signal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97100" y="1803400"/>
            <a:ext cx="3140541" cy="317500"/>
            <a:chOff x="2197100" y="1803400"/>
            <a:chExt cx="3140541" cy="317500"/>
          </a:xfrm>
        </p:grpSpPr>
        <p:sp>
          <p:nvSpPr>
            <p:cNvPr id="12" name="Rounded Rectangle 11"/>
            <p:cNvSpPr/>
            <p:nvPr/>
          </p:nvSpPr>
          <p:spPr>
            <a:xfrm>
              <a:off x="2197100" y="1803400"/>
              <a:ext cx="355600" cy="203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82041" y="1917700"/>
              <a:ext cx="355600" cy="203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6900" y="4191000"/>
            <a:ext cx="4448641" cy="2140466"/>
            <a:chOff x="596900" y="4191000"/>
            <a:chExt cx="4448641" cy="2140466"/>
          </a:xfrm>
        </p:grpSpPr>
        <p:sp>
          <p:nvSpPr>
            <p:cNvPr id="11" name="TextBox 10"/>
            <p:cNvSpPr txBox="1"/>
            <p:nvPr/>
          </p:nvSpPr>
          <p:spPr>
            <a:xfrm>
              <a:off x="596900" y="5962134"/>
              <a:ext cx="4448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Interaction of characters and hidden support.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337652" y="4191000"/>
              <a:ext cx="355600" cy="203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2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96334"/>
            <a:ext cx="182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9950" y="1025436"/>
            <a:ext cx="740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Miyamoto and Fitch (1995. Syst. Biol., 44:64) argue that different data sets are more likely to consist of characters that are mutually independent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21637"/>
            <a:ext cx="789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One (or more) is subject to systematic error. They argue that systematic error    	should be restricted to a single data set, and should not persist across data 	sets. This may be the result of LBA, or perhaps selection. Thus, separate genes 	represent natural </a:t>
            </a:r>
            <a:r>
              <a:rPr lang="en-US" b="1" dirty="0"/>
              <a:t>process partitions</a:t>
            </a:r>
            <a:r>
              <a:rPr lang="en-US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798937"/>
            <a:ext cx="802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Different genes may actually have a different history. We’ll discuss the potential 	causes for this later, but if different genes have different histories, it makes 	little sense to combine them and thus force them to fit a single bifurcating tree. 	Only separate analyses (or analyses that permit cycles in the graph) will allow 	one to detect conflicting signal. </a:t>
            </a:r>
          </a:p>
        </p:txBody>
      </p:sp>
    </p:spTree>
    <p:extLst>
      <p:ext uri="{BB962C8B-B14F-4D97-AF65-F5344CB8AC3E}">
        <p14:creationId xmlns:p14="http://schemas.microsoft.com/office/powerpoint/2010/main" val="2113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374" y="272534"/>
            <a:ext cx="25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Combination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29" y="4034827"/>
            <a:ext cx="3888488" cy="268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83" y="863918"/>
            <a:ext cx="3959034" cy="28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7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611" y="152400"/>
            <a:ext cx="533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Partitioned Models &amp; Concatenated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4767" y="869434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Influence of branch-length heterogeneity </a:t>
            </a:r>
          </a:p>
        </p:txBody>
      </p:sp>
      <p:pic>
        <p:nvPicPr>
          <p:cNvPr id="4" name="Picture 3" descr="kolaczkowski-thornton-20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7" t="46149" r="37596" b="43742"/>
          <a:stretch>
            <a:fillRect/>
          </a:stretch>
        </p:blipFill>
        <p:spPr bwMode="auto">
          <a:xfrm>
            <a:off x="-277916" y="2530475"/>
            <a:ext cx="5129316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olaczkowski-thornton-20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44661" r="29904" b="41925"/>
          <a:stretch>
            <a:fillRect/>
          </a:stretch>
        </p:blipFill>
        <p:spPr bwMode="auto">
          <a:xfrm>
            <a:off x="4102099" y="1689100"/>
            <a:ext cx="4907391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ecture18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40198" r="18790" b="41432"/>
          <a:stretch>
            <a:fillRect/>
          </a:stretch>
        </p:blipFill>
        <p:spPr bwMode="auto">
          <a:xfrm>
            <a:off x="4343400" y="4191000"/>
            <a:ext cx="5035594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1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3057" y="196334"/>
            <a:ext cx="2577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Partitioned Models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35367"/>
              </p:ext>
            </p:extLst>
          </p:nvPr>
        </p:nvGraphicFramePr>
        <p:xfrm>
          <a:off x="2749550" y="927100"/>
          <a:ext cx="358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3" imgW="1790700" imgH="457200" progId="Equation.3">
                  <p:embed/>
                </p:oleObj>
              </mc:Choice>
              <mc:Fallback>
                <p:oleObj name="Equation" r:id="rId3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9550" y="927100"/>
                        <a:ext cx="358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3350" y="2235369"/>
            <a:ext cx="887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is the likelihood under a single partition, where a single model applies to all the sites.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900" y="3105835"/>
            <a:ext cx="873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 can partition the data (say by gene) and use a separate model for each of </a:t>
            </a:r>
            <a:r>
              <a:rPr lang="en-US" i="1" dirty="0"/>
              <a:t>g</a:t>
            </a:r>
            <a:r>
              <a:rPr lang="en-US" dirty="0"/>
              <a:t> partitions: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94399"/>
              </p:ext>
            </p:extLst>
          </p:nvPr>
        </p:nvGraphicFramePr>
        <p:xfrm>
          <a:off x="2476426" y="3898900"/>
          <a:ext cx="421105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5" imgW="2222500" imgH="482600" progId="Equation.3">
                  <p:embed/>
                </p:oleObj>
              </mc:Choice>
              <mc:Fallback>
                <p:oleObj name="Equation" r:id="rId5" imgW="2222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6426" y="3898900"/>
                        <a:ext cx="421105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68300" y="4961235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where </a:t>
            </a:r>
            <a:r>
              <a:rPr lang="en-US" i="1" dirty="0" err="1"/>
              <a:t>w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is he probability that site </a:t>
            </a:r>
            <a:r>
              <a:rPr lang="en-US" i="1" dirty="0" err="1"/>
              <a:t>i</a:t>
            </a:r>
            <a:r>
              <a:rPr lang="en-US" dirty="0"/>
              <a:t> is in partition </a:t>
            </a:r>
            <a:r>
              <a:rPr lang="en-US" i="1" dirty="0"/>
              <a:t>g</a:t>
            </a:r>
            <a:r>
              <a:rPr lang="en-US" dirty="0"/>
              <a:t> and the SSLs are weighted sums across partitions.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126" y="5861735"/>
            <a:ext cx="7518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Often, we assign sites </a:t>
            </a:r>
            <a:r>
              <a:rPr lang="en-US" i="1" dirty="0"/>
              <a:t>a priori </a:t>
            </a:r>
            <a:r>
              <a:rPr lang="en-US" dirty="0"/>
              <a:t>and all </a:t>
            </a:r>
            <a:r>
              <a:rPr lang="en-US" i="1" dirty="0" err="1"/>
              <a:t>w</a:t>
            </a:r>
            <a:r>
              <a:rPr lang="en-US" i="1" baseline="-25000" dirty="0" err="1"/>
              <a:t>j</a:t>
            </a:r>
            <a:r>
              <a:rPr lang="en-US" dirty="0" err="1"/>
              <a:t>’s</a:t>
            </a:r>
            <a:r>
              <a:rPr lang="en-US" dirty="0"/>
              <a:t> are either zero or 1.</a:t>
            </a:r>
          </a:p>
        </p:txBody>
      </p:sp>
    </p:spTree>
    <p:extLst>
      <p:ext uri="{BB962C8B-B14F-4D97-AF65-F5344CB8AC3E}">
        <p14:creationId xmlns:p14="http://schemas.microsoft.com/office/powerpoint/2010/main" val="39957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343" y="228600"/>
            <a:ext cx="3537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Example from Lab Data Set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4750" y="901700"/>
            <a:ext cx="68199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First Positions 		Second Positions 		Third positions</a:t>
            </a:r>
          </a:p>
          <a:p>
            <a:r>
              <a:rPr lang="en-US" sz="1400" dirty="0">
                <a:latin typeface="Courier"/>
                <a:cs typeface="Courier"/>
              </a:rPr>
              <a:t>Tree 1			 	Tree 1 				Tree 1</a:t>
            </a:r>
          </a:p>
          <a:p>
            <a:r>
              <a:rPr lang="en-US" sz="1400" dirty="0">
                <a:latin typeface="Courier"/>
                <a:cs typeface="Courier"/>
              </a:rPr>
              <a:t>------------------ 	------------------ 	---------------</a:t>
            </a:r>
          </a:p>
          <a:p>
            <a:r>
              <a:rPr lang="de-DE" sz="1400" dirty="0">
                <a:latin typeface="Courier"/>
                <a:cs typeface="Courier"/>
              </a:rPr>
              <a:t>-</a:t>
            </a:r>
            <a:r>
              <a:rPr lang="de-DE" sz="1400" dirty="0" err="1">
                <a:latin typeface="Courier"/>
                <a:cs typeface="Courier"/>
              </a:rPr>
              <a:t>ln</a:t>
            </a:r>
            <a:r>
              <a:rPr lang="de-DE" sz="1400" dirty="0">
                <a:latin typeface="Courier"/>
                <a:cs typeface="Courier"/>
              </a:rPr>
              <a:t> L 1361.57931 		-</a:t>
            </a:r>
            <a:r>
              <a:rPr lang="de-DE" sz="1400" dirty="0" err="1">
                <a:latin typeface="Courier"/>
                <a:cs typeface="Courier"/>
              </a:rPr>
              <a:t>ln</a:t>
            </a:r>
            <a:r>
              <a:rPr lang="de-DE" sz="1400" dirty="0">
                <a:latin typeface="Courier"/>
                <a:cs typeface="Courier"/>
              </a:rPr>
              <a:t> L 574.82758 		-</a:t>
            </a:r>
            <a:r>
              <a:rPr lang="de-DE" sz="1400" dirty="0" err="1">
                <a:latin typeface="Courier"/>
                <a:cs typeface="Courier"/>
              </a:rPr>
              <a:t>ln</a:t>
            </a:r>
            <a:r>
              <a:rPr lang="de-DE" sz="1400" dirty="0">
                <a:latin typeface="Courier"/>
                <a:cs typeface="Courier"/>
              </a:rPr>
              <a:t> L 4014.14543</a:t>
            </a:r>
            <a:endParaRPr lang="en-US" sz="1400" dirty="0">
              <a:latin typeface="Courier"/>
              <a:cs typeface="Courier"/>
            </a:endParaRPr>
          </a:p>
          <a:p>
            <a:r>
              <a:rPr lang="es-ES_tradnl" sz="1400" dirty="0">
                <a:latin typeface="Courier"/>
                <a:cs typeface="Courier"/>
              </a:rPr>
              <a:t>Base </a:t>
            </a:r>
            <a:r>
              <a:rPr lang="es-ES_tradnl" sz="1400" dirty="0" err="1">
                <a:latin typeface="Courier"/>
                <a:cs typeface="Courier"/>
              </a:rPr>
              <a:t>frequencies</a:t>
            </a:r>
            <a:r>
              <a:rPr lang="es-ES_tradnl" sz="1400" dirty="0">
                <a:latin typeface="Courier"/>
                <a:cs typeface="Courier"/>
              </a:rPr>
              <a:t>: 	Base </a:t>
            </a:r>
            <a:r>
              <a:rPr lang="es-ES_tradnl" sz="1400" dirty="0" err="1">
                <a:latin typeface="Courier"/>
                <a:cs typeface="Courier"/>
              </a:rPr>
              <a:t>frequencies</a:t>
            </a:r>
            <a:r>
              <a:rPr lang="es-ES_tradnl" sz="1400" dirty="0">
                <a:latin typeface="Courier"/>
                <a:cs typeface="Courier"/>
              </a:rPr>
              <a:t>: 	Base </a:t>
            </a:r>
            <a:r>
              <a:rPr lang="es-ES_tradnl" sz="1400" dirty="0" err="1">
                <a:latin typeface="Courier"/>
                <a:cs typeface="Courier"/>
              </a:rPr>
              <a:t>frequencies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A 0.297135 			A 0.210392 			A 0.435821</a:t>
            </a:r>
          </a:p>
          <a:p>
            <a:r>
              <a:rPr lang="en-US" sz="1400" dirty="0">
                <a:latin typeface="Courier"/>
                <a:cs typeface="Courier"/>
              </a:rPr>
              <a:t>C 0.223702			C 0.228875			C 0.324911</a:t>
            </a:r>
          </a:p>
          <a:p>
            <a:r>
              <a:rPr lang="en-US" sz="1400" dirty="0">
                <a:latin typeface="Courier"/>
                <a:cs typeface="Courier"/>
              </a:rPr>
              <a:t>G 0.235795 			G 0.143413 			G 0.030437</a:t>
            </a:r>
          </a:p>
          <a:p>
            <a:r>
              <a:rPr lang="en-US" sz="1400" dirty="0">
                <a:latin typeface="Courier"/>
                <a:cs typeface="Courier"/>
              </a:rPr>
              <a:t>T 0.243369 			T 0.417320			T 0.208831</a:t>
            </a:r>
          </a:p>
          <a:p>
            <a:r>
              <a:rPr lang="de-DE" sz="1400" dirty="0">
                <a:latin typeface="Courier"/>
                <a:cs typeface="Courier"/>
              </a:rPr>
              <a:t>Rate </a:t>
            </a:r>
            <a:r>
              <a:rPr lang="de-DE" sz="1400" dirty="0" err="1">
                <a:latin typeface="Courier"/>
                <a:cs typeface="Courier"/>
              </a:rPr>
              <a:t>matrix</a:t>
            </a:r>
            <a:r>
              <a:rPr lang="de-DE" sz="1400" dirty="0">
                <a:latin typeface="Courier"/>
                <a:cs typeface="Courier"/>
              </a:rPr>
              <a:t> R: 		Rate </a:t>
            </a:r>
            <a:r>
              <a:rPr lang="de-DE" sz="1400" dirty="0" err="1">
                <a:latin typeface="Courier"/>
                <a:cs typeface="Courier"/>
              </a:rPr>
              <a:t>matrix</a:t>
            </a:r>
            <a:r>
              <a:rPr lang="de-DE" sz="1400" dirty="0">
                <a:latin typeface="Courier"/>
                <a:cs typeface="Courier"/>
              </a:rPr>
              <a:t> R:		Rate </a:t>
            </a:r>
            <a:r>
              <a:rPr lang="de-DE" sz="1400" dirty="0" err="1">
                <a:latin typeface="Courier"/>
                <a:cs typeface="Courier"/>
              </a:rPr>
              <a:t>matrix</a:t>
            </a:r>
            <a:r>
              <a:rPr lang="de-DE" sz="1400" dirty="0">
                <a:latin typeface="Courier"/>
                <a:cs typeface="Courier"/>
              </a:rPr>
              <a:t> R:</a:t>
            </a:r>
            <a:endParaRPr lang="en-US" sz="1400" dirty="0">
              <a:latin typeface="Courier"/>
              <a:cs typeface="Courier"/>
            </a:endParaRPr>
          </a:p>
          <a:p>
            <a:r>
              <a:rPr lang="de-DE" sz="1400" dirty="0">
                <a:latin typeface="Courier"/>
                <a:cs typeface="Courier"/>
              </a:rPr>
              <a:t>AC 1.15219 			AC 4.2179e+08 		AC 5.2290e-10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AG 3.38708 			AG 2.7458e+08 		AG 6506.44535</a:t>
            </a:r>
          </a:p>
          <a:p>
            <a:r>
              <a:rPr lang="en-US" sz="1400" dirty="0">
                <a:latin typeface="Courier"/>
                <a:cs typeface="Courier"/>
              </a:rPr>
              <a:t>AT 0.78766 			AT 1.0059e+08		AT 77.76142</a:t>
            </a:r>
          </a:p>
          <a:p>
            <a:r>
              <a:rPr lang="en-US" sz="1400" dirty="0">
                <a:latin typeface="Courier"/>
                <a:cs typeface="Courier"/>
              </a:rPr>
              <a:t>CG 6.7725e-05 		CG 9.0472e+07 		CG 1.6437e-35</a:t>
            </a:r>
          </a:p>
          <a:p>
            <a:r>
              <a:rPr lang="en-US" sz="1400" dirty="0">
                <a:latin typeface="Courier"/>
                <a:cs typeface="Courier"/>
              </a:rPr>
              <a:t>CT 8.99814 			CT 4.0779e+08 		CT 3272.68748</a:t>
            </a:r>
          </a:p>
          <a:p>
            <a:r>
              <a:rPr lang="en-US" sz="1400" dirty="0">
                <a:latin typeface="Courier"/>
                <a:cs typeface="Courier"/>
              </a:rPr>
              <a:t>GT 1.00000 			GT 1.00000 			GT 1.00000</a:t>
            </a:r>
          </a:p>
          <a:p>
            <a:r>
              <a:rPr lang="nb-NO" sz="1400" dirty="0" err="1">
                <a:latin typeface="Courier"/>
                <a:cs typeface="Courier"/>
              </a:rPr>
              <a:t>P_inv</a:t>
            </a:r>
            <a:r>
              <a:rPr lang="nb-NO" sz="1400" dirty="0">
                <a:latin typeface="Courier"/>
                <a:cs typeface="Courier"/>
              </a:rPr>
              <a:t> 0.289087 		</a:t>
            </a:r>
            <a:r>
              <a:rPr lang="nb-NO" sz="1400" dirty="0" err="1">
                <a:latin typeface="Courier"/>
                <a:cs typeface="Courier"/>
              </a:rPr>
              <a:t>P_inv</a:t>
            </a:r>
            <a:r>
              <a:rPr lang="nb-NO" sz="1400" dirty="0">
                <a:latin typeface="Courier"/>
                <a:cs typeface="Courier"/>
              </a:rPr>
              <a:t> 0.738767 		</a:t>
            </a:r>
            <a:r>
              <a:rPr lang="nb-NO" sz="1400" dirty="0" err="1">
                <a:latin typeface="Courier"/>
                <a:cs typeface="Courier"/>
              </a:rPr>
              <a:t>P_inv</a:t>
            </a:r>
            <a:r>
              <a:rPr lang="nb-NO" sz="1400" dirty="0">
                <a:latin typeface="Courier"/>
                <a:cs typeface="Courier"/>
              </a:rPr>
              <a:t> 0.00804384</a:t>
            </a:r>
            <a:endParaRPr lang="en-US" sz="1400" dirty="0">
              <a:latin typeface="Courier"/>
              <a:cs typeface="Courier"/>
            </a:endParaRPr>
          </a:p>
          <a:p>
            <a:r>
              <a:rPr lang="nl-NL" sz="1400" dirty="0" err="1">
                <a:latin typeface="Courier"/>
                <a:cs typeface="Courier"/>
              </a:rPr>
              <a:t>Shape</a:t>
            </a:r>
            <a:r>
              <a:rPr lang="nl-NL" sz="1400" dirty="0">
                <a:latin typeface="Courier"/>
                <a:cs typeface="Courier"/>
              </a:rPr>
              <a:t> 0.336931		</a:t>
            </a:r>
            <a:r>
              <a:rPr lang="nl-NL" sz="1400" dirty="0" err="1">
                <a:latin typeface="Courier"/>
                <a:cs typeface="Courier"/>
              </a:rPr>
              <a:t>Shape</a:t>
            </a:r>
            <a:r>
              <a:rPr lang="nl-NL" sz="1400" dirty="0">
                <a:latin typeface="Courier"/>
                <a:cs typeface="Courier"/>
              </a:rPr>
              <a:t> 0.734197		</a:t>
            </a:r>
            <a:r>
              <a:rPr lang="nl-NL" sz="1400" dirty="0" err="1">
                <a:latin typeface="Courier"/>
                <a:cs typeface="Courier"/>
              </a:rPr>
              <a:t>Shape</a:t>
            </a:r>
            <a:r>
              <a:rPr lang="nl-NL" sz="1400" dirty="0">
                <a:latin typeface="Courier"/>
                <a:cs typeface="Courier"/>
              </a:rPr>
              <a:t> 0.464942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00" y="5644971"/>
            <a:ext cx="9238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Second, we can simply sum the </a:t>
            </a:r>
            <a:r>
              <a:rPr lang="en-US" dirty="0" err="1"/>
              <a:t>ln</a:t>
            </a:r>
            <a:r>
              <a:rPr lang="en-US" i="1" dirty="0" err="1"/>
              <a:t>L</a:t>
            </a:r>
            <a:r>
              <a:rPr lang="en-US" dirty="0" err="1"/>
              <a:t>s</a:t>
            </a:r>
            <a:r>
              <a:rPr lang="en-US" dirty="0"/>
              <a:t> for each partition to get the score for the partitioned model: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(-</a:t>
            </a:r>
            <a:r>
              <a:rPr lang="de-DE" dirty="0"/>
              <a:t>1361.57931) + (-574.82758) + (-4014.14543) = -5950.55228</a:t>
            </a:r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74700" y="2705100"/>
            <a:ext cx="6988878" cy="2726293"/>
            <a:chOff x="774700" y="2705100"/>
            <a:chExt cx="6988878" cy="2726293"/>
          </a:xfrm>
        </p:grpSpPr>
        <p:sp>
          <p:nvSpPr>
            <p:cNvPr id="4" name="TextBox 3"/>
            <p:cNvSpPr txBox="1"/>
            <p:nvPr/>
          </p:nvSpPr>
          <p:spPr>
            <a:xfrm>
              <a:off x="1066800" y="5062061"/>
              <a:ext cx="6696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First, look at the variation in base frequencies across codon positions.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74700" y="2705100"/>
              <a:ext cx="6629400" cy="1397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33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343" y="228600"/>
            <a:ext cx="3537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Example from Lab Data Set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9078" y="907534"/>
            <a:ext cx="2722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single-partition GTR+I+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4978" y="1276866"/>
            <a:ext cx="2286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Tree 1</a:t>
            </a:r>
          </a:p>
          <a:p>
            <a:r>
              <a:rPr lang="en-US" sz="1400" dirty="0">
                <a:latin typeface="Courier"/>
                <a:cs typeface="Courier"/>
              </a:rPr>
              <a:t>------------------</a:t>
            </a:r>
          </a:p>
          <a:p>
            <a:r>
              <a:rPr lang="en-US" sz="1400" dirty="0">
                <a:latin typeface="Courier"/>
                <a:cs typeface="Courier"/>
              </a:rPr>
              <a:t>-</a:t>
            </a:r>
            <a:r>
              <a:rPr lang="en-US" sz="1400" dirty="0" err="1">
                <a:latin typeface="Courier"/>
                <a:cs typeface="Courier"/>
              </a:rPr>
              <a:t>ln</a:t>
            </a:r>
            <a:r>
              <a:rPr lang="en-US" sz="1400" dirty="0">
                <a:latin typeface="Courier"/>
                <a:cs typeface="Courier"/>
              </a:rPr>
              <a:t> L 6467.45222</a:t>
            </a:r>
          </a:p>
          <a:p>
            <a:r>
              <a:rPr lang="en-US" sz="1400" dirty="0">
                <a:latin typeface="Courier"/>
                <a:cs typeface="Courier"/>
              </a:rPr>
              <a:t>Base frequencies:</a:t>
            </a:r>
          </a:p>
          <a:p>
            <a:r>
              <a:rPr lang="en-US" sz="1400" dirty="0">
                <a:latin typeface="Courier"/>
                <a:cs typeface="Courier"/>
              </a:rPr>
              <a:t>A 0.385640</a:t>
            </a:r>
          </a:p>
          <a:p>
            <a:r>
              <a:rPr lang="en-US" sz="1400" dirty="0">
                <a:latin typeface="Courier"/>
                <a:cs typeface="Courier"/>
              </a:rPr>
              <a:t>C 0.329665</a:t>
            </a:r>
          </a:p>
          <a:p>
            <a:r>
              <a:rPr lang="en-US" sz="1400" dirty="0">
                <a:latin typeface="Courier"/>
                <a:cs typeface="Courier"/>
              </a:rPr>
              <a:t>G 0.056255</a:t>
            </a:r>
          </a:p>
          <a:p>
            <a:r>
              <a:rPr lang="en-US" sz="1400" dirty="0">
                <a:latin typeface="Courier"/>
                <a:cs typeface="Courier"/>
              </a:rPr>
              <a:t>T 0.228440</a:t>
            </a:r>
          </a:p>
          <a:p>
            <a:r>
              <a:rPr lang="en-US" sz="1400" dirty="0">
                <a:latin typeface="Courier"/>
                <a:cs typeface="Courier"/>
              </a:rPr>
              <a:t>Rate matrix R:</a:t>
            </a:r>
          </a:p>
          <a:p>
            <a:r>
              <a:rPr lang="en-US" sz="1400" dirty="0">
                <a:latin typeface="Courier"/>
                <a:cs typeface="Courier"/>
              </a:rPr>
              <a:t>AC 0.16037</a:t>
            </a:r>
          </a:p>
          <a:p>
            <a:r>
              <a:rPr lang="en-US" sz="1400" dirty="0">
                <a:latin typeface="Courier"/>
                <a:cs typeface="Courier"/>
              </a:rPr>
              <a:t>AG 4.56668</a:t>
            </a:r>
          </a:p>
          <a:p>
            <a:r>
              <a:rPr lang="en-US" sz="1400" dirty="0">
                <a:latin typeface="Courier"/>
                <a:cs typeface="Courier"/>
              </a:rPr>
              <a:t>AT 0.40618</a:t>
            </a:r>
          </a:p>
          <a:p>
            <a:r>
              <a:rPr lang="en-US" sz="1400" dirty="0">
                <a:latin typeface="Courier"/>
                <a:cs typeface="Courier"/>
              </a:rPr>
              <a:t>CG 0.16011</a:t>
            </a:r>
          </a:p>
          <a:p>
            <a:r>
              <a:rPr lang="en-US" sz="1400" dirty="0">
                <a:latin typeface="Courier"/>
                <a:cs typeface="Courier"/>
              </a:rPr>
              <a:t>CT 6.92991</a:t>
            </a:r>
          </a:p>
          <a:p>
            <a:r>
              <a:rPr lang="en-US" sz="1400" dirty="0">
                <a:latin typeface="Courier"/>
                <a:cs typeface="Courier"/>
              </a:rPr>
              <a:t>GT 1.00000</a:t>
            </a:r>
          </a:p>
          <a:p>
            <a:r>
              <a:rPr lang="en-US" sz="1400" dirty="0" err="1">
                <a:latin typeface="Courier"/>
                <a:cs typeface="Courier"/>
              </a:rPr>
              <a:t>P_inv</a:t>
            </a:r>
            <a:r>
              <a:rPr lang="en-US" sz="1400" dirty="0">
                <a:latin typeface="Courier"/>
                <a:cs typeface="Courier"/>
              </a:rPr>
              <a:t> 0.465785                          </a:t>
            </a:r>
          </a:p>
          <a:p>
            <a:r>
              <a:rPr lang="en-US" sz="1400" dirty="0">
                <a:latin typeface="Courier"/>
                <a:cs typeface="Courier"/>
              </a:rPr>
              <a:t>Shape 0.489470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059204"/>
            <a:ext cx="7937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So, the un-partitioned </a:t>
            </a:r>
            <a:r>
              <a:rPr lang="en-US" dirty="0" err="1"/>
              <a:t>ln</a:t>
            </a:r>
            <a:r>
              <a:rPr lang="en-US" i="1" dirty="0" err="1"/>
              <a:t>L</a:t>
            </a:r>
            <a:r>
              <a:rPr lang="en-US" dirty="0"/>
              <a:t> is 516.8999 units worse than the model partitioned by codons. We’ve gone from 10 to 30 parameters and compare the LRT </a:t>
            </a:r>
          </a:p>
          <a:p>
            <a:pPr algn="ctr"/>
            <a:r>
              <a:rPr lang="en-US" dirty="0"/>
              <a:t>statistic to </a:t>
            </a:r>
            <a:r>
              <a:rPr lang="en-US" dirty="0">
                <a:latin typeface="Symbol" charset="2"/>
                <a:cs typeface="Symbol" charset="2"/>
              </a:rPr>
              <a:t>c</a:t>
            </a:r>
            <a:r>
              <a:rPr lang="en-US" baseline="30000" dirty="0"/>
              <a:t>2</a:t>
            </a:r>
            <a:r>
              <a:rPr lang="en-US" baseline="-25000" dirty="0"/>
              <a:t>[20]</a:t>
            </a:r>
            <a:r>
              <a:rPr lang="en-US" dirty="0"/>
              <a:t> and the </a:t>
            </a:r>
            <a:r>
              <a:rPr lang="en-US" i="1" dirty="0"/>
              <a:t>p</a:t>
            </a:r>
            <a:r>
              <a:rPr lang="en-US" dirty="0"/>
              <a:t>-value is &lt;&lt;0.001.</a:t>
            </a:r>
          </a:p>
        </p:txBody>
      </p:sp>
    </p:spTree>
    <p:extLst>
      <p:ext uri="{BB962C8B-B14F-4D97-AF65-F5344CB8AC3E}">
        <p14:creationId xmlns:p14="http://schemas.microsoft.com/office/powerpoint/2010/main" val="12786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6" b="28788"/>
          <a:stretch/>
        </p:blipFill>
        <p:spPr bwMode="auto">
          <a:xfrm>
            <a:off x="76200" y="1066800"/>
            <a:ext cx="8485853" cy="4680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3343" y="228600"/>
            <a:ext cx="3537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Example from Lab Data Set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06785" y="698500"/>
            <a:ext cx="2569934" cy="1193800"/>
            <a:chOff x="6506785" y="698500"/>
            <a:chExt cx="2569934" cy="1193800"/>
          </a:xfrm>
        </p:grpSpPr>
        <p:sp>
          <p:nvSpPr>
            <p:cNvPr id="4" name="Rounded Rectangle 3"/>
            <p:cNvSpPr/>
            <p:nvPr/>
          </p:nvSpPr>
          <p:spPr>
            <a:xfrm>
              <a:off x="7124700" y="1447800"/>
              <a:ext cx="482600" cy="4445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06785" y="698500"/>
              <a:ext cx="2569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effect for many nodes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29300" y="1765300"/>
            <a:ext cx="2853749" cy="4560332"/>
            <a:chOff x="5829300" y="1765300"/>
            <a:chExt cx="2853749" cy="4560332"/>
          </a:xfrm>
        </p:grpSpPr>
        <p:sp>
          <p:nvSpPr>
            <p:cNvPr id="7" name="TextBox 6"/>
            <p:cNvSpPr txBox="1"/>
            <p:nvPr/>
          </p:nvSpPr>
          <p:spPr>
            <a:xfrm>
              <a:off x="5918200" y="5956300"/>
              <a:ext cx="2764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There is an effect for a few!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5829300" y="2209800"/>
              <a:ext cx="677485" cy="374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447216" y="1765300"/>
              <a:ext cx="59569" cy="419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506785" y="2616200"/>
              <a:ext cx="470128" cy="334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3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1020</Words>
  <Application>Microsoft Macintosh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Sullivan</dc:creator>
  <cp:lastModifiedBy>Sullivan, Jack (jacks@uidaho.edu)</cp:lastModifiedBy>
  <cp:revision>70</cp:revision>
  <dcterms:created xsi:type="dcterms:W3CDTF">2013-04-15T20:15:28Z</dcterms:created>
  <dcterms:modified xsi:type="dcterms:W3CDTF">2023-04-06T14:50:08Z</dcterms:modified>
</cp:coreProperties>
</file>