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9"/>
  </p:handoutMasterIdLst>
  <p:sldIdLst>
    <p:sldId id="256" r:id="rId2"/>
    <p:sldId id="278" r:id="rId3"/>
    <p:sldId id="281" r:id="rId4"/>
    <p:sldId id="282" r:id="rId5"/>
    <p:sldId id="284" r:id="rId6"/>
    <p:sldId id="353" r:id="rId7"/>
    <p:sldId id="285" r:id="rId8"/>
    <p:sldId id="287" r:id="rId9"/>
    <p:sldId id="286" r:id="rId10"/>
    <p:sldId id="288" r:id="rId11"/>
    <p:sldId id="289" r:id="rId12"/>
    <p:sldId id="350" r:id="rId13"/>
    <p:sldId id="290" r:id="rId14"/>
    <p:sldId id="291" r:id="rId15"/>
    <p:sldId id="292" r:id="rId16"/>
    <p:sldId id="293" r:id="rId17"/>
    <p:sldId id="336" r:id="rId18"/>
    <p:sldId id="294" r:id="rId19"/>
    <p:sldId id="347" r:id="rId20"/>
    <p:sldId id="349" r:id="rId21"/>
    <p:sldId id="257" r:id="rId22"/>
    <p:sldId id="258" r:id="rId23"/>
    <p:sldId id="259" r:id="rId24"/>
    <p:sldId id="260" r:id="rId25"/>
    <p:sldId id="352" r:id="rId26"/>
    <p:sldId id="351" r:id="rId27"/>
    <p:sldId id="35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2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62"/>
    <p:restoredTop sz="99807" autoAdjust="0"/>
  </p:normalViewPr>
  <p:slideViewPr>
    <p:cSldViewPr snapToGrid="0" snapToObjects="1" showGuides="1">
      <p:cViewPr>
        <p:scale>
          <a:sx n="105" d="100"/>
          <a:sy n="105" d="100"/>
        </p:scale>
        <p:origin x="904" y="160"/>
      </p:cViewPr>
      <p:guideLst>
        <p:guide orient="horz" pos="2072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acksullivan/Desktop/Sullivan.Aug19/Brice/SVD.ABBA.BABA/SVDquartets.ABBA.BAB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acksullivan/Desktop/Sullivan.Aug19/Brice/manuscript/SVD.ABBA.BABA/FigS2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acksullivan/Desktop/Sullivan.Aug19/Brice/manuscript/SVD.ABBA.BABA/SVDquartets.ABBA.BABA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acksullivan/Desktop/Sullivan.Aug19/Brice/manuscript/SVD.ABBA.BABA/SVDquartets.ABBA.BABA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acksullivan/Desktop/Sullivan.Aug19/Brice/SVD.ABBA.BABA/SVDquartets.ABBA.BAB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acksullivan/Desktop/Sullivan.Aug19/Brice/manuscript/SVD.ABBA.BABA/SVDquartets.ABBA.BAB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acksullivan/Desktop/Sullivan.Aug19/Brice/manuscript/SVD.ABBA.BABA/SVDquartets.ABBA.BAB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acksullivan/Desktop/Sullivan.Aug19/Brice/manuscript/SVD.ABBA.BABA/SVDquartets.ABBA.BAB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acksullivan/Desktop/Sullivan.Aug19/Brice/manuscript/SVD.ABBA.BABA/SVDquartets.ABBA.BAB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acksullivan/Desktop/Sullivan.Aug19/Brice/manuscript/SVD.ABBA.BABA/FigS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acksullivan/Desktop/Sullivan.Aug19/Brice/manuscript/SVD.ABBA.BABA/FigS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acksullivan/Desktop/Sullivan.Aug19/Brice/manuscript/SVD.ABBA.BABA/FigS2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val>
            <c:numRef>
              <c:f>Sheet1!$A$18:$A$20</c:f>
              <c:numCache>
                <c:formatCode>0.00E+00</c:formatCode>
                <c:ptCount val="3"/>
                <c:pt idx="0">
                  <c:v>2.0772000000000002E-6</c:v>
                </c:pt>
                <c:pt idx="1">
                  <c:v>2.6684000000000001E-5</c:v>
                </c:pt>
                <c:pt idx="2">
                  <c:v>2.7331E-5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A4-514A-8A3D-82D1A254CD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09184400"/>
        <c:axId val="1509209456"/>
      </c:barChart>
      <c:catAx>
        <c:axId val="1509184400"/>
        <c:scaling>
          <c:orientation val="minMax"/>
        </c:scaling>
        <c:delete val="0"/>
        <c:axPos val="l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9209456"/>
        <c:crosses val="autoZero"/>
        <c:auto val="1"/>
        <c:lblAlgn val="ctr"/>
        <c:lblOffset val="100"/>
        <c:noMultiLvlLbl val="0"/>
      </c:catAx>
      <c:valAx>
        <c:axId val="1509209456"/>
        <c:scaling>
          <c:orientation val="minMax"/>
          <c:max val="3.5000000000000017E-5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9184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Quartet D -</a:t>
            </a:r>
            <a:r>
              <a:rPr lang="en-US" baseline="0">
                <a:solidFill>
                  <a:schemeClr val="tx1"/>
                </a:solidFill>
              </a:rPr>
              <a:t> All Data</a:t>
            </a:r>
            <a:endParaRPr lang="en-US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val>
            <c:numRef>
              <c:f>Sheet1!$C$48:$C$50</c:f>
              <c:numCache>
                <c:formatCode>0.00E+00</c:formatCode>
                <c:ptCount val="3"/>
                <c:pt idx="0">
                  <c:v>2.5333999999999998E-5</c:v>
                </c:pt>
                <c:pt idx="1">
                  <c:v>3.4595000000000003E-5</c:v>
                </c:pt>
                <c:pt idx="2">
                  <c:v>2.2962000000000001E-5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D8-C949-8DB5-AF6223BD99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37554640"/>
        <c:axId val="337391536"/>
      </c:barChart>
      <c:catAx>
        <c:axId val="337554640"/>
        <c:scaling>
          <c:orientation val="minMax"/>
        </c:scaling>
        <c:delete val="1"/>
        <c:axPos val="l"/>
        <c:majorTickMark val="none"/>
        <c:minorTickMark val="none"/>
        <c:tickLblPos val="nextTo"/>
        <c:crossAx val="337391536"/>
        <c:crosses val="autoZero"/>
        <c:auto val="1"/>
        <c:lblAlgn val="ctr"/>
        <c:lblOffset val="100"/>
        <c:noMultiLvlLbl val="0"/>
      </c:catAx>
      <c:valAx>
        <c:axId val="337391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554640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Quartet E - Nuclear Data</a:t>
            </a:r>
          </a:p>
        </c:rich>
      </c:tx>
      <c:layout>
        <c:manualLayout>
          <c:xMode val="edge"/>
          <c:yMode val="edge"/>
          <c:x val="0.35731038595000703"/>
          <c:y val="2.4867994048368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1590332458442697E-2"/>
          <c:y val="0.19483814523184603"/>
          <c:w val="0.8469930008748906"/>
          <c:h val="0.7209488918051910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val>
            <c:numRef>
              <c:f>Sheet1!$A$13:$A$15</c:f>
              <c:numCache>
                <c:formatCode>0.00E+00</c:formatCode>
                <c:ptCount val="3"/>
                <c:pt idx="0">
                  <c:v>5.1912000000000004E-6</c:v>
                </c:pt>
                <c:pt idx="1">
                  <c:v>2.4728000000000001E-5</c:v>
                </c:pt>
                <c:pt idx="2">
                  <c:v>2.5564000000000001E-5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D8-474A-8DC2-0484AE09A5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09247696"/>
        <c:axId val="1509252288"/>
      </c:barChart>
      <c:catAx>
        <c:axId val="1509247696"/>
        <c:scaling>
          <c:orientation val="minMax"/>
        </c:scaling>
        <c:delete val="0"/>
        <c:axPos val="l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9252288"/>
        <c:crosses val="autoZero"/>
        <c:auto val="1"/>
        <c:lblAlgn val="ctr"/>
        <c:lblOffset val="100"/>
        <c:noMultiLvlLbl val="0"/>
      </c:catAx>
      <c:valAx>
        <c:axId val="1509252288"/>
        <c:scaling>
          <c:orientation val="minMax"/>
          <c:max val="6.0000000000000002E-5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9247696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Quartet</a:t>
            </a:r>
            <a:r>
              <a:rPr lang="en-US" dirty="0"/>
              <a:t> E - All Data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val>
            <c:numRef>
              <c:f>Sheet1!$C$13:$C$15</c:f>
              <c:numCache>
                <c:formatCode>0.00E+00</c:formatCode>
                <c:ptCount val="3"/>
                <c:pt idx="0">
                  <c:v>2.5333999999999998E-5</c:v>
                </c:pt>
                <c:pt idx="1">
                  <c:v>3.4595000000000003E-5</c:v>
                </c:pt>
                <c:pt idx="2">
                  <c:v>2.2962000000000001E-5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0E-D14C-9738-DF28CE5192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62591439"/>
        <c:axId val="1462593071"/>
      </c:barChart>
      <c:catAx>
        <c:axId val="1462591439"/>
        <c:scaling>
          <c:orientation val="minMax"/>
        </c:scaling>
        <c:delete val="1"/>
        <c:axPos val="l"/>
        <c:majorTickMark val="none"/>
        <c:minorTickMark val="none"/>
        <c:tickLblPos val="nextTo"/>
        <c:crossAx val="1462593071"/>
        <c:crosses val="autoZero"/>
        <c:auto val="1"/>
        <c:lblAlgn val="ctr"/>
        <c:lblOffset val="100"/>
        <c:noMultiLvlLbl val="0"/>
      </c:catAx>
      <c:valAx>
        <c:axId val="14625930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2591439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val>
            <c:numRef>
              <c:f>Sheet1!$C$18:$C$20</c:f>
              <c:numCache>
                <c:formatCode>0.00E+00</c:formatCode>
                <c:ptCount val="3"/>
                <c:pt idx="0">
                  <c:v>5.9414999999999998E-6</c:v>
                </c:pt>
                <c:pt idx="1">
                  <c:v>3.0623000000000001E-5</c:v>
                </c:pt>
                <c:pt idx="2">
                  <c:v>2.4813000000000001E-5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59-764A-9B3C-A867649EFF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64081535"/>
        <c:axId val="1364083167"/>
      </c:barChart>
      <c:catAx>
        <c:axId val="1364081535"/>
        <c:scaling>
          <c:orientation val="minMax"/>
        </c:scaling>
        <c:delete val="0"/>
        <c:axPos val="l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4083167"/>
        <c:crosses val="autoZero"/>
        <c:auto val="1"/>
        <c:lblAlgn val="ctr"/>
        <c:lblOffset val="100"/>
        <c:noMultiLvlLbl val="0"/>
      </c:catAx>
      <c:valAx>
        <c:axId val="13640831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40815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Quartet</a:t>
            </a:r>
            <a:r>
              <a:rPr lang="en-US" baseline="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 - Nuclear Data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val>
            <c:numRef>
              <c:f>Sheet1!$A$2:$A$4</c:f>
              <c:numCache>
                <c:formatCode>0.00E+00</c:formatCode>
                <c:ptCount val="3"/>
                <c:pt idx="0">
                  <c:v>6.2768999999999998E-7</c:v>
                </c:pt>
                <c:pt idx="1">
                  <c:v>5.3392E-5</c:v>
                </c:pt>
                <c:pt idx="2">
                  <c:v>5.3430999999999997E-5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54-A849-BA53-21D74B9AC0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06253984"/>
        <c:axId val="1506258544"/>
      </c:barChart>
      <c:catAx>
        <c:axId val="1506253984"/>
        <c:scaling>
          <c:orientation val="minMax"/>
        </c:scaling>
        <c:delete val="0"/>
        <c:axPos val="l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6258544"/>
        <c:crosses val="autoZero"/>
        <c:auto val="1"/>
        <c:lblAlgn val="ctr"/>
        <c:lblOffset val="100"/>
        <c:noMultiLvlLbl val="0"/>
      </c:catAx>
      <c:valAx>
        <c:axId val="1506258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6253984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Quartet</a:t>
            </a:r>
            <a:r>
              <a:rPr lang="en-US" baseline="0" dirty="0">
                <a:solidFill>
                  <a:schemeClr val="tx1"/>
                </a:solidFill>
              </a:rPr>
              <a:t> A - All Data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val>
            <c:numRef>
              <c:f>Sheet1!$C$2:$C$4</c:f>
              <c:numCache>
                <c:formatCode>0.00E+00</c:formatCode>
                <c:ptCount val="3"/>
                <c:pt idx="0">
                  <c:v>5.3797999999999997E-6</c:v>
                </c:pt>
                <c:pt idx="1">
                  <c:v>4.9895999999999998E-5</c:v>
                </c:pt>
                <c:pt idx="2">
                  <c:v>4.7947E-5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07-134A-A7C7-7B3ECC1E5C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69522016"/>
        <c:axId val="1869523648"/>
      </c:barChart>
      <c:catAx>
        <c:axId val="1869522016"/>
        <c:scaling>
          <c:orientation val="minMax"/>
        </c:scaling>
        <c:delete val="1"/>
        <c:axPos val="l"/>
        <c:majorTickMark val="none"/>
        <c:minorTickMark val="none"/>
        <c:tickLblPos val="nextTo"/>
        <c:crossAx val="1869523648"/>
        <c:crosses val="autoZero"/>
        <c:auto val="1"/>
        <c:lblAlgn val="ctr"/>
        <c:lblOffset val="100"/>
        <c:noMultiLvlLbl val="0"/>
      </c:catAx>
      <c:valAx>
        <c:axId val="1869523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9522016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Quartet</a:t>
            </a:r>
            <a:r>
              <a:rPr lang="en-US" baseline="0">
                <a:solidFill>
                  <a:schemeClr val="tx1"/>
                </a:solidFill>
              </a:rPr>
              <a:t> B - Nucelar Data</a:t>
            </a:r>
            <a:endParaRPr lang="en-US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val>
            <c:numRef>
              <c:f>Sheet1!$A$30:$A$32</c:f>
              <c:numCache>
                <c:formatCode>0.00E+00</c:formatCode>
                <c:ptCount val="3"/>
                <c:pt idx="0">
                  <c:v>1.8462E-6</c:v>
                </c:pt>
                <c:pt idx="1">
                  <c:v>4.9799000000000002E-5</c:v>
                </c:pt>
                <c:pt idx="2">
                  <c:v>4.9549000000000003E-5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36-0548-9D30-ADBAA63877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37878880"/>
        <c:axId val="1038043520"/>
      </c:barChart>
      <c:catAx>
        <c:axId val="1037878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8043520"/>
        <c:crosses val="autoZero"/>
        <c:auto val="1"/>
        <c:lblAlgn val="ctr"/>
        <c:lblOffset val="100"/>
        <c:noMultiLvlLbl val="0"/>
      </c:catAx>
      <c:valAx>
        <c:axId val="10380435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7878880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Quartet B - All Data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val>
            <c:numRef>
              <c:f>Sheet1!$C$30:$C$32</c:f>
              <c:numCache>
                <c:formatCode>0.00E+00</c:formatCode>
                <c:ptCount val="3"/>
                <c:pt idx="0">
                  <c:v>8.6936999999999995E-6</c:v>
                </c:pt>
                <c:pt idx="1">
                  <c:v>4.6414E-5</c:v>
                </c:pt>
                <c:pt idx="2">
                  <c:v>4.6081999999999997E-5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CC-9246-9A35-C51026C463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62818096"/>
        <c:axId val="1062878528"/>
      </c:barChart>
      <c:catAx>
        <c:axId val="1062818096"/>
        <c:scaling>
          <c:orientation val="minMax"/>
        </c:scaling>
        <c:delete val="1"/>
        <c:axPos val="l"/>
        <c:majorTickMark val="none"/>
        <c:minorTickMark val="none"/>
        <c:tickLblPos val="nextTo"/>
        <c:crossAx val="1062878528"/>
        <c:crosses val="autoZero"/>
        <c:auto val="1"/>
        <c:lblAlgn val="ctr"/>
        <c:lblOffset val="100"/>
        <c:noMultiLvlLbl val="0"/>
      </c:catAx>
      <c:valAx>
        <c:axId val="1062878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2818096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Quartet C - Nuclear Data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val>
            <c:numRef>
              <c:f>Sheet1!$A$33:$A$35</c:f>
              <c:numCache>
                <c:formatCode>0.00E+00</c:formatCode>
                <c:ptCount val="3"/>
                <c:pt idx="0">
                  <c:v>6.4455000000000004E-7</c:v>
                </c:pt>
                <c:pt idx="1">
                  <c:v>5.219E-5</c:v>
                </c:pt>
                <c:pt idx="2">
                  <c:v>5.2352000000000003E-5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44-FA4D-B9ED-C76B6604E9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61075952"/>
        <c:axId val="1061077584"/>
      </c:barChart>
      <c:catAx>
        <c:axId val="1061075952"/>
        <c:scaling>
          <c:orientation val="minMax"/>
        </c:scaling>
        <c:delete val="0"/>
        <c:axPos val="l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1077584"/>
        <c:crosses val="autoZero"/>
        <c:auto val="1"/>
        <c:lblAlgn val="ctr"/>
        <c:lblOffset val="100"/>
        <c:noMultiLvlLbl val="0"/>
      </c:catAx>
      <c:valAx>
        <c:axId val="1061077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107595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Quartet C - All Data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val>
            <c:numRef>
              <c:f>Sheet1!$C$33:$C$35</c:f>
              <c:numCache>
                <c:formatCode>0.00E+00</c:formatCode>
                <c:ptCount val="3"/>
                <c:pt idx="0">
                  <c:v>5.6702000000000004E-6</c:v>
                </c:pt>
                <c:pt idx="1">
                  <c:v>4.8693999999999998E-5</c:v>
                </c:pt>
                <c:pt idx="2">
                  <c:v>5.0890000000000002E-5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B6-0340-BD9D-453A0C1626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57459616"/>
        <c:axId val="1057657760"/>
      </c:barChart>
      <c:catAx>
        <c:axId val="1057459616"/>
        <c:scaling>
          <c:orientation val="minMax"/>
        </c:scaling>
        <c:delete val="1"/>
        <c:axPos val="l"/>
        <c:majorTickMark val="none"/>
        <c:minorTickMark val="none"/>
        <c:tickLblPos val="nextTo"/>
        <c:crossAx val="1057657760"/>
        <c:crosses val="autoZero"/>
        <c:auto val="1"/>
        <c:lblAlgn val="ctr"/>
        <c:lblOffset val="100"/>
        <c:noMultiLvlLbl val="0"/>
      </c:catAx>
      <c:valAx>
        <c:axId val="1057657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7459616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Quartet D -</a:t>
            </a:r>
            <a:r>
              <a:rPr lang="en-US" baseline="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Nuclear Data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val>
            <c:numRef>
              <c:f>Sheet1!$A$48:$A$50</c:f>
              <c:numCache>
                <c:formatCode>0.00E+00</c:formatCode>
                <c:ptCount val="3"/>
                <c:pt idx="0">
                  <c:v>2.993E-6</c:v>
                </c:pt>
                <c:pt idx="1">
                  <c:v>2.4433000000000001E-5</c:v>
                </c:pt>
                <c:pt idx="2">
                  <c:v>2.4090000000000001E-5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11-B543-8D52-955A070F00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10048016"/>
        <c:axId val="310049648"/>
      </c:barChart>
      <c:catAx>
        <c:axId val="310048016"/>
        <c:scaling>
          <c:orientation val="minMax"/>
        </c:scaling>
        <c:delete val="0"/>
        <c:axPos val="l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0049648"/>
        <c:crosses val="autoZero"/>
        <c:auto val="1"/>
        <c:lblAlgn val="ctr"/>
        <c:lblOffset val="100"/>
        <c:noMultiLvlLbl val="0"/>
      </c:catAx>
      <c:valAx>
        <c:axId val="310049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0048016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9B16F-C3DD-0E4A-A16D-25205BC27053}" type="datetimeFigureOut">
              <a:rPr lang="en-US" smtClean="0"/>
              <a:t>4/27/23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32F34-50D1-994C-88AC-6F759B529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99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C251-4B7B-FC41-B1C3-7C43E9970D6B}" type="datetimeFigureOut">
              <a:rPr lang="en-US" smtClean="0"/>
              <a:t>4/27/23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B7E9-4320-FC48-A27D-1BCF4F932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38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C251-4B7B-FC41-B1C3-7C43E9970D6B}" type="datetimeFigureOut">
              <a:rPr lang="en-US" smtClean="0"/>
              <a:t>4/27/23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B7E9-4320-FC48-A27D-1BCF4F932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48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C251-4B7B-FC41-B1C3-7C43E9970D6B}" type="datetimeFigureOut">
              <a:rPr lang="en-US" smtClean="0"/>
              <a:t>4/27/23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B7E9-4320-FC48-A27D-1BCF4F932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39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C251-4B7B-FC41-B1C3-7C43E9970D6B}" type="datetimeFigureOut">
              <a:rPr lang="en-US" smtClean="0"/>
              <a:t>4/27/23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B7E9-4320-FC48-A27D-1BCF4F932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2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C251-4B7B-FC41-B1C3-7C43E9970D6B}" type="datetimeFigureOut">
              <a:rPr lang="en-US" smtClean="0"/>
              <a:t>4/27/23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B7E9-4320-FC48-A27D-1BCF4F932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22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C251-4B7B-FC41-B1C3-7C43E9970D6B}" type="datetimeFigureOut">
              <a:rPr lang="en-US" smtClean="0"/>
              <a:t>4/27/23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B7E9-4320-FC48-A27D-1BCF4F932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02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C251-4B7B-FC41-B1C3-7C43E9970D6B}" type="datetimeFigureOut">
              <a:rPr lang="en-US" smtClean="0"/>
              <a:t>4/27/23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B7E9-4320-FC48-A27D-1BCF4F932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53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C251-4B7B-FC41-B1C3-7C43E9970D6B}" type="datetimeFigureOut">
              <a:rPr lang="en-US" smtClean="0"/>
              <a:t>4/27/23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B7E9-4320-FC48-A27D-1BCF4F932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63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C251-4B7B-FC41-B1C3-7C43E9970D6B}" type="datetimeFigureOut">
              <a:rPr lang="en-US" smtClean="0"/>
              <a:t>4/27/23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B7E9-4320-FC48-A27D-1BCF4F932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55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C251-4B7B-FC41-B1C3-7C43E9970D6B}" type="datetimeFigureOut">
              <a:rPr lang="en-US" smtClean="0"/>
              <a:t>4/27/23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B7E9-4320-FC48-A27D-1BCF4F932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23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C251-4B7B-FC41-B1C3-7C43E9970D6B}" type="datetimeFigureOut">
              <a:rPr lang="en-US" smtClean="0"/>
              <a:t>4/27/23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B7E9-4320-FC48-A27D-1BCF4F932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30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8C251-4B7B-FC41-B1C3-7C43E9970D6B}" type="datetimeFigureOut">
              <a:rPr lang="en-US" smtClean="0"/>
              <a:t>4/27/23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BB7E9-4320-FC48-A27D-1BCF4F932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22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file:///Users/jacksullivan/Desktop/Sullivan/PresAddress/Macintosh%20HD:Users:jacksullivan:Desktop:Sullivan:SynthesisPaper:JRD5-20tamiassyntheiss.docx!OLE_LINK2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upload.wikimedia.org/wikipedia/commons/3/3b/PhylogeneticTree_horizontal_transfers.pn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3705" y="168294"/>
            <a:ext cx="4916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Lecture 19 – Non-tree Based Methods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8EE36A-C0C8-A646-891A-3A247C021525}"/>
              </a:ext>
            </a:extLst>
          </p:cNvPr>
          <p:cNvSpPr txBox="1"/>
          <p:nvPr/>
        </p:nvSpPr>
        <p:spPr>
          <a:xfrm>
            <a:off x="1027676" y="780836"/>
            <a:ext cx="6732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Increasing molecular evidence indicates that hybridization is far more </a:t>
            </a:r>
          </a:p>
          <a:p>
            <a:pPr algn="ctr"/>
            <a:r>
              <a:rPr lang="en-US" dirty="0"/>
              <a:t>common in animals than has traditionally been recognized.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723C483-2F3E-FC4D-9B1D-AE79D0B5AF4C}"/>
              </a:ext>
            </a:extLst>
          </p:cNvPr>
          <p:cNvGrpSpPr/>
          <p:nvPr/>
        </p:nvGrpSpPr>
        <p:grpSpPr>
          <a:xfrm>
            <a:off x="555671" y="1983306"/>
            <a:ext cx="3817777" cy="4063812"/>
            <a:chOff x="555671" y="1983306"/>
            <a:chExt cx="3817777" cy="4063812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DAA431A8-53B1-DD48-96CE-EB0D5D9B473F}"/>
                </a:ext>
              </a:extLst>
            </p:cNvPr>
            <p:cNvGrpSpPr/>
            <p:nvPr/>
          </p:nvGrpSpPr>
          <p:grpSpPr>
            <a:xfrm>
              <a:off x="555671" y="1983306"/>
              <a:ext cx="3817777" cy="3376114"/>
              <a:chOff x="200660" y="1951032"/>
              <a:chExt cx="3817777" cy="3376114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08C4D3F6-8CB9-1840-89BB-4C790A463888}"/>
                  </a:ext>
                </a:extLst>
              </p:cNvPr>
              <p:cNvGrpSpPr/>
              <p:nvPr/>
            </p:nvGrpSpPr>
            <p:grpSpPr>
              <a:xfrm>
                <a:off x="200660" y="2391311"/>
                <a:ext cx="3817777" cy="2935835"/>
                <a:chOff x="54938" y="325708"/>
                <a:chExt cx="7773154" cy="5977483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8777DD8A-187F-1940-925C-4738387ADD11}"/>
                    </a:ext>
                  </a:extLst>
                </p:cNvPr>
                <p:cNvGrpSpPr/>
                <p:nvPr/>
              </p:nvGrpSpPr>
              <p:grpSpPr>
                <a:xfrm>
                  <a:off x="1090455" y="325708"/>
                  <a:ext cx="4724615" cy="2303627"/>
                  <a:chOff x="169187" y="1518360"/>
                  <a:chExt cx="4724615" cy="2303627"/>
                </a:xfrm>
              </p:grpSpPr>
              <p:grpSp>
                <p:nvGrpSpPr>
                  <p:cNvPr id="38" name="Group 37">
                    <a:extLst>
                      <a:ext uri="{FF2B5EF4-FFF2-40B4-BE49-F238E27FC236}">
                        <a16:creationId xmlns:a16="http://schemas.microsoft.com/office/drawing/2014/main" id="{DC51580C-4D7D-D64A-A142-854AA7C936C6}"/>
                      </a:ext>
                    </a:extLst>
                  </p:cNvPr>
                  <p:cNvGrpSpPr/>
                  <p:nvPr/>
                </p:nvGrpSpPr>
                <p:grpSpPr>
                  <a:xfrm>
                    <a:off x="1107013" y="1518360"/>
                    <a:ext cx="3786789" cy="2303627"/>
                    <a:chOff x="1107013" y="1518360"/>
                    <a:chExt cx="3786789" cy="2303627"/>
                  </a:xfrm>
                </p:grpSpPr>
                <p:grpSp>
                  <p:nvGrpSpPr>
                    <p:cNvPr id="41" name="Group 40">
                      <a:extLst>
                        <a:ext uri="{FF2B5EF4-FFF2-40B4-BE49-F238E27FC236}">
                          <a16:creationId xmlns:a16="http://schemas.microsoft.com/office/drawing/2014/main" id="{4A821BD4-C7F0-1A4D-9800-A11C17D8513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87011" y="1978631"/>
                      <a:ext cx="3277455" cy="1843356"/>
                      <a:chOff x="1387011" y="1978631"/>
                      <a:chExt cx="3277455" cy="1843356"/>
                    </a:xfrm>
                  </p:grpSpPr>
                  <p:cxnSp>
                    <p:nvCxnSpPr>
                      <p:cNvPr id="46" name="Straight Connector 45">
                        <a:extLst>
                          <a:ext uri="{FF2B5EF4-FFF2-40B4-BE49-F238E27FC236}">
                            <a16:creationId xmlns:a16="http://schemas.microsoft.com/office/drawing/2014/main" id="{78433DD4-67D6-DF4D-A509-FF5F9A4237F3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387011" y="1978631"/>
                        <a:ext cx="1633591" cy="1633591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" name="Straight Connector 46">
                        <a:extLst>
                          <a:ext uri="{FF2B5EF4-FFF2-40B4-BE49-F238E27FC236}">
                            <a16:creationId xmlns:a16="http://schemas.microsoft.com/office/drawing/2014/main" id="{131F7A28-BE77-9C4F-B2BA-93CD44B8941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525741" y="1978631"/>
                        <a:ext cx="563367" cy="563367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8" name="Straight Connector 47">
                        <a:extLst>
                          <a:ext uri="{FF2B5EF4-FFF2-40B4-BE49-F238E27FC236}">
                            <a16:creationId xmlns:a16="http://schemas.microsoft.com/office/drawing/2014/main" id="{01AE4C69-C9B7-0344-BF95-610330DE4E12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2821110" y="1978631"/>
                        <a:ext cx="1843356" cy="184335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9" name="Straight Connector 48">
                        <a:extLst>
                          <a:ext uri="{FF2B5EF4-FFF2-40B4-BE49-F238E27FC236}">
                            <a16:creationId xmlns:a16="http://schemas.microsoft.com/office/drawing/2014/main" id="{45C497B9-DC42-734D-8749-00F4F74B9D1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1956787" y="1978631"/>
                        <a:ext cx="563367" cy="563367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2" name="TextBox 41">
                      <a:extLst>
                        <a:ext uri="{FF2B5EF4-FFF2-40B4-BE49-F238E27FC236}">
                          <a16:creationId xmlns:a16="http://schemas.microsoft.com/office/drawing/2014/main" id="{FBFCD6F8-01FA-F44E-8BF6-5242D0BAA0E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07013" y="1518360"/>
                      <a:ext cx="513066" cy="46998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900" dirty="0"/>
                        <a:t>A</a:t>
                      </a:r>
                    </a:p>
                  </p:txBody>
                </p:sp>
                <p:sp>
                  <p:nvSpPr>
                    <p:cNvPr id="43" name="TextBox 42">
                      <a:extLst>
                        <a:ext uri="{FF2B5EF4-FFF2-40B4-BE49-F238E27FC236}">
                          <a16:creationId xmlns:a16="http://schemas.microsoft.com/office/drawing/2014/main" id="{4B6E77F9-B1FB-694A-BA51-149C2F8C9AF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226899" y="1518360"/>
                      <a:ext cx="503277" cy="46998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900" dirty="0"/>
                        <a:t>B</a:t>
                      </a:r>
                    </a:p>
                  </p:txBody>
                </p:sp>
                <p:sp>
                  <p:nvSpPr>
                    <p:cNvPr id="44" name="TextBox 43">
                      <a:extLst>
                        <a:ext uri="{FF2B5EF4-FFF2-40B4-BE49-F238E27FC236}">
                          <a16:creationId xmlns:a16="http://schemas.microsoft.com/office/drawing/2014/main" id="{221987C4-8761-D941-93F1-45327311C3F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23503" y="1518360"/>
                      <a:ext cx="500011" cy="46998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900" dirty="0"/>
                        <a:t>C</a:t>
                      </a:r>
                    </a:p>
                  </p:txBody>
                </p:sp>
                <p:sp>
                  <p:nvSpPr>
                    <p:cNvPr id="45" name="TextBox 44">
                      <a:extLst>
                        <a:ext uri="{FF2B5EF4-FFF2-40B4-BE49-F238E27FC236}">
                          <a16:creationId xmlns:a16="http://schemas.microsoft.com/office/drawing/2014/main" id="{D15BA42D-D463-8B4D-9AF8-9C5D0D31CDA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374208" y="1518360"/>
                      <a:ext cx="519594" cy="46998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900" dirty="0"/>
                        <a:t>D</a:t>
                      </a:r>
                    </a:p>
                  </p:txBody>
                </p:sp>
              </p:grpSp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BB1E1FA3-5893-EF46-B9CA-11E02BEF9931}"/>
                      </a:ext>
                    </a:extLst>
                  </p:cNvPr>
                  <p:cNvSpPr txBox="1"/>
                  <p:nvPr/>
                </p:nvSpPr>
                <p:spPr>
                  <a:xfrm>
                    <a:off x="169187" y="2200593"/>
                    <a:ext cx="1515048" cy="43865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/>
                      <a:t>Hybridization</a:t>
                    </a:r>
                  </a:p>
                </p:txBody>
              </p:sp>
              <p:cxnSp>
                <p:nvCxnSpPr>
                  <p:cNvPr id="40" name="Straight Connector 39">
                    <a:extLst>
                      <a:ext uri="{FF2B5EF4-FFF2-40B4-BE49-F238E27FC236}">
                        <a16:creationId xmlns:a16="http://schemas.microsoft.com/office/drawing/2014/main" id="{D72BEF86-045C-FE41-ACA3-448FAE483403}"/>
                      </a:ext>
                    </a:extLst>
                  </p:cNvPr>
                  <p:cNvCxnSpPr/>
                  <p:nvPr/>
                </p:nvCxnSpPr>
                <p:spPr>
                  <a:xfrm>
                    <a:off x="1560885" y="2138890"/>
                    <a:ext cx="802169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1D6B7F22-BB49-F044-B551-BF07DFD7B0B7}"/>
                    </a:ext>
                  </a:extLst>
                </p:cNvPr>
                <p:cNvGrpSpPr/>
                <p:nvPr/>
              </p:nvGrpSpPr>
              <p:grpSpPr>
                <a:xfrm>
                  <a:off x="54938" y="4083236"/>
                  <a:ext cx="3786777" cy="2219955"/>
                  <a:chOff x="1148853" y="1602032"/>
                  <a:chExt cx="3786777" cy="2219955"/>
                </a:xfrm>
              </p:grpSpPr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459C6847-521D-8449-A5DF-C77AA11A5D5A}"/>
                      </a:ext>
                    </a:extLst>
                  </p:cNvPr>
                  <p:cNvGrpSpPr/>
                  <p:nvPr/>
                </p:nvGrpSpPr>
                <p:grpSpPr>
                  <a:xfrm>
                    <a:off x="1387011" y="1978631"/>
                    <a:ext cx="3277455" cy="1843356"/>
                    <a:chOff x="1387011" y="1978631"/>
                    <a:chExt cx="3277455" cy="1843356"/>
                  </a:xfrm>
                </p:grpSpPr>
                <p:cxnSp>
                  <p:nvCxnSpPr>
                    <p:cNvPr id="34" name="Straight Connector 33">
                      <a:extLst>
                        <a:ext uri="{FF2B5EF4-FFF2-40B4-BE49-F238E27FC236}">
                          <a16:creationId xmlns:a16="http://schemas.microsoft.com/office/drawing/2014/main" id="{5494B339-E84A-D446-8D37-D332F484221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387011" y="1978631"/>
                      <a:ext cx="1633591" cy="1633591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Straight Connector 34">
                      <a:extLst>
                        <a:ext uri="{FF2B5EF4-FFF2-40B4-BE49-F238E27FC236}">
                          <a16:creationId xmlns:a16="http://schemas.microsoft.com/office/drawing/2014/main" id="{D17E35F5-C6A9-7A43-8ED0-10EDD2839CB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525741" y="1978631"/>
                      <a:ext cx="563367" cy="563367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Straight Connector 35">
                      <a:extLst>
                        <a:ext uri="{FF2B5EF4-FFF2-40B4-BE49-F238E27FC236}">
                          <a16:creationId xmlns:a16="http://schemas.microsoft.com/office/drawing/2014/main" id="{94B22723-F687-E04B-AEB9-AC1D4D6C65A9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2821110" y="1978631"/>
                      <a:ext cx="1843356" cy="184335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Connector 36">
                      <a:extLst>
                        <a:ext uri="{FF2B5EF4-FFF2-40B4-BE49-F238E27FC236}">
                          <a16:creationId xmlns:a16="http://schemas.microsoft.com/office/drawing/2014/main" id="{DD4A58F9-1B27-1E47-BE86-EDF4ECE7B08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956787" y="1978631"/>
                      <a:ext cx="563367" cy="563367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157E19E8-C3E0-7646-AB69-C52D38E842F5}"/>
                      </a:ext>
                    </a:extLst>
                  </p:cNvPr>
                  <p:cNvSpPr txBox="1"/>
                  <p:nvPr/>
                </p:nvSpPr>
                <p:spPr>
                  <a:xfrm>
                    <a:off x="1148853" y="1602032"/>
                    <a:ext cx="513066" cy="46998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900" dirty="0"/>
                      <a:t>A</a:t>
                    </a:r>
                  </a:p>
                </p:txBody>
              </p:sp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05CD3F16-633D-0F4C-960B-EFDBA21D316E}"/>
                      </a:ext>
                    </a:extLst>
                  </p:cNvPr>
                  <p:cNvSpPr txBox="1"/>
                  <p:nvPr/>
                </p:nvSpPr>
                <p:spPr>
                  <a:xfrm>
                    <a:off x="2268739" y="1602032"/>
                    <a:ext cx="503277" cy="46998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900" dirty="0"/>
                      <a:t>B</a:t>
                    </a:r>
                  </a:p>
                </p:txBody>
              </p:sp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56F39D13-935B-9B46-AAF4-89CF9C59BC19}"/>
                      </a:ext>
                    </a:extLst>
                  </p:cNvPr>
                  <p:cNvSpPr txBox="1"/>
                  <p:nvPr/>
                </p:nvSpPr>
                <p:spPr>
                  <a:xfrm>
                    <a:off x="3265332" y="1602032"/>
                    <a:ext cx="500011" cy="46998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900" dirty="0"/>
                      <a:t>C</a:t>
                    </a:r>
                  </a:p>
                </p:txBody>
              </p:sp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BDDE5AE2-7C3D-1E41-B275-B365CB18B9E0}"/>
                      </a:ext>
                    </a:extLst>
                  </p:cNvPr>
                  <p:cNvSpPr txBox="1"/>
                  <p:nvPr/>
                </p:nvSpPr>
                <p:spPr>
                  <a:xfrm>
                    <a:off x="4416036" y="1602032"/>
                    <a:ext cx="519594" cy="46998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900" dirty="0"/>
                      <a:t>D</a:t>
                    </a:r>
                  </a:p>
                </p:txBody>
              </p:sp>
            </p:grp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444FFA0E-08F7-D242-A35B-4FD10BD5065A}"/>
                    </a:ext>
                  </a:extLst>
                </p:cNvPr>
                <p:cNvGrpSpPr/>
                <p:nvPr/>
              </p:nvGrpSpPr>
              <p:grpSpPr>
                <a:xfrm>
                  <a:off x="4041315" y="4055840"/>
                  <a:ext cx="3786777" cy="2219957"/>
                  <a:chOff x="1148853" y="1602030"/>
                  <a:chExt cx="3786777" cy="2219957"/>
                </a:xfrm>
              </p:grpSpPr>
              <p:grpSp>
                <p:nvGrpSpPr>
                  <p:cNvPr id="20" name="Group 19">
                    <a:extLst>
                      <a:ext uri="{FF2B5EF4-FFF2-40B4-BE49-F238E27FC236}">
                        <a16:creationId xmlns:a16="http://schemas.microsoft.com/office/drawing/2014/main" id="{12766583-0E4D-1540-9B7D-14B6D795C70C}"/>
                      </a:ext>
                    </a:extLst>
                  </p:cNvPr>
                  <p:cNvGrpSpPr/>
                  <p:nvPr/>
                </p:nvGrpSpPr>
                <p:grpSpPr>
                  <a:xfrm>
                    <a:off x="1387011" y="1978631"/>
                    <a:ext cx="3277455" cy="1843356"/>
                    <a:chOff x="1387011" y="1978631"/>
                    <a:chExt cx="3277455" cy="1843356"/>
                  </a:xfrm>
                </p:grpSpPr>
                <p:cxnSp>
                  <p:nvCxnSpPr>
                    <p:cNvPr id="25" name="Straight Connector 24">
                      <a:extLst>
                        <a:ext uri="{FF2B5EF4-FFF2-40B4-BE49-F238E27FC236}">
                          <a16:creationId xmlns:a16="http://schemas.microsoft.com/office/drawing/2014/main" id="{2409802E-DDFC-6840-A2FC-1AAA756C184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387011" y="1978631"/>
                      <a:ext cx="1633591" cy="1633591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" name="Straight Connector 25">
                      <a:extLst>
                        <a:ext uri="{FF2B5EF4-FFF2-40B4-BE49-F238E27FC236}">
                          <a16:creationId xmlns:a16="http://schemas.microsoft.com/office/drawing/2014/main" id="{08CA412C-7E30-E941-B774-CB87AFD4495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525741" y="1978631"/>
                      <a:ext cx="563367" cy="563367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" name="Straight Connector 26">
                      <a:extLst>
                        <a:ext uri="{FF2B5EF4-FFF2-40B4-BE49-F238E27FC236}">
                          <a16:creationId xmlns:a16="http://schemas.microsoft.com/office/drawing/2014/main" id="{DA0748B0-1A75-B547-996C-FFE98142C3D5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2821110" y="1978631"/>
                      <a:ext cx="1843356" cy="184335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Straight Connector 27">
                      <a:extLst>
                        <a:ext uri="{FF2B5EF4-FFF2-40B4-BE49-F238E27FC236}">
                          <a16:creationId xmlns:a16="http://schemas.microsoft.com/office/drawing/2014/main" id="{051A50F2-4863-BA48-AFCD-BAAFB387447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594202" y="1978631"/>
                      <a:ext cx="237165" cy="23716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B46406C8-4A01-FF40-8809-45ABC899EBA1}"/>
                      </a:ext>
                    </a:extLst>
                  </p:cNvPr>
                  <p:cNvSpPr txBox="1"/>
                  <p:nvPr/>
                </p:nvSpPr>
                <p:spPr>
                  <a:xfrm>
                    <a:off x="1148853" y="1602032"/>
                    <a:ext cx="513066" cy="46998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900" dirty="0"/>
                      <a:t>A</a:t>
                    </a:r>
                  </a:p>
                </p:txBody>
              </p:sp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4AFAC385-C664-3640-8FA2-E5FF4DE18A5D}"/>
                      </a:ext>
                    </a:extLst>
                  </p:cNvPr>
                  <p:cNvSpPr txBox="1"/>
                  <p:nvPr/>
                </p:nvSpPr>
                <p:spPr>
                  <a:xfrm>
                    <a:off x="1611195" y="1602030"/>
                    <a:ext cx="503277" cy="46998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900" dirty="0"/>
                      <a:t>B</a:t>
                    </a:r>
                  </a:p>
                </p:txBody>
              </p:sp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FD7DEA58-FAFA-D740-976C-7EAA8EC196EA}"/>
                      </a:ext>
                    </a:extLst>
                  </p:cNvPr>
                  <p:cNvSpPr txBox="1"/>
                  <p:nvPr/>
                </p:nvSpPr>
                <p:spPr>
                  <a:xfrm>
                    <a:off x="3265332" y="1602030"/>
                    <a:ext cx="500011" cy="46998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900" dirty="0"/>
                      <a:t>C</a:t>
                    </a:r>
                  </a:p>
                </p:txBody>
              </p:sp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D198BEAE-D82D-524D-A72C-C2D4D3F15D3A}"/>
                      </a:ext>
                    </a:extLst>
                  </p:cNvPr>
                  <p:cNvSpPr txBox="1"/>
                  <p:nvPr/>
                </p:nvSpPr>
                <p:spPr>
                  <a:xfrm>
                    <a:off x="4416036" y="1602030"/>
                    <a:ext cx="519594" cy="46998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900" dirty="0"/>
                      <a:t>D</a:t>
                    </a:r>
                  </a:p>
                </p:txBody>
              </p:sp>
            </p:grpSp>
            <p:cxnSp>
              <p:nvCxnSpPr>
                <p:cNvPr id="16" name="Straight Arrow Connector 15">
                  <a:extLst>
                    <a:ext uri="{FF2B5EF4-FFF2-40B4-BE49-F238E27FC236}">
                      <a16:creationId xmlns:a16="http://schemas.microsoft.com/office/drawing/2014/main" id="{AA27E5CF-8465-E34E-A6D3-DA0C622FB5A3}"/>
                    </a:ext>
                  </a:extLst>
                </p:cNvPr>
                <p:cNvCxnSpPr/>
                <p:nvPr/>
              </p:nvCxnSpPr>
              <p:spPr>
                <a:xfrm flipH="1">
                  <a:off x="1926687" y="2419570"/>
                  <a:ext cx="1357635" cy="135763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id="{D48A82EF-E54F-B14A-B9CC-DF10EEB4D917}"/>
                    </a:ext>
                  </a:extLst>
                </p:cNvPr>
                <p:cNvCxnSpPr/>
                <p:nvPr/>
              </p:nvCxnSpPr>
              <p:spPr>
                <a:xfrm>
                  <a:off x="4572000" y="2426122"/>
                  <a:ext cx="1341064" cy="134106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ABFEABF-4929-5C4F-A5F3-9AF458F23D8E}"/>
                    </a:ext>
                  </a:extLst>
                </p:cNvPr>
                <p:cNvSpPr txBox="1"/>
                <p:nvPr/>
              </p:nvSpPr>
              <p:spPr>
                <a:xfrm>
                  <a:off x="305801" y="2742492"/>
                  <a:ext cx="2441961" cy="4386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/>
                    <a:t>Non-</a:t>
                  </a:r>
                  <a:r>
                    <a:rPr lang="en-US" sz="800" dirty="0" err="1"/>
                    <a:t>Introgressed</a:t>
                  </a:r>
                  <a:r>
                    <a:rPr lang="en-US" sz="800" dirty="0"/>
                    <a:t> Genes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DC440F2-D6AD-F142-B039-C0AA2D473BD2}"/>
                    </a:ext>
                  </a:extLst>
                </p:cNvPr>
                <p:cNvSpPr txBox="1"/>
                <p:nvPr/>
              </p:nvSpPr>
              <p:spPr>
                <a:xfrm>
                  <a:off x="5205218" y="2767438"/>
                  <a:ext cx="2020932" cy="4386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err="1"/>
                    <a:t>Introgressed</a:t>
                  </a:r>
                  <a:r>
                    <a:rPr lang="en-US" sz="800" dirty="0"/>
                    <a:t> Genes</a:t>
                  </a:r>
                </a:p>
              </p:txBody>
            </p:sp>
          </p:grp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128076-9508-3941-B189-9DEE8CF18A9C}"/>
                  </a:ext>
                </a:extLst>
              </p:cNvPr>
              <p:cNvSpPr txBox="1"/>
              <p:nvPr/>
            </p:nvSpPr>
            <p:spPr>
              <a:xfrm>
                <a:off x="1294681" y="1951032"/>
                <a:ext cx="162018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Between Sister Species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2E6360C-6FE2-8141-B587-8B950DFD587B}"/>
                </a:ext>
              </a:extLst>
            </p:cNvPr>
            <p:cNvSpPr txBox="1"/>
            <p:nvPr/>
          </p:nvSpPr>
          <p:spPr>
            <a:xfrm>
              <a:off x="712386" y="5677786"/>
              <a:ext cx="35007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High variance in coalescence times.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660DBE8-7A2E-B544-813F-C395534E1544}"/>
              </a:ext>
            </a:extLst>
          </p:cNvPr>
          <p:cNvGrpSpPr/>
          <p:nvPr/>
        </p:nvGrpSpPr>
        <p:grpSpPr>
          <a:xfrm>
            <a:off x="4930849" y="1822166"/>
            <a:ext cx="3739678" cy="4032232"/>
            <a:chOff x="4923059" y="1961723"/>
            <a:chExt cx="3739678" cy="4032232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1A868F5-E5B6-2545-B0DF-400605AAB20A}"/>
                </a:ext>
              </a:extLst>
            </p:cNvPr>
            <p:cNvGrpSpPr/>
            <p:nvPr/>
          </p:nvGrpSpPr>
          <p:grpSpPr>
            <a:xfrm>
              <a:off x="5000979" y="1961723"/>
              <a:ext cx="3544335" cy="3376180"/>
              <a:chOff x="4828854" y="1961723"/>
              <a:chExt cx="3544335" cy="3376180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87A33712-7439-8F4B-BBF8-F7A0706C8E04}"/>
                  </a:ext>
                </a:extLst>
              </p:cNvPr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28854" y="2329992"/>
                <a:ext cx="3544335" cy="300791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8EBFB58-F5E8-6A42-8B09-A71B19C20263}"/>
                  </a:ext>
                </a:extLst>
              </p:cNvPr>
              <p:cNvSpPr txBox="1"/>
              <p:nvPr/>
            </p:nvSpPr>
            <p:spPr>
              <a:xfrm>
                <a:off x="5619406" y="1961723"/>
                <a:ext cx="196323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Between Non-Sister Species</a:t>
                </a: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A64B4D7-3740-0545-8660-40F0696E8272}"/>
                </a:ext>
              </a:extLst>
            </p:cNvPr>
            <p:cNvSpPr txBox="1"/>
            <p:nvPr/>
          </p:nvSpPr>
          <p:spPr>
            <a:xfrm>
              <a:off x="4923059" y="5624623"/>
              <a:ext cx="37396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High incongruence among gene trees.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731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3F2C0A-946A-2E42-8746-CCD1E2FC11FE}"/>
              </a:ext>
            </a:extLst>
          </p:cNvPr>
          <p:cNvSpPr txBox="1"/>
          <p:nvPr/>
        </p:nvSpPr>
        <p:spPr>
          <a:xfrm>
            <a:off x="2952674" y="308952"/>
            <a:ext cx="3049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Phylogenetic Networks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C5263C-2208-3047-ACE1-AC6F17FCA078}"/>
              </a:ext>
            </a:extLst>
          </p:cNvPr>
          <p:cNvSpPr txBox="1"/>
          <p:nvPr/>
        </p:nvSpPr>
        <p:spPr>
          <a:xfrm>
            <a:off x="1442557" y="993228"/>
            <a:ext cx="6065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More complicated histories (e.g., Morales-</a:t>
            </a:r>
            <a:r>
              <a:rPr lang="en-US" dirty="0" err="1"/>
              <a:t>Biones</a:t>
            </a:r>
            <a:r>
              <a:rPr lang="en-US" dirty="0"/>
              <a:t> et al. 2018).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1E01690-97E1-3C46-B36F-95F903A4B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603" y="1739462"/>
            <a:ext cx="59785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30880D-8227-7F4E-97D8-B0CD95AD0AC7}"/>
              </a:ext>
            </a:extLst>
          </p:cNvPr>
          <p:cNvSpPr txBox="1"/>
          <p:nvPr/>
        </p:nvSpPr>
        <p:spPr>
          <a:xfrm>
            <a:off x="2507680" y="568010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ASTRAL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EAF719-7BCB-4341-8C85-6DA2F18044E6}"/>
              </a:ext>
            </a:extLst>
          </p:cNvPr>
          <p:cNvSpPr txBox="1"/>
          <p:nvPr/>
        </p:nvSpPr>
        <p:spPr>
          <a:xfrm>
            <a:off x="5596759" y="5741698"/>
            <a:ext cx="1386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SVDQuartets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029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6F6831F1-8C86-3443-92F8-8C1E4D7728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00"/>
          <a:stretch/>
        </p:blipFill>
        <p:spPr bwMode="auto">
          <a:xfrm>
            <a:off x="1876094" y="1554798"/>
            <a:ext cx="5360158" cy="4392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5564E6-D702-3742-BA8D-A476E402A517}"/>
              </a:ext>
            </a:extLst>
          </p:cNvPr>
          <p:cNvSpPr txBox="1"/>
          <p:nvPr/>
        </p:nvSpPr>
        <p:spPr>
          <a:xfrm>
            <a:off x="2952674" y="308952"/>
            <a:ext cx="3049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Phylogenetic Networks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494C22-4680-6440-ADA2-F22856F7C1BC}"/>
              </a:ext>
            </a:extLst>
          </p:cNvPr>
          <p:cNvSpPr txBox="1"/>
          <p:nvPr/>
        </p:nvSpPr>
        <p:spPr>
          <a:xfrm>
            <a:off x="1442557" y="993228"/>
            <a:ext cx="6065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More complicated histories (e.g., Morales-</a:t>
            </a:r>
            <a:r>
              <a:rPr lang="en-US" dirty="0" err="1"/>
              <a:t>Biones</a:t>
            </a:r>
            <a:r>
              <a:rPr lang="en-US" dirty="0"/>
              <a:t> et al. 2018).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5D1FE0-344C-4741-8DEC-E6CE1DFE87A1}"/>
              </a:ext>
            </a:extLst>
          </p:cNvPr>
          <p:cNvSpPr txBox="1"/>
          <p:nvPr/>
        </p:nvSpPr>
        <p:spPr>
          <a:xfrm>
            <a:off x="1939156" y="6179716"/>
            <a:ext cx="505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Species network – two ancient hybridization events.</a:t>
            </a:r>
          </a:p>
        </p:txBody>
      </p:sp>
    </p:spTree>
    <p:extLst>
      <p:ext uri="{BB962C8B-B14F-4D97-AF65-F5344CB8AC3E}">
        <p14:creationId xmlns:p14="http://schemas.microsoft.com/office/powerpoint/2010/main" val="2162184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FC63BF-6123-BF41-9AFD-75F5F51C0DF3}"/>
              </a:ext>
            </a:extLst>
          </p:cNvPr>
          <p:cNvSpPr txBox="1"/>
          <p:nvPr/>
        </p:nvSpPr>
        <p:spPr>
          <a:xfrm>
            <a:off x="1579487" y="187032"/>
            <a:ext cx="5785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Quartet Methods for Detecting Hybridization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3D33075-B9BA-6346-AEA4-3CC04770733A}"/>
              </a:ext>
            </a:extLst>
          </p:cNvPr>
          <p:cNvGrpSpPr/>
          <p:nvPr/>
        </p:nvGrpSpPr>
        <p:grpSpPr>
          <a:xfrm>
            <a:off x="276730" y="4576314"/>
            <a:ext cx="8137313" cy="1573086"/>
            <a:chOff x="193737" y="1614463"/>
            <a:chExt cx="8137313" cy="1573086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62FEE8A-6603-F14D-872C-6D439E2F3840}"/>
                </a:ext>
              </a:extLst>
            </p:cNvPr>
            <p:cNvGrpSpPr/>
            <p:nvPr/>
          </p:nvGrpSpPr>
          <p:grpSpPr>
            <a:xfrm>
              <a:off x="193737" y="1614463"/>
              <a:ext cx="8137313" cy="1573086"/>
              <a:chOff x="193737" y="1614463"/>
              <a:chExt cx="8137313" cy="1573086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0D54F4A3-0ED6-3344-B807-B4E17BF7D36C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222" t="28763" r="21481" b="48833"/>
              <a:stretch/>
            </p:blipFill>
            <p:spPr bwMode="auto">
              <a:xfrm>
                <a:off x="193737" y="1655892"/>
                <a:ext cx="3188441" cy="1531657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0FBE39E-4E61-F645-BF9E-02C52EEC4441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t="57251" r="27772" b="27734"/>
              <a:stretch/>
            </p:blipFill>
            <p:spPr bwMode="auto">
              <a:xfrm>
                <a:off x="5585554" y="1614463"/>
                <a:ext cx="2745496" cy="1461038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D1A2143A-2271-5941-853D-3DB9931ACF29}"/>
                  </a:ext>
                </a:extLst>
              </p:cNvPr>
              <p:cNvCxnSpPr/>
              <p:nvPr/>
            </p:nvCxnSpPr>
            <p:spPr>
              <a:xfrm>
                <a:off x="3382178" y="2344982"/>
                <a:ext cx="198303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8081726-691E-3B48-95AF-FE8A37CB333C}"/>
                </a:ext>
              </a:extLst>
            </p:cNvPr>
            <p:cNvSpPr txBox="1"/>
            <p:nvPr/>
          </p:nvSpPr>
          <p:spPr>
            <a:xfrm>
              <a:off x="3938882" y="2038299"/>
              <a:ext cx="9417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Incongruent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C8D8284-0FBC-F74D-A241-11CFA9285D1C}"/>
              </a:ext>
            </a:extLst>
          </p:cNvPr>
          <p:cNvGrpSpPr/>
          <p:nvPr/>
        </p:nvGrpSpPr>
        <p:grpSpPr>
          <a:xfrm>
            <a:off x="276730" y="2994097"/>
            <a:ext cx="7951626" cy="1648417"/>
            <a:chOff x="215770" y="3298897"/>
            <a:chExt cx="7951626" cy="1648417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A4CBAC3-BC3B-4741-9B40-C07020432718}"/>
                </a:ext>
              </a:extLst>
            </p:cNvPr>
            <p:cNvGrpSpPr/>
            <p:nvPr/>
          </p:nvGrpSpPr>
          <p:grpSpPr>
            <a:xfrm>
              <a:off x="215770" y="3298897"/>
              <a:ext cx="3166408" cy="1648417"/>
              <a:chOff x="2455545" y="2209617"/>
              <a:chExt cx="4232910" cy="2203633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0BC72B71-B122-4E43-9A89-563F2F76D984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222" t="28763" r="21481" b="48833"/>
              <a:stretch/>
            </p:blipFill>
            <p:spPr bwMode="auto">
              <a:xfrm>
                <a:off x="2455545" y="2233295"/>
                <a:ext cx="4232910" cy="217995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B6634BFA-CC56-1C4A-8648-C0EBFCD91ED9}"/>
                  </a:ext>
                </a:extLst>
              </p:cNvPr>
              <p:cNvGrpSpPr/>
              <p:nvPr/>
            </p:nvGrpSpPr>
            <p:grpSpPr>
              <a:xfrm>
                <a:off x="3386767" y="2209617"/>
                <a:ext cx="2802941" cy="248048"/>
                <a:chOff x="3386767" y="2209617"/>
                <a:chExt cx="2802941" cy="248048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956E7298-EAE5-2846-B869-0AB7F0E563BB}"/>
                    </a:ext>
                  </a:extLst>
                </p:cNvPr>
                <p:cNvSpPr/>
                <p:nvPr/>
              </p:nvSpPr>
              <p:spPr>
                <a:xfrm>
                  <a:off x="3386767" y="2210585"/>
                  <a:ext cx="309700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r>
                    <a:rPr lang="en-US" sz="1000" dirty="0"/>
                    <a:t>B</a:t>
                  </a: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C022BEDD-D9D9-5C4F-BC70-4C3766FC3625}"/>
                    </a:ext>
                  </a:extLst>
                </p:cNvPr>
                <p:cNvSpPr/>
                <p:nvPr/>
              </p:nvSpPr>
              <p:spPr>
                <a:xfrm>
                  <a:off x="4630937" y="2211444"/>
                  <a:ext cx="258404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r>
                    <a:rPr lang="en-US" sz="1000" dirty="0"/>
                    <a:t>A</a:t>
                  </a: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496E98FE-EB40-354C-9959-54FF5036C569}"/>
                    </a:ext>
                  </a:extLst>
                </p:cNvPr>
                <p:cNvSpPr/>
                <p:nvPr/>
              </p:nvSpPr>
              <p:spPr>
                <a:xfrm>
                  <a:off x="5936112" y="2209617"/>
                  <a:ext cx="253596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r>
                    <a:rPr lang="en-US" sz="1000" dirty="0"/>
                    <a:t>C</a:t>
                  </a:r>
                </a:p>
              </p:txBody>
            </p:sp>
          </p:grpSp>
        </p:grp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5A57E989-B7BB-0141-9B92-0EE359456202}"/>
                </a:ext>
              </a:extLst>
            </p:cNvPr>
            <p:cNvCxnSpPr/>
            <p:nvPr/>
          </p:nvCxnSpPr>
          <p:spPr>
            <a:xfrm>
              <a:off x="3382178" y="4076886"/>
              <a:ext cx="19830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A93D89D-AF85-D44C-93E0-1743D18A2F03}"/>
                </a:ext>
              </a:extLst>
            </p:cNvPr>
            <p:cNvGrpSpPr/>
            <p:nvPr/>
          </p:nvGrpSpPr>
          <p:grpSpPr>
            <a:xfrm>
              <a:off x="5953005" y="3316609"/>
              <a:ext cx="2214391" cy="1467075"/>
              <a:chOff x="5883007" y="3482165"/>
              <a:chExt cx="2214391" cy="1467075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C0320B2C-6637-0544-8412-BE498DEFF744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674" t="57250" r="31875" b="27734"/>
              <a:stretch/>
            </p:blipFill>
            <p:spPr bwMode="auto">
              <a:xfrm>
                <a:off x="5883007" y="3488202"/>
                <a:ext cx="2214391" cy="1461038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CEA4ED3-63ED-294C-9AA9-08688AD8CD41}"/>
                  </a:ext>
                </a:extLst>
              </p:cNvPr>
              <p:cNvSpPr txBox="1"/>
              <p:nvPr/>
            </p:nvSpPr>
            <p:spPr>
              <a:xfrm>
                <a:off x="6863243" y="3482165"/>
                <a:ext cx="31771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A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85420CE-3076-244A-96BB-79C913244D03}"/>
                  </a:ext>
                </a:extLst>
              </p:cNvPr>
              <p:cNvSpPr txBox="1"/>
              <p:nvPr/>
            </p:nvSpPr>
            <p:spPr>
              <a:xfrm>
                <a:off x="5985683" y="3488367"/>
                <a:ext cx="28245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B</a:t>
                </a: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C35C512-B8E3-2142-BC6A-CA20AC998CC8}"/>
                </a:ext>
              </a:extLst>
            </p:cNvPr>
            <p:cNvSpPr txBox="1"/>
            <p:nvPr/>
          </p:nvSpPr>
          <p:spPr>
            <a:xfrm>
              <a:off x="3938882" y="3751163"/>
              <a:ext cx="9417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Incongruent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05DE47C-7E4B-4A4D-807C-806F8325BB26}"/>
              </a:ext>
            </a:extLst>
          </p:cNvPr>
          <p:cNvSpPr txBox="1"/>
          <p:nvPr/>
        </p:nvSpPr>
        <p:spPr>
          <a:xfrm>
            <a:off x="1053765" y="6230508"/>
            <a:ext cx="6836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So, the two incongruent gene trees should have identical (low) support.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B012E50-AAB4-F246-A200-1A889C844ADD}"/>
              </a:ext>
            </a:extLst>
          </p:cNvPr>
          <p:cNvGrpSpPr/>
          <p:nvPr/>
        </p:nvGrpSpPr>
        <p:grpSpPr>
          <a:xfrm>
            <a:off x="181281" y="1046238"/>
            <a:ext cx="8384829" cy="1969267"/>
            <a:chOff x="181281" y="1046238"/>
            <a:chExt cx="8384829" cy="1969267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85669A9-1846-274D-B395-8487AA70E7E2}"/>
                </a:ext>
              </a:extLst>
            </p:cNvPr>
            <p:cNvGrpSpPr/>
            <p:nvPr/>
          </p:nvGrpSpPr>
          <p:grpSpPr>
            <a:xfrm>
              <a:off x="181281" y="1383728"/>
              <a:ext cx="8384829" cy="1631777"/>
              <a:chOff x="57218" y="4979461"/>
              <a:chExt cx="8384829" cy="1631777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C4F13EE9-DAC6-AE4D-B9E1-3B44D746F193}"/>
                  </a:ext>
                </a:extLst>
              </p:cNvPr>
              <p:cNvGrpSpPr/>
              <p:nvPr/>
            </p:nvGrpSpPr>
            <p:grpSpPr>
              <a:xfrm>
                <a:off x="57218" y="4979461"/>
                <a:ext cx="8384829" cy="1631777"/>
                <a:chOff x="57218" y="4979461"/>
                <a:chExt cx="8384829" cy="1631777"/>
              </a:xfrm>
            </p:grpSpPr>
            <p:pic>
              <p:nvPicPr>
                <p:cNvPr id="44" name="Picture 43">
                  <a:extLst>
                    <a:ext uri="{FF2B5EF4-FFF2-40B4-BE49-F238E27FC236}">
                      <a16:creationId xmlns:a16="http://schemas.microsoft.com/office/drawing/2014/main" id="{8F24AF1D-F2F8-5B42-81D6-E98B78FF8F2F}"/>
                    </a:ext>
                  </a:extLst>
                </p:cNvPr>
                <p:cNvPicPr/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6694" b="49318"/>
                <a:stretch/>
              </p:blipFill>
              <p:spPr bwMode="auto">
                <a:xfrm>
                  <a:off x="57218" y="5006341"/>
                  <a:ext cx="3648968" cy="1604897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="" xmlns:a14="http://schemas.microsoft.com/office/drawing/2010/main"/>
                  </a:ext>
                </a:extLst>
              </p:spPr>
            </p:pic>
            <p:cxnSp>
              <p:nvCxnSpPr>
                <p:cNvPr id="45" name="Straight Arrow Connector 44">
                  <a:extLst>
                    <a:ext uri="{FF2B5EF4-FFF2-40B4-BE49-F238E27FC236}">
                      <a16:creationId xmlns:a16="http://schemas.microsoft.com/office/drawing/2014/main" id="{A3E0A72E-841B-C043-A42E-4293D192468D}"/>
                    </a:ext>
                  </a:extLst>
                </p:cNvPr>
                <p:cNvCxnSpPr/>
                <p:nvPr/>
              </p:nvCxnSpPr>
              <p:spPr>
                <a:xfrm>
                  <a:off x="3369325" y="5683512"/>
                  <a:ext cx="1983036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46" name="Picture 45">
                  <a:extLst>
                    <a:ext uri="{FF2B5EF4-FFF2-40B4-BE49-F238E27FC236}">
                      <a16:creationId xmlns:a16="http://schemas.microsoft.com/office/drawing/2014/main" id="{D1CECAAA-9136-8545-A2EA-1668C5A032B2}"/>
                    </a:ext>
                  </a:extLst>
                </p:cNvPr>
                <p:cNvPicPr/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503" t="60155" r="24124" b="17238"/>
                <a:stretch/>
              </p:blipFill>
              <p:spPr bwMode="auto">
                <a:xfrm>
                  <a:off x="5953005" y="4979461"/>
                  <a:ext cx="2489042" cy="1604897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="" xmlns:a14="http://schemas.microsoft.com/office/drawing/2010/main"/>
                  </a:ext>
                </a:extLst>
              </p:spPr>
            </p:pic>
          </p:grp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2498B0D-A92A-0C49-B0C9-F5DFBE39FB8F}"/>
                  </a:ext>
                </a:extLst>
              </p:cNvPr>
              <p:cNvSpPr txBox="1"/>
              <p:nvPr/>
            </p:nvSpPr>
            <p:spPr>
              <a:xfrm>
                <a:off x="3938882" y="5371928"/>
                <a:ext cx="84048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Congruent</a:t>
                </a: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DA001F8-22CB-BB4C-9DE0-D65AB5E3CA10}"/>
                </a:ext>
              </a:extLst>
            </p:cNvPr>
            <p:cNvSpPr txBox="1"/>
            <p:nvPr/>
          </p:nvSpPr>
          <p:spPr>
            <a:xfrm>
              <a:off x="1417151" y="1046238"/>
              <a:ext cx="1081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Species</a:t>
              </a:r>
              <a:r>
                <a:rPr lang="en-US" dirty="0"/>
                <a:t> </a:t>
              </a:r>
              <a:r>
                <a:rPr lang="en-US" sz="1400" dirty="0"/>
                <a:t>tree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B4BD676-431F-9048-8668-679960BAD81F}"/>
                </a:ext>
              </a:extLst>
            </p:cNvPr>
            <p:cNvSpPr txBox="1"/>
            <p:nvPr/>
          </p:nvSpPr>
          <p:spPr>
            <a:xfrm>
              <a:off x="6756958" y="1067850"/>
              <a:ext cx="9132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Gene tree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18D5652-CA7B-EE42-9685-E23B9A80F63B}"/>
              </a:ext>
            </a:extLst>
          </p:cNvPr>
          <p:cNvSpPr txBox="1"/>
          <p:nvPr/>
        </p:nvSpPr>
        <p:spPr>
          <a:xfrm>
            <a:off x="2214751" y="659916"/>
            <a:ext cx="4733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Ancestral polymorphism persists across two speciation events.</a:t>
            </a:r>
          </a:p>
        </p:txBody>
      </p:sp>
    </p:spTree>
    <p:extLst>
      <p:ext uri="{BB962C8B-B14F-4D97-AF65-F5344CB8AC3E}">
        <p14:creationId xmlns:p14="http://schemas.microsoft.com/office/powerpoint/2010/main" val="269990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2AF8FB-682B-AC46-87F7-2435D90A7D28}"/>
              </a:ext>
            </a:extLst>
          </p:cNvPr>
          <p:cNvSpPr txBox="1"/>
          <p:nvPr/>
        </p:nvSpPr>
        <p:spPr>
          <a:xfrm>
            <a:off x="1579487" y="308952"/>
            <a:ext cx="5785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Quartet Methods for Detecting Hybridization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27E20F-0A8C-4D4E-B6AC-75E37B129EF1}"/>
              </a:ext>
            </a:extLst>
          </p:cNvPr>
          <p:cNvSpPr txBox="1"/>
          <p:nvPr/>
        </p:nvSpPr>
        <p:spPr>
          <a:xfrm>
            <a:off x="3507931" y="782642"/>
            <a:ext cx="2745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ABBA/BABA – Patterson’s 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E26FDF-0A4D-2F46-9023-A26A1847441B}"/>
              </a:ext>
            </a:extLst>
          </p:cNvPr>
          <p:cNvSpPr txBox="1"/>
          <p:nvPr/>
        </p:nvSpPr>
        <p:spPr>
          <a:xfrm>
            <a:off x="1677100" y="1254723"/>
            <a:ext cx="5795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 the presence of shared alleles due to ILS or hybridization?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69A9CC-59F1-9449-81C2-32608B125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809" y="1804998"/>
            <a:ext cx="6756400" cy="304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18F517E-6617-C148-9D14-9BB076BBBF15}"/>
              </a:ext>
            </a:extLst>
          </p:cNvPr>
          <p:cNvSpPr txBox="1"/>
          <p:nvPr/>
        </p:nvSpPr>
        <p:spPr>
          <a:xfrm>
            <a:off x="772510" y="5005006"/>
            <a:ext cx="72884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Under ILS, there should be no asymmetry in ABBA versus BABA frequencies.</a:t>
            </a:r>
          </a:p>
          <a:p>
            <a:pPr algn="ctr"/>
            <a:r>
              <a:rPr lang="en-US" dirty="0"/>
              <a:t>Patterson’s D measures the deviation from equal frequencies:</a:t>
            </a:r>
          </a:p>
          <a:p>
            <a:pPr algn="ctr"/>
            <a:r>
              <a:rPr lang="en-US" i="1" dirty="0"/>
              <a:t>D = C</a:t>
            </a:r>
            <a:r>
              <a:rPr lang="en-US" baseline="-25000" dirty="0"/>
              <a:t>ABBA</a:t>
            </a:r>
            <a:r>
              <a:rPr lang="en-US" dirty="0"/>
              <a:t> – </a:t>
            </a:r>
            <a:r>
              <a:rPr lang="en-US" i="1" dirty="0"/>
              <a:t>C</a:t>
            </a:r>
            <a:r>
              <a:rPr lang="en-US" baseline="-25000" dirty="0"/>
              <a:t>BABA</a:t>
            </a:r>
            <a:r>
              <a:rPr lang="en-US" dirty="0"/>
              <a:t>/</a:t>
            </a:r>
            <a:r>
              <a:rPr lang="en-US" i="1" dirty="0"/>
              <a:t> C</a:t>
            </a:r>
            <a:r>
              <a:rPr lang="en-US" baseline="-25000" dirty="0"/>
              <a:t>ABBA</a:t>
            </a:r>
            <a:r>
              <a:rPr lang="en-US" dirty="0"/>
              <a:t> +</a:t>
            </a:r>
            <a:r>
              <a:rPr lang="en-US" i="1" dirty="0"/>
              <a:t>C</a:t>
            </a:r>
            <a:r>
              <a:rPr lang="en-US" baseline="-25000" dirty="0"/>
              <a:t>BABA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6657B2-0A87-4448-9B9F-5389644DEC1A}"/>
              </a:ext>
            </a:extLst>
          </p:cNvPr>
          <p:cNvSpPr txBox="1"/>
          <p:nvPr/>
        </p:nvSpPr>
        <p:spPr>
          <a:xfrm>
            <a:off x="1574068" y="6075358"/>
            <a:ext cx="5351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Assumption: Polymorphism is due to a single mutation</a:t>
            </a:r>
          </a:p>
          <a:p>
            <a:pPr algn="ctr"/>
            <a:r>
              <a:rPr lang="en-US" dirty="0"/>
              <a:t>(i.e., there have been no multiple hits).</a:t>
            </a:r>
          </a:p>
        </p:txBody>
      </p:sp>
    </p:spTree>
    <p:extLst>
      <p:ext uri="{BB962C8B-B14F-4D97-AF65-F5344CB8AC3E}">
        <p14:creationId xmlns:p14="http://schemas.microsoft.com/office/powerpoint/2010/main" val="145158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7B8F84-AB52-B642-9D01-DCDB633F725F}"/>
              </a:ext>
            </a:extLst>
          </p:cNvPr>
          <p:cNvSpPr txBox="1"/>
          <p:nvPr/>
        </p:nvSpPr>
        <p:spPr>
          <a:xfrm>
            <a:off x="1579487" y="308952"/>
            <a:ext cx="5785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Quartet Methods for Detecting Hybridization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3E970B-D42C-F345-A471-020E85F7A61F}"/>
              </a:ext>
            </a:extLst>
          </p:cNvPr>
          <p:cNvSpPr txBox="1"/>
          <p:nvPr/>
        </p:nvSpPr>
        <p:spPr>
          <a:xfrm>
            <a:off x="2036032" y="924882"/>
            <a:ext cx="44222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Estimation of Species Tree and Simultaneous </a:t>
            </a:r>
          </a:p>
          <a:p>
            <a:pPr algn="ctr"/>
            <a:r>
              <a:rPr lang="en-US" dirty="0"/>
              <a:t>Inference of Hybridization</a:t>
            </a:r>
          </a:p>
          <a:p>
            <a:pPr algn="ctr"/>
            <a:r>
              <a:rPr lang="en-US" dirty="0" err="1"/>
              <a:t>SVDQuartets</a:t>
            </a:r>
            <a:r>
              <a:rPr lang="en-US" dirty="0"/>
              <a:t> &amp; </a:t>
            </a:r>
            <a:r>
              <a:rPr lang="en-US" dirty="0" err="1"/>
              <a:t>HyDe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FCEADB9-A8E9-6C48-93F2-00B5E81F039E}"/>
              </a:ext>
            </a:extLst>
          </p:cNvPr>
          <p:cNvGrpSpPr/>
          <p:nvPr/>
        </p:nvGrpSpPr>
        <p:grpSpPr>
          <a:xfrm>
            <a:off x="1579487" y="877050"/>
            <a:ext cx="5944775" cy="5980950"/>
            <a:chOff x="1619738" y="770617"/>
            <a:chExt cx="5944775" cy="5980950"/>
          </a:xfrm>
        </p:grpSpPr>
        <p:graphicFrame>
          <p:nvGraphicFramePr>
            <p:cNvPr id="6" name="Object 5">
              <a:extLst>
                <a:ext uri="{FF2B5EF4-FFF2-40B4-BE49-F238E27FC236}">
                  <a16:creationId xmlns:a16="http://schemas.microsoft.com/office/drawing/2014/main" id="{4B8EF467-CA76-614F-BA91-DBD4A75F967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5529391"/>
                </p:ext>
              </p:extLst>
            </p:nvPr>
          </p:nvGraphicFramePr>
          <p:xfrm>
            <a:off x="1619738" y="770617"/>
            <a:ext cx="5944775" cy="5980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7" name="Document" r:id="rId3" imgW="6261100" imgH="6299200" progId="Word.Document.12">
                    <p:link updateAutomatic="1"/>
                  </p:oleObj>
                </mc:Choice>
                <mc:Fallback>
                  <p:oleObj name="Document" r:id="rId3" imgW="6261100" imgH="6299200" progId="Word.Document.12">
                    <p:link updateAutomatic="1"/>
                    <p:pic>
                      <p:nvPicPr>
                        <p:cNvPr id="2" name="Object 1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619738" y="770617"/>
                          <a:ext cx="5944775" cy="598095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79053E3-28C1-C74D-8BA8-5627BE35BC8C}"/>
                </a:ext>
              </a:extLst>
            </p:cNvPr>
            <p:cNvSpPr txBox="1"/>
            <p:nvPr/>
          </p:nvSpPr>
          <p:spPr>
            <a:xfrm>
              <a:off x="4491794" y="6158426"/>
              <a:ext cx="4411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Times New Roman"/>
                  <a:cs typeface="Times New Roman"/>
                </a:rPr>
                <a:t>(16)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802B3DA-B04B-D54C-A20D-6B389437F919}"/>
              </a:ext>
            </a:extLst>
          </p:cNvPr>
          <p:cNvGrpSpPr/>
          <p:nvPr/>
        </p:nvGrpSpPr>
        <p:grpSpPr>
          <a:xfrm>
            <a:off x="123687" y="2697974"/>
            <a:ext cx="4679931" cy="3883605"/>
            <a:chOff x="123687" y="2697974"/>
            <a:chExt cx="4679931" cy="3883605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7639F508-E1B9-2947-BCD9-553480956CA5}"/>
                </a:ext>
              </a:extLst>
            </p:cNvPr>
            <p:cNvSpPr/>
            <p:nvPr/>
          </p:nvSpPr>
          <p:spPr>
            <a:xfrm>
              <a:off x="3288405" y="6237254"/>
              <a:ext cx="1515213" cy="344325"/>
            </a:xfrm>
            <a:prstGeom prst="roundRect">
              <a:avLst/>
            </a:prstGeom>
            <a:solidFill>
              <a:srgbClr val="C0504D">
                <a:alpha val="34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B602262-CE69-6445-B7D6-7881318DDEDF}"/>
                </a:ext>
              </a:extLst>
            </p:cNvPr>
            <p:cNvSpPr txBox="1"/>
            <p:nvPr/>
          </p:nvSpPr>
          <p:spPr>
            <a:xfrm>
              <a:off x="123687" y="2697974"/>
              <a:ext cx="1496051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40% of species</a:t>
              </a:r>
            </a:p>
            <a:p>
              <a:pPr algn="ctr"/>
              <a:r>
                <a:rPr lang="en-US" sz="1400" dirty="0"/>
                <a:t>are involved in</a:t>
              </a:r>
            </a:p>
            <a:p>
              <a:pPr algn="ctr"/>
              <a:r>
                <a:rPr lang="en-US" sz="1400" dirty="0"/>
                <a:t>introgression, </a:t>
              </a:r>
            </a:p>
            <a:p>
              <a:pPr algn="ctr"/>
              <a:r>
                <a:rPr lang="en-US" sz="1400" dirty="0"/>
                <a:t>sometimes with</a:t>
              </a:r>
            </a:p>
            <a:p>
              <a:pPr algn="ctr"/>
              <a:r>
                <a:rPr lang="en-US" sz="1400" dirty="0"/>
                <a:t>multiple partners.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864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lapsed.eps">
            <a:extLst>
              <a:ext uri="{FF2B5EF4-FFF2-40B4-BE49-F238E27FC236}">
                <a16:creationId xmlns:a16="http://schemas.microsoft.com/office/drawing/2014/main" id="{8E983DFF-8551-F743-A51D-8262693D18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3" r="27123"/>
          <a:stretch/>
        </p:blipFill>
        <p:spPr>
          <a:xfrm>
            <a:off x="2344270" y="916644"/>
            <a:ext cx="4437530" cy="506650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E74EB5A-BE35-6544-B8FB-FF25F8B0B7F6}"/>
              </a:ext>
            </a:extLst>
          </p:cNvPr>
          <p:cNvGrpSpPr/>
          <p:nvPr/>
        </p:nvGrpSpPr>
        <p:grpSpPr>
          <a:xfrm>
            <a:off x="211298" y="2819400"/>
            <a:ext cx="8643209" cy="3645130"/>
            <a:chOff x="211298" y="2819400"/>
            <a:chExt cx="8643209" cy="364513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8D8B20A-51C9-B14F-BBC5-F2FA3E908D90}"/>
                </a:ext>
              </a:extLst>
            </p:cNvPr>
            <p:cNvGrpSpPr/>
            <p:nvPr/>
          </p:nvGrpSpPr>
          <p:grpSpPr>
            <a:xfrm>
              <a:off x="3685900" y="2819400"/>
              <a:ext cx="5168607" cy="1066800"/>
              <a:chOff x="3505200" y="2895600"/>
              <a:chExt cx="5168607" cy="1066800"/>
            </a:xfrm>
          </p:grpSpPr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8C0BD4FC-EE03-5945-B8EC-48C2F8F1E92C}"/>
                  </a:ext>
                </a:extLst>
              </p:cNvPr>
              <p:cNvSpPr/>
              <p:nvPr/>
            </p:nvSpPr>
            <p:spPr bwMode="auto">
              <a:xfrm>
                <a:off x="3505200" y="2895600"/>
                <a:ext cx="2971800" cy="1066800"/>
              </a:xfrm>
              <a:prstGeom prst="roundRect">
                <a:avLst/>
              </a:prstGeom>
              <a:solidFill>
                <a:schemeClr val="accent1">
                  <a:alpha val="51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4DEC30-D0E9-7F45-B09D-AF4D6DDC302E}"/>
                  </a:ext>
                </a:extLst>
              </p:cNvPr>
              <p:cNvSpPr txBox="1"/>
              <p:nvPr/>
            </p:nvSpPr>
            <p:spPr>
              <a:xfrm>
                <a:off x="6461693" y="2971800"/>
                <a:ext cx="221211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i="1" dirty="0" err="1"/>
                  <a:t>quadrivittatus</a:t>
                </a:r>
                <a:r>
                  <a:rPr lang="en-US" sz="1800" dirty="0"/>
                  <a:t> group</a:t>
                </a:r>
              </a:p>
              <a:p>
                <a:pPr algn="ctr"/>
                <a:r>
                  <a:rPr lang="en-US" sz="1800" dirty="0"/>
                  <a:t>Free-love zone</a:t>
                </a:r>
              </a:p>
              <a:p>
                <a:pPr algn="ctr"/>
                <a:r>
                  <a:rPr lang="en-US" sz="1800" dirty="0"/>
                  <a:t> for </a:t>
                </a:r>
                <a:r>
                  <a:rPr lang="en-US" sz="1800" dirty="0" err="1"/>
                  <a:t>mtDNA</a:t>
                </a:r>
                <a:endParaRPr lang="en-US" sz="1800" dirty="0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BF9A5CD-6C25-EC4D-8475-E07CA4B55EF0}"/>
                </a:ext>
              </a:extLst>
            </p:cNvPr>
            <p:cNvSpPr txBox="1"/>
            <p:nvPr/>
          </p:nvSpPr>
          <p:spPr>
            <a:xfrm>
              <a:off x="211298" y="6095198"/>
              <a:ext cx="22889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Sullivan et al. (2014)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269B7B8-545F-B74C-8946-2CCC57CCD54F}"/>
              </a:ext>
            </a:extLst>
          </p:cNvPr>
          <p:cNvSpPr txBox="1"/>
          <p:nvPr/>
        </p:nvSpPr>
        <p:spPr>
          <a:xfrm>
            <a:off x="1579487" y="308952"/>
            <a:ext cx="5785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Quartet Methods for Detecting Hybridization</a:t>
            </a:r>
          </a:p>
        </p:txBody>
      </p:sp>
    </p:spTree>
    <p:extLst>
      <p:ext uri="{BB962C8B-B14F-4D97-AF65-F5344CB8AC3E}">
        <p14:creationId xmlns:p14="http://schemas.microsoft.com/office/powerpoint/2010/main" val="384368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630BB9-F0D9-094D-95CE-D42FFCA05EE4}"/>
              </a:ext>
            </a:extLst>
          </p:cNvPr>
          <p:cNvSpPr txBox="1"/>
          <p:nvPr/>
        </p:nvSpPr>
        <p:spPr>
          <a:xfrm>
            <a:off x="1579487" y="308952"/>
            <a:ext cx="5785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Quartet Methods for Detecting Hybridization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2781C01-7F8A-D34E-832B-AB45679A3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2672" y="935426"/>
            <a:ext cx="44615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 dirty="0"/>
              <a:t>T. </a:t>
            </a:r>
            <a:r>
              <a:rPr lang="en-US" i="1" dirty="0" err="1"/>
              <a:t>quadrivittatus</a:t>
            </a:r>
            <a:r>
              <a:rPr lang="en-US" i="1" dirty="0"/>
              <a:t> </a:t>
            </a:r>
            <a:r>
              <a:rPr lang="en-US" dirty="0"/>
              <a:t>Species Group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A5E73E-4146-DF4D-9FAC-E189BC359E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3" b="23334"/>
          <a:stretch/>
        </p:blipFill>
        <p:spPr>
          <a:xfrm>
            <a:off x="1118560" y="1545026"/>
            <a:ext cx="7169752" cy="494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43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9653" y="103823"/>
            <a:ext cx="5376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T. </a:t>
            </a:r>
            <a:r>
              <a:rPr lang="en-US" sz="2000" i="1" dirty="0" err="1"/>
              <a:t>quadrivittatus</a:t>
            </a:r>
            <a:r>
              <a:rPr lang="en-US" sz="2400" dirty="0"/>
              <a:t> group </a:t>
            </a:r>
            <a:r>
              <a:rPr lang="en-US" sz="2400" dirty="0" err="1"/>
              <a:t>mtDNA</a:t>
            </a:r>
            <a:r>
              <a:rPr lang="en-US" sz="2400" dirty="0"/>
              <a:t> gene tree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569" y="29807"/>
            <a:ext cx="1904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231 individual</a:t>
            </a:r>
          </a:p>
          <a:p>
            <a:pPr algn="ctr"/>
            <a:r>
              <a:rPr lang="en-US" sz="1800" dirty="0" err="1"/>
              <a:t>Cyt</a:t>
            </a:r>
            <a:r>
              <a:rPr lang="en-US" sz="1800" dirty="0"/>
              <a:t> b sequences</a:t>
            </a:r>
          </a:p>
        </p:txBody>
      </p:sp>
      <p:pic>
        <p:nvPicPr>
          <p:cNvPr id="7" name="Picture 6" descr="QuadGroupmtDNACircTreEvolTalk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61" b="30067"/>
          <a:stretch/>
        </p:blipFill>
        <p:spPr>
          <a:xfrm>
            <a:off x="1676857" y="679572"/>
            <a:ext cx="7027917" cy="61490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90358" y="3584550"/>
            <a:ext cx="1661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Clade A – </a:t>
            </a:r>
            <a:r>
              <a:rPr lang="en-US" sz="1400" i="1" dirty="0"/>
              <a:t>T. </a:t>
            </a:r>
            <a:r>
              <a:rPr lang="en-US" sz="1400" i="1" dirty="0" err="1"/>
              <a:t>canipes</a:t>
            </a:r>
            <a:endParaRPr lang="en-US" sz="1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172200" y="685800"/>
            <a:ext cx="28074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Clade C – </a:t>
            </a:r>
            <a:r>
              <a:rPr lang="en-US" sz="1400" i="1" dirty="0" err="1"/>
              <a:t>umbrinus</a:t>
            </a:r>
            <a:r>
              <a:rPr lang="en-US" sz="1400" i="1" dirty="0"/>
              <a:t> </a:t>
            </a:r>
            <a:r>
              <a:rPr lang="en-US" sz="1400" dirty="0"/>
              <a:t>&amp; </a:t>
            </a:r>
            <a:r>
              <a:rPr lang="en-US" sz="1400" i="1" dirty="0" err="1"/>
              <a:t>quadrivittatus</a:t>
            </a:r>
            <a:r>
              <a:rPr lang="en-US" sz="1400" dirty="0"/>
              <a:t> </a:t>
            </a:r>
          </a:p>
          <a:p>
            <a:pPr algn="ctr"/>
            <a:r>
              <a:rPr lang="en-US" sz="1400" dirty="0"/>
              <a:t>Front Range plus </a:t>
            </a:r>
            <a:r>
              <a:rPr lang="en-US" sz="1400" i="1" dirty="0" err="1"/>
              <a:t>dorsalis</a:t>
            </a:r>
            <a:endParaRPr lang="en-US" sz="1400" i="1" dirty="0"/>
          </a:p>
          <a:p>
            <a:pPr algn="ctr"/>
            <a:r>
              <a:rPr lang="en-US" sz="1400" dirty="0"/>
              <a:t> E. Flaming Gorge</a:t>
            </a:r>
          </a:p>
          <a:p>
            <a:pPr algn="ctr"/>
            <a:r>
              <a:rPr lang="en-US" sz="1400" dirty="0" err="1"/>
              <a:t>a.k.a</a:t>
            </a:r>
            <a:r>
              <a:rPr lang="en-US" sz="1400" dirty="0"/>
              <a:t> WTF?-1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55745" y="2807503"/>
            <a:ext cx="14776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Clade B – </a:t>
            </a:r>
            <a:r>
              <a:rPr lang="en-US" sz="1400" i="1" dirty="0"/>
              <a:t>T. </a:t>
            </a:r>
            <a:r>
              <a:rPr lang="en-US" sz="1400" i="1" dirty="0" err="1"/>
              <a:t>rufus</a:t>
            </a:r>
            <a:endParaRPr lang="en-US" sz="1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394385" y="633726"/>
            <a:ext cx="1934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Clade D – </a:t>
            </a:r>
            <a:r>
              <a:rPr lang="en-US" sz="1400" i="1" dirty="0" err="1"/>
              <a:t>quadrivittatus</a:t>
            </a:r>
            <a:r>
              <a:rPr lang="en-US" sz="1400" dirty="0"/>
              <a:t> </a:t>
            </a:r>
          </a:p>
          <a:p>
            <a:pPr algn="ctr"/>
            <a:r>
              <a:rPr lang="en-US" sz="1400" dirty="0"/>
              <a:t>plus one </a:t>
            </a:r>
            <a:r>
              <a:rPr lang="en-US" sz="1400" i="1" dirty="0" err="1"/>
              <a:t>dorsalis</a:t>
            </a:r>
            <a:endParaRPr lang="en-US" sz="1400" i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65688" y="1757698"/>
            <a:ext cx="2762335" cy="1249417"/>
            <a:chOff x="65688" y="1692004"/>
            <a:chExt cx="2762335" cy="1249417"/>
          </a:xfrm>
        </p:grpSpPr>
        <p:sp>
          <p:nvSpPr>
            <p:cNvPr id="14" name="TextBox 13"/>
            <p:cNvSpPr txBox="1"/>
            <p:nvPr/>
          </p:nvSpPr>
          <p:spPr>
            <a:xfrm>
              <a:off x="65688" y="1692004"/>
              <a:ext cx="18868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T. </a:t>
              </a:r>
              <a:r>
                <a:rPr lang="en-US" sz="1400" i="1" dirty="0" err="1"/>
                <a:t>dorsalis</a:t>
              </a:r>
              <a:r>
                <a:rPr lang="en-US" sz="1400" i="1" dirty="0"/>
                <a:t> </a:t>
              </a:r>
              <a:r>
                <a:rPr lang="en-US" sz="1400" dirty="0"/>
                <a:t>– Sky Islands</a:t>
              </a:r>
            </a:p>
          </p:txBody>
        </p:sp>
        <p:sp>
          <p:nvSpPr>
            <p:cNvPr id="16" name="Trapezoid 15"/>
            <p:cNvSpPr/>
            <p:nvPr/>
          </p:nvSpPr>
          <p:spPr>
            <a:xfrm rot="6716943">
              <a:off x="2097476" y="2210875"/>
              <a:ext cx="774187" cy="686906"/>
            </a:xfrm>
            <a:prstGeom prst="trapezoid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49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49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>
              <a:stCxn id="16" idx="2"/>
            </p:cNvCxnSpPr>
            <p:nvPr/>
          </p:nvCxnSpPr>
          <p:spPr>
            <a:xfrm flipH="1" flipV="1">
              <a:off x="1676859" y="1979996"/>
              <a:ext cx="489152" cy="44595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1134806" y="5728602"/>
            <a:ext cx="1676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/>
              <a:t>umbrinus</a:t>
            </a:r>
            <a:r>
              <a:rPr lang="en-US" sz="1400" i="1" dirty="0"/>
              <a:t> &amp; </a:t>
            </a:r>
            <a:r>
              <a:rPr lang="en-US" sz="1400" i="1" dirty="0" err="1"/>
              <a:t>dorsalis</a:t>
            </a:r>
            <a:endParaRPr lang="en-US" sz="14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7709985" y="4698461"/>
            <a:ext cx="1190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Clade WTF?-2</a:t>
            </a:r>
          </a:p>
          <a:p>
            <a:pPr algn="ctr"/>
            <a:r>
              <a:rPr lang="en-US" sz="1400" dirty="0"/>
              <a:t>New Mexico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5688" y="2993466"/>
            <a:ext cx="7216889" cy="3304523"/>
            <a:chOff x="65688" y="2993466"/>
            <a:chExt cx="7216889" cy="3304523"/>
          </a:xfrm>
        </p:grpSpPr>
        <p:sp>
          <p:nvSpPr>
            <p:cNvPr id="20" name="TextBox 19"/>
            <p:cNvSpPr txBox="1"/>
            <p:nvPr/>
          </p:nvSpPr>
          <p:spPr>
            <a:xfrm>
              <a:off x="65688" y="2993466"/>
              <a:ext cx="18017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err="1"/>
                <a:t>cinereicollis</a:t>
              </a:r>
              <a:r>
                <a:rPr lang="en-US" sz="1400" i="1" dirty="0"/>
                <a:t> </a:t>
              </a:r>
              <a:r>
                <a:rPr lang="en-US" sz="1400" dirty="0"/>
                <a:t>&amp;</a:t>
              </a:r>
              <a:r>
                <a:rPr lang="en-US" sz="1400" i="1" dirty="0"/>
                <a:t> </a:t>
              </a:r>
              <a:r>
                <a:rPr lang="en-US" sz="1400" i="1" dirty="0" err="1"/>
                <a:t>dorsalis</a:t>
              </a:r>
              <a:r>
                <a:rPr lang="en-US" sz="1400" dirty="0"/>
                <a:t> </a:t>
              </a:r>
              <a:endParaRPr lang="en-US" sz="1400" i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211551" y="5774769"/>
              <a:ext cx="10710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err="1"/>
                <a:t>cinereicollis</a:t>
              </a:r>
              <a:r>
                <a:rPr lang="en-US" sz="1400" i="1" dirty="0"/>
                <a:t> </a:t>
              </a:r>
            </a:p>
            <a:p>
              <a:pPr algn="ctr"/>
              <a:r>
                <a:rPr lang="en-US" sz="1400" dirty="0"/>
                <a:t>&amp;</a:t>
              </a:r>
              <a:r>
                <a:rPr lang="en-US" sz="1400" i="1" dirty="0"/>
                <a:t> </a:t>
              </a:r>
              <a:r>
                <a:rPr lang="en-US" sz="1400" i="1" dirty="0" err="1"/>
                <a:t>dorsalis</a:t>
              </a:r>
              <a:r>
                <a:rPr lang="en-US" sz="1400" dirty="0"/>
                <a:t> </a:t>
              </a:r>
              <a:endParaRPr lang="en-US" sz="1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0686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F753EA0-F84F-9742-BD6E-03E1C9ACFFB2}"/>
              </a:ext>
            </a:extLst>
          </p:cNvPr>
          <p:cNvGrpSpPr/>
          <p:nvPr/>
        </p:nvGrpSpPr>
        <p:grpSpPr>
          <a:xfrm>
            <a:off x="899949" y="889520"/>
            <a:ext cx="6816797" cy="5277035"/>
            <a:chOff x="889001" y="889520"/>
            <a:chExt cx="6816797" cy="5277035"/>
          </a:xfrm>
          <a:noFill/>
        </p:grpSpPr>
        <p:pic>
          <p:nvPicPr>
            <p:cNvPr id="3" name="Picture 2" descr="export.pdf">
              <a:extLst>
                <a:ext uri="{FF2B5EF4-FFF2-40B4-BE49-F238E27FC236}">
                  <a16:creationId xmlns:a16="http://schemas.microsoft.com/office/drawing/2014/main" id="{E4049E9E-010A-A346-B469-FE5856D295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48" b="21221"/>
            <a:stretch/>
          </p:blipFill>
          <p:spPr>
            <a:xfrm>
              <a:off x="889001" y="889520"/>
              <a:ext cx="6816797" cy="5277035"/>
            </a:xfrm>
            <a:prstGeom prst="rect">
              <a:avLst/>
            </a:prstGeom>
            <a:grpFill/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FE9EC87-2D24-DE46-9A0D-CFE15B810DCE}"/>
                </a:ext>
              </a:extLst>
            </p:cNvPr>
            <p:cNvSpPr txBox="1"/>
            <p:nvPr/>
          </p:nvSpPr>
          <p:spPr>
            <a:xfrm>
              <a:off x="4023928" y="5483328"/>
              <a:ext cx="415498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1.0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54B6A82-15BF-544D-9E03-09DE111C5D75}"/>
                </a:ext>
              </a:extLst>
            </p:cNvPr>
            <p:cNvSpPr txBox="1"/>
            <p:nvPr/>
          </p:nvSpPr>
          <p:spPr>
            <a:xfrm>
              <a:off x="3490003" y="4859009"/>
              <a:ext cx="415498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1.0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3426F2B-5306-A640-A86B-1E0E934B17FA}"/>
                </a:ext>
              </a:extLst>
            </p:cNvPr>
            <p:cNvSpPr txBox="1"/>
            <p:nvPr/>
          </p:nvSpPr>
          <p:spPr>
            <a:xfrm>
              <a:off x="3532336" y="4398786"/>
              <a:ext cx="415498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1.0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2A8B9DE-D683-314D-A0A6-3D6671E6CEF7}"/>
                </a:ext>
              </a:extLst>
            </p:cNvPr>
            <p:cNvSpPr txBox="1"/>
            <p:nvPr/>
          </p:nvSpPr>
          <p:spPr>
            <a:xfrm>
              <a:off x="2739292" y="3443489"/>
              <a:ext cx="415498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1.0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F48944-40F1-8740-B5A0-78EB0B5922AE}"/>
                </a:ext>
              </a:extLst>
            </p:cNvPr>
            <p:cNvSpPr txBox="1"/>
            <p:nvPr/>
          </p:nvSpPr>
          <p:spPr>
            <a:xfrm>
              <a:off x="3540798" y="3906331"/>
              <a:ext cx="415498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1.0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D77F4D7-2B0C-6B45-A6CE-416246A767C3}"/>
                </a:ext>
              </a:extLst>
            </p:cNvPr>
            <p:cNvSpPr txBox="1"/>
            <p:nvPr/>
          </p:nvSpPr>
          <p:spPr>
            <a:xfrm>
              <a:off x="3258578" y="2975005"/>
              <a:ext cx="415498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1.0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BE9ACF0-9882-9242-B66D-48C1614D9AF5}"/>
                </a:ext>
              </a:extLst>
            </p:cNvPr>
            <p:cNvSpPr txBox="1"/>
            <p:nvPr/>
          </p:nvSpPr>
          <p:spPr>
            <a:xfrm>
              <a:off x="3950017" y="3539445"/>
              <a:ext cx="415498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1.0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484C7FD-B6BD-ED48-8DDA-4F9D5969CD2C}"/>
                </a:ext>
              </a:extLst>
            </p:cNvPr>
            <p:cNvSpPr txBox="1"/>
            <p:nvPr/>
          </p:nvSpPr>
          <p:spPr>
            <a:xfrm>
              <a:off x="4373347" y="4089774"/>
              <a:ext cx="415498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1.0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F5A0E47-1E94-F440-BEEA-E02D147030C2}"/>
                </a:ext>
              </a:extLst>
            </p:cNvPr>
            <p:cNvSpPr txBox="1"/>
            <p:nvPr/>
          </p:nvSpPr>
          <p:spPr>
            <a:xfrm>
              <a:off x="4387458" y="3779332"/>
              <a:ext cx="379506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1.0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6FA45D9-58C9-4346-B653-FBC879D5EEBD}"/>
                </a:ext>
              </a:extLst>
            </p:cNvPr>
            <p:cNvSpPr txBox="1"/>
            <p:nvPr/>
          </p:nvSpPr>
          <p:spPr>
            <a:xfrm>
              <a:off x="3950017" y="3214892"/>
              <a:ext cx="379506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1.0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034AB7-FA67-3641-A76C-A52DCADA0C09}"/>
                </a:ext>
              </a:extLst>
            </p:cNvPr>
            <p:cNvSpPr txBox="1"/>
            <p:nvPr/>
          </p:nvSpPr>
          <p:spPr>
            <a:xfrm>
              <a:off x="4271749" y="2619409"/>
              <a:ext cx="415498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1.0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8C55995-E4BA-C649-B6C1-8214DD72B02A}"/>
                </a:ext>
              </a:extLst>
            </p:cNvPr>
            <p:cNvSpPr txBox="1"/>
            <p:nvPr/>
          </p:nvSpPr>
          <p:spPr>
            <a:xfrm>
              <a:off x="3653686" y="2410565"/>
              <a:ext cx="415498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1.0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A32C775-7D08-F44D-9734-C56E680DC2CB}"/>
                </a:ext>
              </a:extLst>
            </p:cNvPr>
            <p:cNvSpPr txBox="1"/>
            <p:nvPr/>
          </p:nvSpPr>
          <p:spPr>
            <a:xfrm>
              <a:off x="3907684" y="1648571"/>
              <a:ext cx="415498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1.0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13296A7-D0E8-4B41-9476-4E82092A17FB}"/>
                </a:ext>
              </a:extLst>
            </p:cNvPr>
            <p:cNvSpPr txBox="1"/>
            <p:nvPr/>
          </p:nvSpPr>
          <p:spPr>
            <a:xfrm>
              <a:off x="4232237" y="1959013"/>
              <a:ext cx="415498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1.0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F74E226-3D87-E944-B64F-0E36FF7FD516}"/>
                </a:ext>
              </a:extLst>
            </p:cNvPr>
            <p:cNvSpPr txBox="1"/>
            <p:nvPr/>
          </p:nvSpPr>
          <p:spPr>
            <a:xfrm>
              <a:off x="4204015" y="1338129"/>
              <a:ext cx="415498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1.0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CCB6B51-FFF0-AD44-A89A-61EE199F4008}"/>
              </a:ext>
            </a:extLst>
          </p:cNvPr>
          <p:cNvGrpSpPr/>
          <p:nvPr/>
        </p:nvGrpSpPr>
        <p:grpSpPr>
          <a:xfrm>
            <a:off x="5183856" y="5065281"/>
            <a:ext cx="3819578" cy="760268"/>
            <a:chOff x="5183856" y="5065281"/>
            <a:chExt cx="3819578" cy="76026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1827629-EDE7-6D4E-A640-C45ED0D29C12}"/>
                </a:ext>
              </a:extLst>
            </p:cNvPr>
            <p:cNvSpPr txBox="1"/>
            <p:nvPr/>
          </p:nvSpPr>
          <p:spPr>
            <a:xfrm>
              <a:off x="7341914" y="5517772"/>
              <a:ext cx="16615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Clade A – </a:t>
              </a:r>
              <a:r>
                <a:rPr lang="en-US" sz="1400" i="1" dirty="0"/>
                <a:t>T. </a:t>
              </a:r>
              <a:r>
                <a:rPr lang="en-US" sz="1400" i="1" dirty="0" err="1"/>
                <a:t>canipes</a:t>
              </a:r>
              <a:endParaRPr lang="en-US" sz="1400" i="1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A6326A3-8350-AD40-8325-D531E00AD1A8}"/>
                </a:ext>
              </a:extLst>
            </p:cNvPr>
            <p:cNvSpPr txBox="1"/>
            <p:nvPr/>
          </p:nvSpPr>
          <p:spPr>
            <a:xfrm>
              <a:off x="5183856" y="5065281"/>
              <a:ext cx="14776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Clade B – </a:t>
              </a:r>
              <a:r>
                <a:rPr lang="en-US" sz="1400" i="1" dirty="0"/>
                <a:t>T. </a:t>
              </a:r>
              <a:r>
                <a:rPr lang="en-US" sz="1400" i="1" dirty="0" err="1"/>
                <a:t>rufus</a:t>
              </a:r>
              <a:endParaRPr lang="en-US" sz="1400" i="1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792EC02-9810-6145-A097-D3958ECF6AA1}"/>
              </a:ext>
            </a:extLst>
          </p:cNvPr>
          <p:cNvSpPr txBox="1"/>
          <p:nvPr/>
        </p:nvSpPr>
        <p:spPr>
          <a:xfrm>
            <a:off x="5616849" y="4580897"/>
            <a:ext cx="27093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Clade C, </a:t>
            </a:r>
            <a:r>
              <a:rPr lang="en-US" sz="1400" dirty="0" err="1"/>
              <a:t>a.k.a</a:t>
            </a:r>
            <a:r>
              <a:rPr lang="en-US" sz="1400" dirty="0"/>
              <a:t> WTF-1 (Front Range)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C02024-C87B-1641-81F3-B3B3DE9F51AA}"/>
              </a:ext>
            </a:extLst>
          </p:cNvPr>
          <p:cNvSpPr txBox="1"/>
          <p:nvPr/>
        </p:nvSpPr>
        <p:spPr>
          <a:xfrm>
            <a:off x="5740331" y="3946889"/>
            <a:ext cx="2108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Clade D – </a:t>
            </a:r>
            <a:r>
              <a:rPr lang="en-US" sz="1400" i="1" dirty="0"/>
              <a:t>T</a:t>
            </a:r>
            <a:r>
              <a:rPr lang="en-US" sz="1400" dirty="0"/>
              <a:t>. </a:t>
            </a:r>
            <a:r>
              <a:rPr lang="en-US" sz="1400" i="1" dirty="0" err="1"/>
              <a:t>quadrivittatus</a:t>
            </a:r>
            <a:r>
              <a:rPr lang="en-US" sz="1400" dirty="0"/>
              <a:t> </a:t>
            </a:r>
          </a:p>
          <a:p>
            <a:pPr algn="ctr"/>
            <a:r>
              <a:rPr lang="en-US" sz="1400" dirty="0"/>
              <a:t>plus one </a:t>
            </a:r>
            <a:r>
              <a:rPr lang="en-US" sz="1400" i="1" dirty="0"/>
              <a:t>T.</a:t>
            </a:r>
            <a:r>
              <a:rPr lang="en-US" sz="1400" dirty="0"/>
              <a:t> </a:t>
            </a:r>
            <a:r>
              <a:rPr lang="en-US" sz="1400" i="1" dirty="0" err="1"/>
              <a:t>dorsalis</a:t>
            </a:r>
            <a:endParaRPr lang="en-US" sz="1400" i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0A4A9DF-00D9-1E4A-8F59-D972F72DE366}"/>
              </a:ext>
            </a:extLst>
          </p:cNvPr>
          <p:cNvSpPr txBox="1"/>
          <p:nvPr/>
        </p:nvSpPr>
        <p:spPr>
          <a:xfrm>
            <a:off x="5694234" y="3644365"/>
            <a:ext cx="1886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T. </a:t>
            </a:r>
            <a:r>
              <a:rPr lang="en-US" sz="1400" i="1" dirty="0" err="1"/>
              <a:t>dorsalis</a:t>
            </a:r>
            <a:r>
              <a:rPr lang="en-US" sz="1400" i="1" dirty="0"/>
              <a:t> </a:t>
            </a:r>
            <a:r>
              <a:rPr lang="en-US" sz="1400" dirty="0"/>
              <a:t>– Sky Islands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36E3578-7E43-B241-B7BC-201E7E8C7F96}"/>
              </a:ext>
            </a:extLst>
          </p:cNvPr>
          <p:cNvSpPr txBox="1"/>
          <p:nvPr/>
        </p:nvSpPr>
        <p:spPr>
          <a:xfrm>
            <a:off x="5665654" y="2743200"/>
            <a:ext cx="2023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T. </a:t>
            </a:r>
            <a:r>
              <a:rPr lang="en-US" sz="1400" i="1" dirty="0" err="1"/>
              <a:t>umbrinus</a:t>
            </a:r>
            <a:r>
              <a:rPr lang="en-US" sz="1400" i="1" dirty="0"/>
              <a:t> &amp; T. </a:t>
            </a:r>
            <a:r>
              <a:rPr lang="en-US" sz="1400" i="1" dirty="0" err="1"/>
              <a:t>dorsalis</a:t>
            </a:r>
            <a:endParaRPr lang="en-US" sz="1400" i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D854DD-A561-9A4A-8499-F6453A6B19D5}"/>
              </a:ext>
            </a:extLst>
          </p:cNvPr>
          <p:cNvSpPr txBox="1"/>
          <p:nvPr/>
        </p:nvSpPr>
        <p:spPr>
          <a:xfrm>
            <a:off x="5802330" y="2091769"/>
            <a:ext cx="2189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T. </a:t>
            </a:r>
            <a:r>
              <a:rPr lang="en-US" sz="1400" i="1" dirty="0" err="1"/>
              <a:t>cinereicollis</a:t>
            </a:r>
            <a:r>
              <a:rPr lang="en-US" sz="1400" i="1" dirty="0"/>
              <a:t>  </a:t>
            </a:r>
            <a:r>
              <a:rPr lang="en-US" sz="1400" dirty="0"/>
              <a:t>&amp;</a:t>
            </a:r>
            <a:r>
              <a:rPr lang="en-US" sz="1400" i="1" dirty="0"/>
              <a:t> T. </a:t>
            </a:r>
            <a:r>
              <a:rPr lang="en-US" sz="1400" i="1" dirty="0" err="1"/>
              <a:t>dorsalis</a:t>
            </a:r>
            <a:r>
              <a:rPr lang="en-US" sz="1400" dirty="0"/>
              <a:t> </a:t>
            </a:r>
            <a:endParaRPr lang="en-US" sz="1400" i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2D92ED-7AFF-E142-88DC-02BCB7AF5559}"/>
              </a:ext>
            </a:extLst>
          </p:cNvPr>
          <p:cNvSpPr txBox="1"/>
          <p:nvPr/>
        </p:nvSpPr>
        <p:spPr>
          <a:xfrm>
            <a:off x="5928877" y="1396460"/>
            <a:ext cx="2163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Clade WTF-2 (New Mexico)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3AFFEB6-1FD5-F540-9889-8420A0E8079D}"/>
              </a:ext>
            </a:extLst>
          </p:cNvPr>
          <p:cNvSpPr txBox="1"/>
          <p:nvPr/>
        </p:nvSpPr>
        <p:spPr>
          <a:xfrm>
            <a:off x="3781324" y="284107"/>
            <a:ext cx="2185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mtDNA</a:t>
            </a:r>
            <a:r>
              <a:rPr lang="en-US" dirty="0"/>
              <a:t> Genome Tree</a:t>
            </a:r>
          </a:p>
        </p:txBody>
      </p:sp>
    </p:spTree>
    <p:extLst>
      <p:ext uri="{BB962C8B-B14F-4D97-AF65-F5344CB8AC3E}">
        <p14:creationId xmlns:p14="http://schemas.microsoft.com/office/powerpoint/2010/main" val="240595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91990" y="76200"/>
            <a:ext cx="4490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/>
              <a:t>T. </a:t>
            </a:r>
            <a:r>
              <a:rPr lang="en-US" sz="2000" i="1" dirty="0" err="1"/>
              <a:t>quadrivittatus</a:t>
            </a:r>
            <a:r>
              <a:rPr lang="en-US" sz="2000" i="1" dirty="0"/>
              <a:t> </a:t>
            </a:r>
            <a:r>
              <a:rPr lang="en-US" sz="2000" dirty="0"/>
              <a:t>group </a:t>
            </a:r>
            <a:r>
              <a:rPr lang="en-US" sz="2000" dirty="0" err="1"/>
              <a:t>phylogenomics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889000" y="461938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Nuclear Genome Data (Sarver et al. 2021)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0" y="2170552"/>
            <a:ext cx="9144000" cy="2587602"/>
            <a:chOff x="0" y="4041798"/>
            <a:chExt cx="9144000" cy="2587602"/>
          </a:xfrm>
        </p:grpSpPr>
        <p:grpSp>
          <p:nvGrpSpPr>
            <p:cNvPr id="18" name="Group 17"/>
            <p:cNvGrpSpPr/>
            <p:nvPr/>
          </p:nvGrpSpPr>
          <p:grpSpPr>
            <a:xfrm>
              <a:off x="0" y="4416858"/>
              <a:ext cx="9144000" cy="2212542"/>
              <a:chOff x="0" y="2497892"/>
              <a:chExt cx="9144000" cy="2212542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335"/>
              <a:stretch/>
            </p:blipFill>
            <p:spPr>
              <a:xfrm>
                <a:off x="0" y="2590800"/>
                <a:ext cx="9144000" cy="2119634"/>
              </a:xfrm>
              <a:prstGeom prst="rect">
                <a:avLst/>
              </a:prstGeom>
            </p:spPr>
          </p:pic>
          <p:grpSp>
            <p:nvGrpSpPr>
              <p:cNvPr id="16" name="Group 15"/>
              <p:cNvGrpSpPr/>
              <p:nvPr/>
            </p:nvGrpSpPr>
            <p:grpSpPr>
              <a:xfrm>
                <a:off x="7504647" y="2497892"/>
                <a:ext cx="1486953" cy="2127885"/>
                <a:chOff x="7504647" y="2497892"/>
                <a:chExt cx="1486953" cy="2127885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7504647" y="2836446"/>
                  <a:ext cx="1131353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i="1" dirty="0">
                      <a:solidFill>
                        <a:srgbClr val="00B0F0"/>
                      </a:solidFill>
                    </a:rPr>
                    <a:t>T. dorsalis</a:t>
                  </a:r>
                  <a:endParaRPr lang="en-US" sz="1400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7504647" y="2497892"/>
                  <a:ext cx="1149876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i="1" dirty="0"/>
                    <a:t>T. </a:t>
                  </a:r>
                  <a:r>
                    <a:rPr lang="en-US" sz="1400" i="1" dirty="0" err="1"/>
                    <a:t>striatus</a:t>
                  </a:r>
                  <a:endParaRPr lang="en-US" sz="1400" dirty="0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7504647" y="3172023"/>
                  <a:ext cx="993862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i="1" dirty="0">
                      <a:solidFill>
                        <a:srgbClr val="07561A"/>
                      </a:solidFill>
                    </a:rPr>
                    <a:t>T. </a:t>
                  </a:r>
                  <a:r>
                    <a:rPr lang="en-US" sz="1400" i="1" dirty="0" err="1">
                      <a:solidFill>
                        <a:srgbClr val="07561A"/>
                      </a:solidFill>
                    </a:rPr>
                    <a:t>canipes</a:t>
                  </a:r>
                  <a:endParaRPr lang="en-US" sz="1400" dirty="0">
                    <a:solidFill>
                      <a:srgbClr val="07561A"/>
                    </a:solidFill>
                  </a:endParaRP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7504647" y="3476823"/>
                  <a:ext cx="1416580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i="1" dirty="0">
                      <a:solidFill>
                        <a:srgbClr val="7030A0"/>
                      </a:solidFill>
                    </a:rPr>
                    <a:t>T. </a:t>
                  </a:r>
                  <a:r>
                    <a:rPr lang="en-US" sz="1400" i="1" dirty="0" err="1">
                      <a:solidFill>
                        <a:srgbClr val="7030A0"/>
                      </a:solidFill>
                    </a:rPr>
                    <a:t>cinereicollis</a:t>
                  </a:r>
                  <a:endParaRPr lang="en-US" sz="1400" dirty="0"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7504647" y="3746500"/>
                  <a:ext cx="1486953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i="1" dirty="0">
                      <a:solidFill>
                        <a:srgbClr val="00B050"/>
                      </a:solidFill>
                    </a:rPr>
                    <a:t>T</a:t>
                  </a:r>
                  <a:r>
                    <a:rPr lang="en-US" sz="1400" dirty="0">
                      <a:solidFill>
                        <a:srgbClr val="00B050"/>
                      </a:solidFill>
                    </a:rPr>
                    <a:t>. </a:t>
                  </a:r>
                  <a:r>
                    <a:rPr lang="en-US" sz="1400" i="1" dirty="0" err="1">
                      <a:solidFill>
                        <a:srgbClr val="00B050"/>
                      </a:solidFill>
                    </a:rPr>
                    <a:t>quadrivittatus</a:t>
                  </a:r>
                  <a:endParaRPr lang="en-US" sz="1400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7504647" y="4010223"/>
                  <a:ext cx="1168400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i="1" dirty="0">
                      <a:solidFill>
                        <a:srgbClr val="C00000"/>
                      </a:solidFill>
                    </a:rPr>
                    <a:t>T. </a:t>
                  </a:r>
                  <a:r>
                    <a:rPr lang="en-US" sz="1400" i="1" dirty="0" err="1">
                      <a:solidFill>
                        <a:srgbClr val="C00000"/>
                      </a:solidFill>
                    </a:rPr>
                    <a:t>rufus</a:t>
                  </a:r>
                  <a:endParaRPr lang="en-US" sz="14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7504647" y="4318000"/>
                  <a:ext cx="1112484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i="1" dirty="0">
                      <a:solidFill>
                        <a:srgbClr val="776145"/>
                      </a:solidFill>
                    </a:rPr>
                    <a:t>T. </a:t>
                  </a:r>
                  <a:r>
                    <a:rPr lang="en-US" sz="1400" i="1" dirty="0" err="1">
                      <a:solidFill>
                        <a:srgbClr val="776145"/>
                      </a:solidFill>
                    </a:rPr>
                    <a:t>umbrinus</a:t>
                  </a:r>
                  <a:endParaRPr lang="en-US" sz="1400" dirty="0">
                    <a:solidFill>
                      <a:srgbClr val="776145"/>
                    </a:solidFill>
                  </a:endParaRPr>
                </a:p>
              </p:txBody>
            </p:sp>
          </p:grpSp>
        </p:grpSp>
        <p:sp>
          <p:nvSpPr>
            <p:cNvPr id="19" name="TextBox 18"/>
            <p:cNvSpPr txBox="1"/>
            <p:nvPr/>
          </p:nvSpPr>
          <p:spPr>
            <a:xfrm>
              <a:off x="3967994" y="4041798"/>
              <a:ext cx="12128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Species Tree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889000" y="4699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42DF676-1073-7946-A24E-D8CC51F74396}"/>
              </a:ext>
            </a:extLst>
          </p:cNvPr>
          <p:cNvGrpSpPr/>
          <p:nvPr/>
        </p:nvGrpSpPr>
        <p:grpSpPr>
          <a:xfrm>
            <a:off x="1388221" y="420910"/>
            <a:ext cx="6116426" cy="6669348"/>
            <a:chOff x="172553" y="178660"/>
            <a:chExt cx="6289438" cy="685800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88DC446-F3D1-9540-9FF0-BAC68CD85B08}"/>
                </a:ext>
              </a:extLst>
            </p:cNvPr>
            <p:cNvSpPr txBox="1"/>
            <p:nvPr/>
          </p:nvSpPr>
          <p:spPr>
            <a:xfrm>
              <a:off x="5090269" y="1028122"/>
              <a:ext cx="90274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rgbClr val="3366FF"/>
                  </a:solidFill>
                </a:rPr>
                <a:t>T. </a:t>
              </a:r>
              <a:r>
                <a:rPr lang="en-US" sz="1400" i="1" dirty="0" err="1">
                  <a:solidFill>
                    <a:srgbClr val="3366FF"/>
                  </a:solidFill>
                </a:rPr>
                <a:t>dorsalis</a:t>
              </a:r>
              <a:endParaRPr lang="en-US" sz="1400" i="1" dirty="0">
                <a:solidFill>
                  <a:srgbClr val="3366FF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FCF2920-EED0-4844-9432-679C237F8F7A}"/>
                </a:ext>
              </a:extLst>
            </p:cNvPr>
            <p:cNvSpPr/>
            <p:nvPr/>
          </p:nvSpPr>
          <p:spPr>
            <a:xfrm>
              <a:off x="5090269" y="4969507"/>
              <a:ext cx="890372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r>
                <a:rPr lang="en-US" sz="1400" i="1" dirty="0">
                  <a:solidFill>
                    <a:srgbClr val="004700"/>
                  </a:solidFill>
                </a:rPr>
                <a:t>T. </a:t>
              </a:r>
              <a:r>
                <a:rPr lang="en-US" sz="1400" i="1" dirty="0" err="1">
                  <a:solidFill>
                    <a:srgbClr val="004700"/>
                  </a:solidFill>
                </a:rPr>
                <a:t>canipes</a:t>
              </a:r>
              <a:endParaRPr lang="en-US" sz="1400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DA38D9E-D6B4-CD46-88B6-5DA7E7FBADF0}"/>
                </a:ext>
              </a:extLst>
            </p:cNvPr>
            <p:cNvSpPr/>
            <p:nvPr/>
          </p:nvSpPr>
          <p:spPr>
            <a:xfrm>
              <a:off x="5090269" y="4333233"/>
              <a:ext cx="711990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r>
                <a:rPr lang="en-US" sz="1400" i="1" dirty="0">
                  <a:solidFill>
                    <a:srgbClr val="FF0000"/>
                  </a:solidFill>
                </a:rPr>
                <a:t>T. </a:t>
              </a:r>
              <a:r>
                <a:rPr lang="en-US" sz="1400" i="1" dirty="0" err="1">
                  <a:solidFill>
                    <a:srgbClr val="FF0000"/>
                  </a:solidFill>
                </a:rPr>
                <a:t>rufus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C6401C9-BF5E-F84A-9F98-1BD7389F3DC9}"/>
                </a:ext>
              </a:extLst>
            </p:cNvPr>
            <p:cNvSpPr/>
            <p:nvPr/>
          </p:nvSpPr>
          <p:spPr>
            <a:xfrm>
              <a:off x="5090269" y="2240733"/>
              <a:ext cx="1183401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r>
                <a:rPr lang="en-US" sz="1400" i="1" dirty="0">
                  <a:solidFill>
                    <a:srgbClr val="660066"/>
                  </a:solidFill>
                </a:rPr>
                <a:t>T. </a:t>
              </a:r>
              <a:r>
                <a:rPr lang="en-US" sz="1400" i="1" dirty="0" err="1">
                  <a:solidFill>
                    <a:srgbClr val="660066"/>
                  </a:solidFill>
                </a:rPr>
                <a:t>cinereicollis</a:t>
              </a:r>
              <a:endParaRPr lang="en-US" sz="1400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5B54B22-8E9F-C646-A0E9-84F1F5AD669F}"/>
                </a:ext>
              </a:extLst>
            </p:cNvPr>
            <p:cNvSpPr/>
            <p:nvPr/>
          </p:nvSpPr>
          <p:spPr>
            <a:xfrm>
              <a:off x="5090269" y="5868604"/>
              <a:ext cx="1027782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r>
                <a:rPr lang="en-US" sz="1400" i="1" dirty="0">
                  <a:solidFill>
                    <a:schemeClr val="accent2">
                      <a:lumMod val="50000"/>
                    </a:schemeClr>
                  </a:solidFill>
                </a:rPr>
                <a:t>T. </a:t>
              </a:r>
              <a:r>
                <a:rPr lang="en-US" sz="1400" i="1" dirty="0" err="1">
                  <a:solidFill>
                    <a:schemeClr val="accent2">
                      <a:lumMod val="50000"/>
                    </a:schemeClr>
                  </a:solidFill>
                </a:rPr>
                <a:t>umbrinus</a:t>
              </a:r>
              <a:endParaRPr lang="en-US" sz="14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EAA6543-1874-5842-8ED5-20EC76800DA4}"/>
                </a:ext>
              </a:extLst>
            </p:cNvPr>
            <p:cNvSpPr/>
            <p:nvPr/>
          </p:nvSpPr>
          <p:spPr>
            <a:xfrm>
              <a:off x="5090269" y="3452979"/>
              <a:ext cx="1371722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i="1" dirty="0">
                  <a:solidFill>
                    <a:srgbClr val="00B050"/>
                  </a:solidFill>
                </a:rPr>
                <a:t>T. </a:t>
              </a:r>
              <a:r>
                <a:rPr lang="en-US" sz="1400" i="1" dirty="0" err="1">
                  <a:solidFill>
                    <a:srgbClr val="00B050"/>
                  </a:solidFill>
                </a:rPr>
                <a:t>quadrivittatus</a:t>
              </a:r>
              <a:endParaRPr lang="en-US" sz="1400" i="1" dirty="0">
                <a:solidFill>
                  <a:srgbClr val="00B050"/>
                </a:solidFill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430952B-D79C-6245-BE2D-2EF9AE8404BE}"/>
                </a:ext>
              </a:extLst>
            </p:cNvPr>
            <p:cNvGrpSpPr/>
            <p:nvPr/>
          </p:nvGrpSpPr>
          <p:grpSpPr>
            <a:xfrm>
              <a:off x="172553" y="178660"/>
              <a:ext cx="5299364" cy="6858000"/>
              <a:chOff x="245929" y="5"/>
              <a:chExt cx="5299364" cy="6858000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C884032B-1D95-3C4C-8047-8120349F8286}"/>
                  </a:ext>
                </a:extLst>
              </p:cNvPr>
              <p:cNvGrpSpPr/>
              <p:nvPr/>
            </p:nvGrpSpPr>
            <p:grpSpPr>
              <a:xfrm>
                <a:off x="245929" y="5"/>
                <a:ext cx="5299364" cy="6858000"/>
                <a:chOff x="245929" y="5"/>
                <a:chExt cx="5299364" cy="6858000"/>
              </a:xfrm>
            </p:grpSpPr>
            <p:pic>
              <p:nvPicPr>
                <p:cNvPr id="60" name="Picture 59">
                  <a:extLst>
                    <a:ext uri="{FF2B5EF4-FFF2-40B4-BE49-F238E27FC236}">
                      <a16:creationId xmlns:a16="http://schemas.microsoft.com/office/drawing/2014/main" id="{1AF5C930-ADA5-B94C-B0C5-0DC105790B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45929" y="5"/>
                  <a:ext cx="5299364" cy="6858000"/>
                </a:xfrm>
                <a:prstGeom prst="rect">
                  <a:avLst/>
                </a:prstGeom>
              </p:spPr>
            </p:pic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6B3F20D3-5443-9342-89C0-883319F4B3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2900" y="4255265"/>
                  <a:ext cx="21717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07284B1-C84E-9348-915D-9387544EEC18}"/>
                  </a:ext>
                </a:extLst>
              </p:cNvPr>
              <p:cNvSpPr txBox="1"/>
              <p:nvPr/>
            </p:nvSpPr>
            <p:spPr>
              <a:xfrm>
                <a:off x="3624147" y="1193180"/>
                <a:ext cx="31611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87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A5A74CA-0190-7448-861A-E1233E2333A6}"/>
                  </a:ext>
                </a:extLst>
              </p:cNvPr>
              <p:cNvSpPr txBox="1"/>
              <p:nvPr/>
            </p:nvSpPr>
            <p:spPr>
              <a:xfrm>
                <a:off x="3502668" y="5159298"/>
                <a:ext cx="38183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100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A2F13D2-2655-654E-A8A0-2CD3513658B7}"/>
                  </a:ext>
                </a:extLst>
              </p:cNvPr>
              <p:cNvSpPr txBox="1"/>
              <p:nvPr/>
            </p:nvSpPr>
            <p:spPr>
              <a:xfrm>
                <a:off x="2988528" y="1388325"/>
                <a:ext cx="31611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73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5A7D62A-9044-FD4A-92E2-9EB6DE2D9E08}"/>
                  </a:ext>
                </a:extLst>
              </p:cNvPr>
              <p:cNvSpPr txBox="1"/>
              <p:nvPr/>
            </p:nvSpPr>
            <p:spPr>
              <a:xfrm>
                <a:off x="1818974" y="5416670"/>
                <a:ext cx="38183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100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065D44A-292A-F340-966C-EFCA5B27836B}"/>
                  </a:ext>
                </a:extLst>
              </p:cNvPr>
              <p:cNvSpPr txBox="1"/>
              <p:nvPr/>
            </p:nvSpPr>
            <p:spPr>
              <a:xfrm>
                <a:off x="1828195" y="1081220"/>
                <a:ext cx="38183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100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A829035-ECFD-0E4C-84B8-F385B5E020A2}"/>
                  </a:ext>
                </a:extLst>
              </p:cNvPr>
              <p:cNvSpPr txBox="1"/>
              <p:nvPr/>
            </p:nvSpPr>
            <p:spPr>
              <a:xfrm>
                <a:off x="735980" y="2665142"/>
                <a:ext cx="38183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100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33A7FA8-56B0-CC41-AFD3-0260416FE819}"/>
                  </a:ext>
                </a:extLst>
              </p:cNvPr>
              <p:cNvSpPr txBox="1"/>
              <p:nvPr/>
            </p:nvSpPr>
            <p:spPr>
              <a:xfrm>
                <a:off x="1274796" y="4232963"/>
                <a:ext cx="31611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73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FC3A6D6-8DF2-584F-9AC1-F9817166A551}"/>
                  </a:ext>
                </a:extLst>
              </p:cNvPr>
              <p:cNvSpPr txBox="1"/>
              <p:nvPr/>
            </p:nvSpPr>
            <p:spPr>
              <a:xfrm>
                <a:off x="1560566" y="3598127"/>
                <a:ext cx="31611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96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CB175BD-16A1-E544-85CD-9719FCC046EC}"/>
                  </a:ext>
                </a:extLst>
              </p:cNvPr>
              <p:cNvSpPr txBox="1"/>
              <p:nvPr/>
            </p:nvSpPr>
            <p:spPr>
              <a:xfrm>
                <a:off x="1987598" y="2888612"/>
                <a:ext cx="31611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99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23D162B-EB07-7D4E-90BB-2F80FFBEB11F}"/>
                  </a:ext>
                </a:extLst>
              </p:cNvPr>
              <p:cNvSpPr txBox="1"/>
              <p:nvPr/>
            </p:nvSpPr>
            <p:spPr>
              <a:xfrm>
                <a:off x="3433821" y="2052860"/>
                <a:ext cx="31611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99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B6B39ED-2190-9344-BD26-B1E281C2B430}"/>
                  </a:ext>
                </a:extLst>
              </p:cNvPr>
              <p:cNvSpPr txBox="1"/>
              <p:nvPr/>
            </p:nvSpPr>
            <p:spPr>
              <a:xfrm>
                <a:off x="3258525" y="5689949"/>
                <a:ext cx="38183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100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257325E-A90D-B247-89B2-20ECB23F08B7}"/>
                  </a:ext>
                </a:extLst>
              </p:cNvPr>
              <p:cNvSpPr txBox="1"/>
              <p:nvPr/>
            </p:nvSpPr>
            <p:spPr>
              <a:xfrm>
                <a:off x="3482305" y="2480251"/>
                <a:ext cx="31611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83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FE2562D-8192-E94E-A94C-7E33180FE7AB}"/>
                  </a:ext>
                </a:extLst>
              </p:cNvPr>
              <p:cNvSpPr txBox="1"/>
              <p:nvPr/>
            </p:nvSpPr>
            <p:spPr>
              <a:xfrm>
                <a:off x="3832453" y="6003076"/>
                <a:ext cx="31611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91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65161F4-1B9E-9A41-876D-64018C2780A1}"/>
                  </a:ext>
                </a:extLst>
              </p:cNvPr>
              <p:cNvSpPr txBox="1"/>
              <p:nvPr/>
            </p:nvSpPr>
            <p:spPr>
              <a:xfrm>
                <a:off x="2775481" y="2268378"/>
                <a:ext cx="38183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100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BC44E57-FF50-C244-BF81-E09E1324AACD}"/>
                  </a:ext>
                </a:extLst>
              </p:cNvPr>
              <p:cNvSpPr txBox="1"/>
              <p:nvPr/>
            </p:nvSpPr>
            <p:spPr>
              <a:xfrm>
                <a:off x="2779870" y="3539137"/>
                <a:ext cx="38183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100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6643D31-8219-3F4C-BF31-6FE877ADA457}"/>
                  </a:ext>
                </a:extLst>
              </p:cNvPr>
              <p:cNvSpPr txBox="1"/>
              <p:nvPr/>
            </p:nvSpPr>
            <p:spPr>
              <a:xfrm>
                <a:off x="2569531" y="4277567"/>
                <a:ext cx="38183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100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08BD405-2730-CD4B-938E-6F8AA8F8C092}"/>
                  </a:ext>
                </a:extLst>
              </p:cNvPr>
              <p:cNvSpPr txBox="1"/>
              <p:nvPr/>
            </p:nvSpPr>
            <p:spPr>
              <a:xfrm>
                <a:off x="2573994" y="4862361"/>
                <a:ext cx="38183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100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CC92645-1E6E-E84C-A974-03CA44A00160}"/>
                  </a:ext>
                </a:extLst>
              </p:cNvPr>
              <p:cNvSpPr txBox="1"/>
              <p:nvPr/>
            </p:nvSpPr>
            <p:spPr>
              <a:xfrm>
                <a:off x="819017" y="6375223"/>
                <a:ext cx="1483098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0.0001 substitutions/site</a:t>
                </a: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31A3024A-CBCD-8D46-9103-509B3262EF38}"/>
                  </a:ext>
                </a:extLst>
              </p:cNvPr>
              <p:cNvSpPr/>
              <p:nvPr/>
            </p:nvSpPr>
            <p:spPr>
              <a:xfrm>
                <a:off x="465284" y="245327"/>
                <a:ext cx="189571" cy="18957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6854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le:PhylogeneticTree horizontal transfers.png">
            <a:hlinkClick r:id="rId2"/>
            <a:extLst>
              <a:ext uri="{FF2B5EF4-FFF2-40B4-BE49-F238E27FC236}">
                <a16:creationId xmlns:a16="http://schemas.microsoft.com/office/drawing/2014/main" id="{2659B083-4810-F34A-81AC-E68A307C7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33" y="1196932"/>
            <a:ext cx="6702679" cy="373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1EEB35-D6EB-EB4D-984E-DB6DBF0D1D60}"/>
              </a:ext>
            </a:extLst>
          </p:cNvPr>
          <p:cNvSpPr txBox="1"/>
          <p:nvPr/>
        </p:nvSpPr>
        <p:spPr>
          <a:xfrm>
            <a:off x="3032781" y="333334"/>
            <a:ext cx="3278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Horizontal Gene Transfer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B24ED8-CCE2-8241-999A-95FDB510296E}"/>
              </a:ext>
            </a:extLst>
          </p:cNvPr>
          <p:cNvSpPr/>
          <p:nvPr/>
        </p:nvSpPr>
        <p:spPr>
          <a:xfrm>
            <a:off x="1167869" y="5290983"/>
            <a:ext cx="70086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ea typeface="Times" pitchFamily="2" charset="0"/>
                <a:cs typeface="Times New Roman" panose="02020603050405020304" pitchFamily="18" charset="0"/>
              </a:rPr>
              <a:t>HGT is usually used to refer to reticulations among potentially strongly diverged organisms (i.e., large spans of evolutionary time).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Among bacteria, this is often plasmid-mediated.</a:t>
            </a:r>
          </a:p>
        </p:txBody>
      </p:sp>
    </p:spTree>
    <p:extLst>
      <p:ext uri="{BB962C8B-B14F-4D97-AF65-F5344CB8AC3E}">
        <p14:creationId xmlns:p14="http://schemas.microsoft.com/office/powerpoint/2010/main" val="3111665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B164FD-24AB-6043-8BFA-499652AAE0EA}"/>
              </a:ext>
            </a:extLst>
          </p:cNvPr>
          <p:cNvSpPr txBox="1"/>
          <p:nvPr/>
        </p:nvSpPr>
        <p:spPr>
          <a:xfrm>
            <a:off x="2252030" y="228600"/>
            <a:ext cx="4787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Quartets Analysis of Introgression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A3A5C4-9D2A-9149-8367-5E74282D2D26}"/>
              </a:ext>
            </a:extLst>
          </p:cNvPr>
          <p:cNvSpPr txBox="1"/>
          <p:nvPr/>
        </p:nvSpPr>
        <p:spPr>
          <a:xfrm>
            <a:off x="1957133" y="690265"/>
            <a:ext cx="5236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(</a:t>
            </a:r>
            <a:r>
              <a:rPr lang="en-US" sz="1400" dirty="0" err="1"/>
              <a:t>SVDquartets</a:t>
            </a:r>
            <a:r>
              <a:rPr lang="en-US" sz="1400" dirty="0"/>
              <a:t> &amp; </a:t>
            </a:r>
            <a:r>
              <a:rPr lang="en-US" sz="1400" dirty="0" err="1"/>
              <a:t>HyDe</a:t>
            </a:r>
            <a:r>
              <a:rPr lang="en-US" sz="1400" dirty="0"/>
              <a:t> - </a:t>
            </a:r>
            <a:r>
              <a:rPr lang="en-US" sz="1400" dirty="0" err="1"/>
              <a:t>Kubatko</a:t>
            </a:r>
            <a:r>
              <a:rPr lang="en-US" sz="1400" dirty="0"/>
              <a:t> &amp; </a:t>
            </a:r>
            <a:r>
              <a:rPr lang="en-US" sz="1400" dirty="0" err="1"/>
              <a:t>Chifman</a:t>
            </a:r>
            <a:r>
              <a:rPr lang="en-US" sz="1400" dirty="0"/>
              <a:t> 2019; </a:t>
            </a:r>
            <a:r>
              <a:rPr lang="en-US" sz="1400" dirty="0" err="1"/>
              <a:t>Blischak</a:t>
            </a:r>
            <a:r>
              <a:rPr lang="en-US" sz="1400" dirty="0"/>
              <a:t> et al. 2018)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05EC300-4364-1247-84D4-BF2FCD90F0D1}"/>
              </a:ext>
            </a:extLst>
          </p:cNvPr>
          <p:cNvGrpSpPr/>
          <p:nvPr/>
        </p:nvGrpSpPr>
        <p:grpSpPr>
          <a:xfrm>
            <a:off x="361166" y="1600203"/>
            <a:ext cx="2001034" cy="4403455"/>
            <a:chOff x="429160" y="1036677"/>
            <a:chExt cx="2001034" cy="4403455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7FBA327-A88E-7D43-BEF3-DA8949255C70}"/>
                </a:ext>
              </a:extLst>
            </p:cNvPr>
            <p:cNvGrpSpPr/>
            <p:nvPr/>
          </p:nvGrpSpPr>
          <p:grpSpPr>
            <a:xfrm>
              <a:off x="429160" y="3987886"/>
              <a:ext cx="2001034" cy="738259"/>
              <a:chOff x="660699" y="1626918"/>
              <a:chExt cx="2001034" cy="738259"/>
            </a:xfrm>
          </p:grpSpPr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FE4B168-9C6D-0249-9A93-C035B7B12B00}"/>
                  </a:ext>
                </a:extLst>
              </p:cNvPr>
              <p:cNvSpPr txBox="1"/>
              <p:nvPr/>
            </p:nvSpPr>
            <p:spPr>
              <a:xfrm>
                <a:off x="819397" y="1626919"/>
                <a:ext cx="4167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err="1"/>
                  <a:t>Tst</a:t>
                </a:r>
                <a:endParaRPr lang="en-US" sz="1400" i="1" dirty="0"/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C405DF8-AC77-B843-8D88-4BBE732D6DE0}"/>
                  </a:ext>
                </a:extLst>
              </p:cNvPr>
              <p:cNvSpPr txBox="1"/>
              <p:nvPr/>
            </p:nvSpPr>
            <p:spPr>
              <a:xfrm>
                <a:off x="660699" y="2057400"/>
                <a:ext cx="5288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>
                    <a:solidFill>
                      <a:srgbClr val="776145"/>
                    </a:solidFill>
                  </a:rPr>
                  <a:t>Tum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483E5D7-402D-A14C-B886-A6DA5685E5C3}"/>
                  </a:ext>
                </a:extLst>
              </p:cNvPr>
              <p:cNvSpPr txBox="1"/>
              <p:nvPr/>
            </p:nvSpPr>
            <p:spPr>
              <a:xfrm>
                <a:off x="2069904" y="1626918"/>
                <a:ext cx="4924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>
                    <a:solidFill>
                      <a:srgbClr val="00B0F0"/>
                    </a:solidFill>
                  </a:rPr>
                  <a:t>Td-</a:t>
                </a:r>
                <a:r>
                  <a:rPr lang="en-US" sz="1400" dirty="0" err="1">
                    <a:solidFill>
                      <a:srgbClr val="00B0F0"/>
                    </a:solidFill>
                  </a:rPr>
                  <a:t>i</a:t>
                </a:r>
                <a:endParaRPr lang="en-US" sz="1400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3CEC2CF-C030-8B40-85D3-C1B0F3CFF312}"/>
                  </a:ext>
                </a:extLst>
              </p:cNvPr>
              <p:cNvSpPr txBox="1"/>
              <p:nvPr/>
            </p:nvSpPr>
            <p:spPr>
              <a:xfrm>
                <a:off x="2069904" y="2057400"/>
                <a:ext cx="5918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>
                    <a:solidFill>
                      <a:srgbClr val="00B0F0"/>
                    </a:solidFill>
                  </a:rPr>
                  <a:t>Td-</a:t>
                </a:r>
                <a:r>
                  <a:rPr lang="en-US" sz="1400" dirty="0" err="1">
                    <a:solidFill>
                      <a:srgbClr val="00B0F0"/>
                    </a:solidFill>
                  </a:rPr>
                  <a:t>ni</a:t>
                </a:r>
                <a:endParaRPr lang="en-US" sz="1400" dirty="0">
                  <a:solidFill>
                    <a:srgbClr val="00B0F0"/>
                  </a:solidFill>
                </a:endParaRPr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179D71EC-F69A-5642-BC5D-F9E53C50EEC1}"/>
                  </a:ext>
                </a:extLst>
              </p:cNvPr>
              <p:cNvCxnSpPr/>
              <p:nvPr/>
            </p:nvCxnSpPr>
            <p:spPr bwMode="auto">
              <a:xfrm>
                <a:off x="1371600" y="2057400"/>
                <a:ext cx="6096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3711EB89-3D7B-E140-8639-3A532605E5B7}"/>
                  </a:ext>
                </a:extLst>
              </p:cNvPr>
              <p:cNvCxnSpPr/>
              <p:nvPr/>
            </p:nvCxnSpPr>
            <p:spPr bwMode="auto">
              <a:xfrm flipH="1" flipV="1">
                <a:off x="1219200" y="1905000"/>
                <a:ext cx="152400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03542B77-3903-1346-B5F3-F16DFB9069A1}"/>
                  </a:ext>
                </a:extLst>
              </p:cNvPr>
              <p:cNvCxnSpPr/>
              <p:nvPr/>
            </p:nvCxnSpPr>
            <p:spPr bwMode="auto">
              <a:xfrm flipH="1" flipV="1">
                <a:off x="1981200" y="2057400"/>
                <a:ext cx="152400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EF59E0CD-4A2C-7447-99FE-EDCACF467EBB}"/>
                  </a:ext>
                </a:extLst>
              </p:cNvPr>
              <p:cNvCxnSpPr/>
              <p:nvPr/>
            </p:nvCxnSpPr>
            <p:spPr bwMode="auto">
              <a:xfrm flipV="1">
                <a:off x="1981200" y="1905000"/>
                <a:ext cx="152400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BB05A7EF-DB11-CA4D-A88D-6CABF73E78DD}"/>
                  </a:ext>
                </a:extLst>
              </p:cNvPr>
              <p:cNvCxnSpPr/>
              <p:nvPr/>
            </p:nvCxnSpPr>
            <p:spPr bwMode="auto">
              <a:xfrm flipV="1">
                <a:off x="1217149" y="2059112"/>
                <a:ext cx="152400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EFDBB22-E41B-E445-86C1-DFBAD3D9B82E}"/>
                </a:ext>
              </a:extLst>
            </p:cNvPr>
            <p:cNvGrpSpPr/>
            <p:nvPr/>
          </p:nvGrpSpPr>
          <p:grpSpPr>
            <a:xfrm>
              <a:off x="483849" y="1828800"/>
              <a:ext cx="1929861" cy="814289"/>
              <a:chOff x="730572" y="1626918"/>
              <a:chExt cx="1929861" cy="814289"/>
            </a:xfrm>
          </p:grpSpPr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AE30E74-EE69-0248-8910-5E712976CDD0}"/>
                  </a:ext>
                </a:extLst>
              </p:cNvPr>
              <p:cNvSpPr txBox="1"/>
              <p:nvPr/>
            </p:nvSpPr>
            <p:spPr>
              <a:xfrm>
                <a:off x="819397" y="1626919"/>
                <a:ext cx="4167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err="1"/>
                  <a:t>Tst</a:t>
                </a:r>
                <a:endParaRPr lang="en-US" sz="1400" i="1" dirty="0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4014A15-8D5C-6C4E-8E8D-04581A393CC7}"/>
                  </a:ext>
                </a:extLst>
              </p:cNvPr>
              <p:cNvSpPr txBox="1"/>
              <p:nvPr/>
            </p:nvSpPr>
            <p:spPr>
              <a:xfrm>
                <a:off x="2131570" y="2133430"/>
                <a:ext cx="5288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>
                    <a:solidFill>
                      <a:srgbClr val="776145"/>
                    </a:solidFill>
                  </a:rPr>
                  <a:t>Tum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B520348-68C1-CC4F-99B6-34132DD66FA3}"/>
                  </a:ext>
                </a:extLst>
              </p:cNvPr>
              <p:cNvSpPr txBox="1"/>
              <p:nvPr/>
            </p:nvSpPr>
            <p:spPr>
              <a:xfrm>
                <a:off x="2069904" y="1626918"/>
                <a:ext cx="4924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>
                    <a:solidFill>
                      <a:srgbClr val="00B0F0"/>
                    </a:solidFill>
                  </a:rPr>
                  <a:t>Td-</a:t>
                </a:r>
                <a:r>
                  <a:rPr lang="en-US" sz="1400" dirty="0" err="1">
                    <a:solidFill>
                      <a:srgbClr val="00B0F0"/>
                    </a:solidFill>
                  </a:rPr>
                  <a:t>i</a:t>
                </a:r>
                <a:endParaRPr lang="en-US" sz="1400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F9F1390-DB17-884E-BDFE-CBE5D2616D00}"/>
                  </a:ext>
                </a:extLst>
              </p:cNvPr>
              <p:cNvSpPr txBox="1"/>
              <p:nvPr/>
            </p:nvSpPr>
            <p:spPr>
              <a:xfrm>
                <a:off x="730572" y="2130496"/>
                <a:ext cx="5918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>
                    <a:solidFill>
                      <a:srgbClr val="00B0F0"/>
                    </a:solidFill>
                  </a:rPr>
                  <a:t>Td-</a:t>
                </a:r>
                <a:r>
                  <a:rPr lang="en-US" sz="1400" dirty="0" err="1">
                    <a:solidFill>
                      <a:srgbClr val="00B0F0"/>
                    </a:solidFill>
                  </a:rPr>
                  <a:t>ni</a:t>
                </a:r>
                <a:endParaRPr lang="en-US" sz="1400" dirty="0">
                  <a:solidFill>
                    <a:srgbClr val="00B0F0"/>
                  </a:solidFill>
                </a:endParaRPr>
              </a:p>
            </p:txBody>
          </p: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98014634-DD4B-4241-840E-F3853123B066}"/>
                  </a:ext>
                </a:extLst>
              </p:cNvPr>
              <p:cNvCxnSpPr/>
              <p:nvPr/>
            </p:nvCxnSpPr>
            <p:spPr bwMode="auto">
              <a:xfrm>
                <a:off x="1371600" y="2057400"/>
                <a:ext cx="6096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1CC84C26-41A6-6843-83D3-3F92532F2CE3}"/>
                  </a:ext>
                </a:extLst>
              </p:cNvPr>
              <p:cNvCxnSpPr/>
              <p:nvPr/>
            </p:nvCxnSpPr>
            <p:spPr bwMode="auto">
              <a:xfrm flipH="1" flipV="1">
                <a:off x="1219200" y="1905000"/>
                <a:ext cx="152400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693F06C6-7B1A-8644-A867-436E8D80F7D8}"/>
                  </a:ext>
                </a:extLst>
              </p:cNvPr>
              <p:cNvCxnSpPr/>
              <p:nvPr/>
            </p:nvCxnSpPr>
            <p:spPr bwMode="auto">
              <a:xfrm flipH="1" flipV="1">
                <a:off x="1981200" y="2057400"/>
                <a:ext cx="152400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8188D421-B689-D142-A44F-A2B28275998B}"/>
                  </a:ext>
                </a:extLst>
              </p:cNvPr>
              <p:cNvCxnSpPr/>
              <p:nvPr/>
            </p:nvCxnSpPr>
            <p:spPr bwMode="auto">
              <a:xfrm flipV="1">
                <a:off x="1981200" y="1905000"/>
                <a:ext cx="152400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87077EB0-047A-0F46-878E-4979D1D6997F}"/>
                  </a:ext>
                </a:extLst>
              </p:cNvPr>
              <p:cNvCxnSpPr/>
              <p:nvPr/>
            </p:nvCxnSpPr>
            <p:spPr bwMode="auto">
              <a:xfrm flipV="1">
                <a:off x="1217149" y="2059112"/>
                <a:ext cx="152400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CA0A1562-8024-6646-81C8-0991C4F5A830}"/>
                </a:ext>
              </a:extLst>
            </p:cNvPr>
            <p:cNvGrpSpPr/>
            <p:nvPr/>
          </p:nvGrpSpPr>
          <p:grpSpPr>
            <a:xfrm>
              <a:off x="470402" y="2925057"/>
              <a:ext cx="1943308" cy="834229"/>
              <a:chOff x="718425" y="1594246"/>
              <a:chExt cx="1943308" cy="834229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1AAD641-5233-A84E-A483-B1EF2A642D2E}"/>
                  </a:ext>
                </a:extLst>
              </p:cNvPr>
              <p:cNvSpPr txBox="1"/>
              <p:nvPr/>
            </p:nvSpPr>
            <p:spPr>
              <a:xfrm>
                <a:off x="819397" y="1626919"/>
                <a:ext cx="4167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err="1"/>
                  <a:t>Tst</a:t>
                </a:r>
                <a:endParaRPr lang="en-US" sz="1400" i="1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0327BB9-F08B-D847-8CB4-3E962C220705}"/>
                  </a:ext>
                </a:extLst>
              </p:cNvPr>
              <p:cNvSpPr txBox="1"/>
              <p:nvPr/>
            </p:nvSpPr>
            <p:spPr>
              <a:xfrm>
                <a:off x="2034784" y="1594246"/>
                <a:ext cx="5288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>
                    <a:solidFill>
                      <a:srgbClr val="776145"/>
                    </a:solidFill>
                  </a:rPr>
                  <a:t>Tum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483B303-37B4-4544-A301-5C8AEE1D1AE8}"/>
                  </a:ext>
                </a:extLst>
              </p:cNvPr>
              <p:cNvSpPr txBox="1"/>
              <p:nvPr/>
            </p:nvSpPr>
            <p:spPr>
              <a:xfrm>
                <a:off x="718425" y="2120698"/>
                <a:ext cx="4924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>
                    <a:solidFill>
                      <a:srgbClr val="00B0F0"/>
                    </a:solidFill>
                  </a:rPr>
                  <a:t>Td-</a:t>
                </a:r>
                <a:r>
                  <a:rPr lang="en-US" sz="1400" dirty="0" err="1">
                    <a:solidFill>
                      <a:srgbClr val="00B0F0"/>
                    </a:solidFill>
                  </a:rPr>
                  <a:t>i</a:t>
                </a:r>
                <a:endParaRPr lang="en-US" sz="1400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74875F0-D489-7B47-86AA-D27685A2CC2B}"/>
                  </a:ext>
                </a:extLst>
              </p:cNvPr>
              <p:cNvSpPr txBox="1"/>
              <p:nvPr/>
            </p:nvSpPr>
            <p:spPr>
              <a:xfrm>
                <a:off x="2069904" y="2057400"/>
                <a:ext cx="5918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>
                    <a:solidFill>
                      <a:srgbClr val="00B0F0"/>
                    </a:solidFill>
                  </a:rPr>
                  <a:t>Td-</a:t>
                </a:r>
                <a:r>
                  <a:rPr lang="en-US" sz="1400" dirty="0" err="1">
                    <a:solidFill>
                      <a:srgbClr val="00B0F0"/>
                    </a:solidFill>
                  </a:rPr>
                  <a:t>ni</a:t>
                </a:r>
                <a:endParaRPr lang="en-US" sz="1400" dirty="0">
                  <a:solidFill>
                    <a:srgbClr val="00B0F0"/>
                  </a:solidFill>
                </a:endParaRPr>
              </a:p>
            </p:txBody>
          </p: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A9C24EEE-C85C-9A42-A109-180A39B07F3B}"/>
                  </a:ext>
                </a:extLst>
              </p:cNvPr>
              <p:cNvCxnSpPr/>
              <p:nvPr/>
            </p:nvCxnSpPr>
            <p:spPr bwMode="auto">
              <a:xfrm>
                <a:off x="1371600" y="2057400"/>
                <a:ext cx="6096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B24BA8B5-EBB0-8D44-9840-27864F970665}"/>
                  </a:ext>
                </a:extLst>
              </p:cNvPr>
              <p:cNvCxnSpPr/>
              <p:nvPr/>
            </p:nvCxnSpPr>
            <p:spPr bwMode="auto">
              <a:xfrm flipH="1" flipV="1">
                <a:off x="1219200" y="1905000"/>
                <a:ext cx="152400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C59B5AED-3244-9C4C-AD0A-8F45A7F827E1}"/>
                  </a:ext>
                </a:extLst>
              </p:cNvPr>
              <p:cNvCxnSpPr/>
              <p:nvPr/>
            </p:nvCxnSpPr>
            <p:spPr bwMode="auto">
              <a:xfrm flipH="1" flipV="1">
                <a:off x="1981200" y="2057400"/>
                <a:ext cx="152400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1A188542-739B-494B-B07F-5789F91D92F8}"/>
                  </a:ext>
                </a:extLst>
              </p:cNvPr>
              <p:cNvCxnSpPr/>
              <p:nvPr/>
            </p:nvCxnSpPr>
            <p:spPr bwMode="auto">
              <a:xfrm flipV="1">
                <a:off x="1981200" y="1905000"/>
                <a:ext cx="152400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A082FAE9-3DDE-C347-90DF-E80648223D6F}"/>
                  </a:ext>
                </a:extLst>
              </p:cNvPr>
              <p:cNvCxnSpPr/>
              <p:nvPr/>
            </p:nvCxnSpPr>
            <p:spPr bwMode="auto">
              <a:xfrm flipV="1">
                <a:off x="1217149" y="2059112"/>
                <a:ext cx="152400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60584F1-7F85-374B-BCA0-17210E2B6A7E}"/>
                </a:ext>
              </a:extLst>
            </p:cNvPr>
            <p:cNvGrpSpPr/>
            <p:nvPr/>
          </p:nvGrpSpPr>
          <p:grpSpPr>
            <a:xfrm>
              <a:off x="846163" y="4570770"/>
              <a:ext cx="1195071" cy="869362"/>
              <a:chOff x="846163" y="4570770"/>
              <a:chExt cx="1195071" cy="869362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A02A75F-2652-074A-984C-8A50D01ACBAE}"/>
                  </a:ext>
                </a:extLst>
              </p:cNvPr>
              <p:cNvSpPr txBox="1"/>
              <p:nvPr/>
            </p:nvSpPr>
            <p:spPr>
              <a:xfrm>
                <a:off x="846163" y="5101578"/>
                <a:ext cx="11950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Species tree</a:t>
                </a:r>
              </a:p>
            </p:txBody>
          </p: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6600AAF3-C9C5-6B4B-8935-DE9E96E901F2}"/>
                  </a:ext>
                </a:extLst>
              </p:cNvPr>
              <p:cNvCxnSpPr>
                <a:cxnSpLocks/>
                <a:stCxn id="51" idx="0"/>
              </p:cNvCxnSpPr>
              <p:nvPr/>
            </p:nvCxnSpPr>
            <p:spPr bwMode="auto">
              <a:xfrm flipV="1">
                <a:off x="1443699" y="4570770"/>
                <a:ext cx="1162" cy="53080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7852B39-F612-B34C-B4F2-931B32A36438}"/>
                </a:ext>
              </a:extLst>
            </p:cNvPr>
            <p:cNvGrpSpPr/>
            <p:nvPr/>
          </p:nvGrpSpPr>
          <p:grpSpPr>
            <a:xfrm>
              <a:off x="869689" y="1036677"/>
              <a:ext cx="1183529" cy="994649"/>
              <a:chOff x="937400" y="4967625"/>
              <a:chExt cx="1183529" cy="994649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6E8D79C-AB47-984F-B13F-25B62AC1F22B}"/>
                  </a:ext>
                </a:extLst>
              </p:cNvPr>
              <p:cNvSpPr txBox="1"/>
              <p:nvPr/>
            </p:nvSpPr>
            <p:spPr>
              <a:xfrm>
                <a:off x="937400" y="4967625"/>
                <a:ext cx="11835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/>
                  <a:t>mtDNA</a:t>
                </a:r>
                <a:r>
                  <a:rPr lang="en-US" sz="1600" dirty="0"/>
                  <a:t> tree</a:t>
                </a:r>
              </a:p>
            </p:txBody>
          </p: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BBB4C1B3-7CB7-7A45-BA06-C07E220A12F3}"/>
                  </a:ext>
                </a:extLst>
              </p:cNvPr>
              <p:cNvCxnSpPr/>
              <p:nvPr/>
            </p:nvCxnSpPr>
            <p:spPr bwMode="auto">
              <a:xfrm>
                <a:off x="1515511" y="5302548"/>
                <a:ext cx="0" cy="65972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283BF80-0C27-E44F-A796-E7642901914C}"/>
              </a:ext>
            </a:extLst>
          </p:cNvPr>
          <p:cNvGrpSpPr/>
          <p:nvPr/>
        </p:nvGrpSpPr>
        <p:grpSpPr>
          <a:xfrm>
            <a:off x="2240562" y="1411203"/>
            <a:ext cx="6364982" cy="5061484"/>
            <a:chOff x="2240562" y="1411203"/>
            <a:chExt cx="6364982" cy="5061484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508C0C89-516B-B54D-8ED5-CF2D88001756}"/>
                </a:ext>
              </a:extLst>
            </p:cNvPr>
            <p:cNvSpPr txBox="1"/>
            <p:nvPr/>
          </p:nvSpPr>
          <p:spPr>
            <a:xfrm>
              <a:off x="3358080" y="6164910"/>
              <a:ext cx="41299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/>
                <a:t>Hils</a:t>
              </a:r>
              <a:r>
                <a:rPr lang="en-US" sz="1400" dirty="0"/>
                <a:t> (test) Statistic = 0.230; </a:t>
              </a:r>
              <a:r>
                <a:rPr lang="en-US" sz="1400" i="1" dirty="0"/>
                <a:t>p</a:t>
              </a:r>
              <a:r>
                <a:rPr lang="en-US" sz="1400" dirty="0"/>
                <a:t> = 0.818441</a:t>
              </a: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5BA6FD8A-E3BD-8C41-81EE-D45E694C6477}"/>
                </a:ext>
              </a:extLst>
            </p:cNvPr>
            <p:cNvGrpSpPr/>
            <p:nvPr/>
          </p:nvGrpSpPr>
          <p:grpSpPr>
            <a:xfrm>
              <a:off x="2240562" y="1411203"/>
              <a:ext cx="6364982" cy="4476360"/>
              <a:chOff x="2240562" y="1411203"/>
              <a:chExt cx="6364982" cy="4476360"/>
            </a:xfrm>
          </p:grpSpPr>
          <p:graphicFrame>
            <p:nvGraphicFramePr>
              <p:cNvPr id="80" name="Chart 79">
                <a:extLst>
                  <a:ext uri="{FF2B5EF4-FFF2-40B4-BE49-F238E27FC236}">
                    <a16:creationId xmlns:a16="http://schemas.microsoft.com/office/drawing/2014/main" id="{AEE49783-3786-AF48-AC25-51FEDA66110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33500972"/>
                  </p:ext>
                </p:extLst>
              </p:nvPr>
            </p:nvGraphicFramePr>
            <p:xfrm>
              <a:off x="2240562" y="2027104"/>
              <a:ext cx="6364982" cy="386045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963DAA86-71B3-BA42-B373-5B4BB40EA7FB}"/>
                  </a:ext>
                </a:extLst>
              </p:cNvPr>
              <p:cNvSpPr/>
              <p:nvPr/>
            </p:nvSpPr>
            <p:spPr>
              <a:xfrm>
                <a:off x="3894589" y="1411203"/>
                <a:ext cx="269888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 sz="1400" b="0" i="0" u="none" strike="noStrike" kern="1200" spc="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Quartet Scores – Nuclear Data</a:t>
                </a:r>
              </a:p>
            </p:txBody>
          </p: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23B096D5-D5A8-7B46-920A-B2A8E78B1609}"/>
              </a:ext>
            </a:extLst>
          </p:cNvPr>
          <p:cNvGrpSpPr/>
          <p:nvPr/>
        </p:nvGrpSpPr>
        <p:grpSpPr>
          <a:xfrm>
            <a:off x="2240701" y="1411260"/>
            <a:ext cx="6196047" cy="5074306"/>
            <a:chOff x="6361015" y="1398381"/>
            <a:chExt cx="6196047" cy="5074306"/>
          </a:xfrm>
          <a:noFill/>
        </p:grpSpPr>
        <p:graphicFrame>
          <p:nvGraphicFramePr>
            <p:cNvPr id="85" name="Chart 84">
              <a:extLst>
                <a:ext uri="{FF2B5EF4-FFF2-40B4-BE49-F238E27FC236}">
                  <a16:creationId xmlns:a16="http://schemas.microsoft.com/office/drawing/2014/main" id="{33A37229-B57C-6B4A-A16C-627140477EE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7682471"/>
                </p:ext>
              </p:extLst>
            </p:nvPr>
          </p:nvGraphicFramePr>
          <p:xfrm>
            <a:off x="6361015" y="2027104"/>
            <a:ext cx="6196047" cy="38604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87AAE4E6-D187-A34C-B314-A7334E53E0E6}"/>
                </a:ext>
              </a:extLst>
            </p:cNvPr>
            <p:cNvSpPr txBox="1"/>
            <p:nvPr/>
          </p:nvSpPr>
          <p:spPr>
            <a:xfrm>
              <a:off x="8064974" y="6164910"/>
              <a:ext cx="3108415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dirty="0" err="1"/>
                <a:t>Hils</a:t>
              </a:r>
              <a:r>
                <a:rPr lang="en-US" sz="1400" dirty="0"/>
                <a:t> (test) Statistic = 7.132; </a:t>
              </a:r>
              <a:r>
                <a:rPr lang="en-US" sz="1400" i="1" dirty="0"/>
                <a:t>p</a:t>
              </a:r>
              <a:r>
                <a:rPr lang="en-US" sz="1400" dirty="0"/>
                <a:t> &lt; 0.000001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E2DD6B1D-3322-114D-A36E-325CE7431DD1}"/>
                </a:ext>
              </a:extLst>
            </p:cNvPr>
            <p:cNvSpPr/>
            <p:nvPr/>
          </p:nvSpPr>
          <p:spPr>
            <a:xfrm>
              <a:off x="7604286" y="1398381"/>
              <a:ext cx="3740512" cy="33855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>
                <a:defRPr sz="1400" b="0" i="0" u="none" strike="noStrike" kern="1200" spc="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1600" dirty="0"/>
                <a:t>Quartet Scores – Nuclear Plus </a:t>
              </a:r>
              <a:r>
                <a:rPr lang="en-US" sz="1600" dirty="0" err="1"/>
                <a:t>mtDNA</a:t>
              </a:r>
              <a:r>
                <a:rPr lang="en-US" sz="1600" dirty="0"/>
                <a:t> 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011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DCAD8A0-8805-EC47-8068-1F51F7C854CB}"/>
              </a:ext>
            </a:extLst>
          </p:cNvPr>
          <p:cNvGrpSpPr/>
          <p:nvPr/>
        </p:nvGrpSpPr>
        <p:grpSpPr>
          <a:xfrm>
            <a:off x="82483" y="3511436"/>
            <a:ext cx="1895664" cy="607540"/>
            <a:chOff x="440461" y="1641433"/>
            <a:chExt cx="2527551" cy="81005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A3EE5E8-FF50-4740-BB8C-4C0F1B0BD53F}"/>
                </a:ext>
              </a:extLst>
            </p:cNvPr>
            <p:cNvSpPr txBox="1"/>
            <p:nvPr/>
          </p:nvSpPr>
          <p:spPr>
            <a:xfrm>
              <a:off x="786584" y="1641433"/>
              <a:ext cx="601019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err="1"/>
                <a:t>st</a:t>
              </a:r>
              <a:r>
                <a:rPr lang="en-US" sz="1050" i="1" dirty="0"/>
                <a:t> 11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5EF602C-15AF-5B4F-9497-26E9DAD24E01}"/>
                </a:ext>
              </a:extLst>
            </p:cNvPr>
            <p:cNvSpPr txBox="1"/>
            <p:nvPr/>
          </p:nvSpPr>
          <p:spPr>
            <a:xfrm>
              <a:off x="440461" y="2112932"/>
              <a:ext cx="887423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err="1"/>
                <a:t>umb</a:t>
              </a:r>
              <a:r>
                <a:rPr lang="en-US" sz="1050" i="1" dirty="0"/>
                <a:t> 256</a:t>
              </a:r>
              <a:endParaRPr lang="en-US" sz="105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A56CC40-3E60-F542-A8A6-80C5278AF5F1}"/>
                </a:ext>
              </a:extLst>
            </p:cNvPr>
            <p:cNvSpPr txBox="1"/>
            <p:nvPr/>
          </p:nvSpPr>
          <p:spPr>
            <a:xfrm>
              <a:off x="2069903" y="1655946"/>
              <a:ext cx="898109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err="1"/>
                <a:t>dor</a:t>
              </a:r>
              <a:r>
                <a:rPr lang="en-US" sz="1050" i="1" dirty="0"/>
                <a:t> 201*</a:t>
              </a:r>
              <a:endParaRPr lang="en-US" sz="105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46065AA-D0B4-4A4C-9EE7-DBEDF33CDA8D}"/>
                </a:ext>
              </a:extLst>
            </p:cNvPr>
            <p:cNvSpPr txBox="1"/>
            <p:nvPr/>
          </p:nvSpPr>
          <p:spPr>
            <a:xfrm>
              <a:off x="2084868" y="2101325"/>
              <a:ext cx="808341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err="1"/>
                <a:t>dor</a:t>
              </a:r>
              <a:r>
                <a:rPr lang="en-US" sz="1050" i="1" dirty="0"/>
                <a:t> 713</a:t>
              </a:r>
              <a:endParaRPr lang="en-US" sz="1050" dirty="0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A2BEE0A-3AED-C949-8906-721CC1E85F3A}"/>
                </a:ext>
              </a:extLst>
            </p:cNvPr>
            <p:cNvCxnSpPr/>
            <p:nvPr/>
          </p:nvCxnSpPr>
          <p:spPr bwMode="auto">
            <a:xfrm>
              <a:off x="1371600" y="2057400"/>
              <a:ext cx="609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4C19B3B-608D-CA48-AA39-D1CE5338F27E}"/>
                </a:ext>
              </a:extLst>
            </p:cNvPr>
            <p:cNvCxnSpPr/>
            <p:nvPr/>
          </p:nvCxnSpPr>
          <p:spPr bwMode="auto">
            <a:xfrm flipH="1" flipV="1">
              <a:off x="1219200" y="1905000"/>
              <a:ext cx="152400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8289BAF-EE25-B248-8CE1-11E6F4F795BA}"/>
                </a:ext>
              </a:extLst>
            </p:cNvPr>
            <p:cNvCxnSpPr/>
            <p:nvPr/>
          </p:nvCxnSpPr>
          <p:spPr bwMode="auto">
            <a:xfrm flipH="1" flipV="1">
              <a:off x="1981200" y="2057400"/>
              <a:ext cx="152400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BEE281B-ECC2-ED41-A7E9-160017E726DE}"/>
                </a:ext>
              </a:extLst>
            </p:cNvPr>
            <p:cNvCxnSpPr/>
            <p:nvPr/>
          </p:nvCxnSpPr>
          <p:spPr bwMode="auto">
            <a:xfrm flipV="1">
              <a:off x="1981200" y="1905000"/>
              <a:ext cx="152400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811BABD-229C-374E-A1DF-2511D85BF241}"/>
                </a:ext>
              </a:extLst>
            </p:cNvPr>
            <p:cNvCxnSpPr/>
            <p:nvPr/>
          </p:nvCxnSpPr>
          <p:spPr bwMode="auto">
            <a:xfrm flipV="1">
              <a:off x="1217149" y="2059112"/>
              <a:ext cx="152400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C958A3D-EA07-BB42-A50C-69B096FD01BD}"/>
              </a:ext>
            </a:extLst>
          </p:cNvPr>
          <p:cNvGrpSpPr/>
          <p:nvPr/>
        </p:nvGrpSpPr>
        <p:grpSpPr>
          <a:xfrm>
            <a:off x="139092" y="2309864"/>
            <a:ext cx="1827667" cy="612029"/>
            <a:chOff x="531124" y="1626918"/>
            <a:chExt cx="2436889" cy="81603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4CB8CBA-1A5E-3E46-A26E-F18F5CFF603E}"/>
                </a:ext>
              </a:extLst>
            </p:cNvPr>
            <p:cNvSpPr txBox="1"/>
            <p:nvPr/>
          </p:nvSpPr>
          <p:spPr>
            <a:xfrm>
              <a:off x="746827" y="1641433"/>
              <a:ext cx="601018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err="1"/>
                <a:t>st</a:t>
              </a:r>
              <a:r>
                <a:rPr lang="en-US" sz="1050" i="1" dirty="0"/>
                <a:t> 11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66359C7-691A-1041-9964-E450F7541C39}"/>
                </a:ext>
              </a:extLst>
            </p:cNvPr>
            <p:cNvSpPr txBox="1"/>
            <p:nvPr/>
          </p:nvSpPr>
          <p:spPr>
            <a:xfrm>
              <a:off x="2059000" y="2104402"/>
              <a:ext cx="887422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err="1"/>
                <a:t>umb</a:t>
              </a:r>
              <a:r>
                <a:rPr lang="en-US" sz="1050" i="1" dirty="0"/>
                <a:t> 256</a:t>
              </a:r>
              <a:endParaRPr lang="en-US" sz="105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065D48A-51FE-544A-B7FD-BE311FD39094}"/>
                </a:ext>
              </a:extLst>
            </p:cNvPr>
            <p:cNvSpPr txBox="1"/>
            <p:nvPr/>
          </p:nvSpPr>
          <p:spPr>
            <a:xfrm>
              <a:off x="2069904" y="1626918"/>
              <a:ext cx="898109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err="1"/>
                <a:t>dor</a:t>
              </a:r>
              <a:r>
                <a:rPr lang="en-US" sz="1050" i="1" dirty="0"/>
                <a:t> 201*</a:t>
              </a:r>
              <a:endParaRPr lang="en-US" sz="105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83EFC5E-E83A-894A-8CBA-99CC242280A1}"/>
                </a:ext>
              </a:extLst>
            </p:cNvPr>
            <p:cNvSpPr txBox="1"/>
            <p:nvPr/>
          </p:nvSpPr>
          <p:spPr>
            <a:xfrm>
              <a:off x="531124" y="2100762"/>
              <a:ext cx="808341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err="1"/>
                <a:t>dor</a:t>
              </a:r>
              <a:r>
                <a:rPr lang="en-US" sz="1050" i="1" dirty="0"/>
                <a:t> 713</a:t>
              </a:r>
              <a:endParaRPr lang="en-US" sz="1050" dirty="0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8DCAC82-F760-9A4B-92FB-2A0D7DF94452}"/>
                </a:ext>
              </a:extLst>
            </p:cNvPr>
            <p:cNvCxnSpPr/>
            <p:nvPr/>
          </p:nvCxnSpPr>
          <p:spPr bwMode="auto">
            <a:xfrm>
              <a:off x="1371600" y="2057400"/>
              <a:ext cx="609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E68DFC-FDDE-F940-855A-5912B1005C76}"/>
                </a:ext>
              </a:extLst>
            </p:cNvPr>
            <p:cNvCxnSpPr/>
            <p:nvPr/>
          </p:nvCxnSpPr>
          <p:spPr bwMode="auto">
            <a:xfrm flipH="1" flipV="1">
              <a:off x="1219200" y="1905000"/>
              <a:ext cx="152400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8105AEE-C676-CE4A-A78D-2A44D620B14A}"/>
                </a:ext>
              </a:extLst>
            </p:cNvPr>
            <p:cNvCxnSpPr/>
            <p:nvPr/>
          </p:nvCxnSpPr>
          <p:spPr bwMode="auto">
            <a:xfrm flipH="1" flipV="1">
              <a:off x="1981200" y="2057400"/>
              <a:ext cx="152400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8DCDADC-EC8D-0340-B15C-7C63BBCAA98D}"/>
                </a:ext>
              </a:extLst>
            </p:cNvPr>
            <p:cNvCxnSpPr/>
            <p:nvPr/>
          </p:nvCxnSpPr>
          <p:spPr bwMode="auto">
            <a:xfrm flipV="1">
              <a:off x="1981200" y="1905000"/>
              <a:ext cx="152400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38DEB4D-0E16-9246-93BA-97318199573C}"/>
                </a:ext>
              </a:extLst>
            </p:cNvPr>
            <p:cNvCxnSpPr/>
            <p:nvPr/>
          </p:nvCxnSpPr>
          <p:spPr bwMode="auto">
            <a:xfrm flipV="1">
              <a:off x="1217149" y="2059112"/>
              <a:ext cx="152400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26B5B8E-F1A9-5E40-B702-78FDFA9F3A01}"/>
              </a:ext>
            </a:extLst>
          </p:cNvPr>
          <p:cNvGrpSpPr/>
          <p:nvPr/>
        </p:nvGrpSpPr>
        <p:grpSpPr>
          <a:xfrm>
            <a:off x="59518" y="2885775"/>
            <a:ext cx="1892321" cy="635136"/>
            <a:chOff x="442655" y="1641433"/>
            <a:chExt cx="2523094" cy="84684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584FC5E-E8A5-C945-8AC8-D130CE35F2C4}"/>
                </a:ext>
              </a:extLst>
            </p:cNvPr>
            <p:cNvSpPr txBox="1"/>
            <p:nvPr/>
          </p:nvSpPr>
          <p:spPr>
            <a:xfrm>
              <a:off x="746827" y="1641433"/>
              <a:ext cx="601018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err="1"/>
                <a:t>st</a:t>
              </a:r>
              <a:r>
                <a:rPr lang="en-US" sz="1050" i="1" dirty="0"/>
                <a:t> 11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68F2FE7-1C2A-9345-9BCD-A5AB7F23597C}"/>
                </a:ext>
              </a:extLst>
            </p:cNvPr>
            <p:cNvSpPr txBox="1"/>
            <p:nvPr/>
          </p:nvSpPr>
          <p:spPr>
            <a:xfrm>
              <a:off x="2078327" y="1666816"/>
              <a:ext cx="887422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err="1"/>
                <a:t>umb</a:t>
              </a:r>
              <a:r>
                <a:rPr lang="en-US" sz="1050" i="1" dirty="0"/>
                <a:t> 256</a:t>
              </a:r>
              <a:endParaRPr lang="en-US" sz="105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2F2D87E-5933-7541-8AD4-FDFF41B0E42D}"/>
                </a:ext>
              </a:extLst>
            </p:cNvPr>
            <p:cNvSpPr txBox="1"/>
            <p:nvPr/>
          </p:nvSpPr>
          <p:spPr>
            <a:xfrm>
              <a:off x="442655" y="2149726"/>
              <a:ext cx="898109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err="1"/>
                <a:t>dor</a:t>
              </a:r>
              <a:r>
                <a:rPr lang="en-US" sz="1050" i="1" dirty="0"/>
                <a:t> 201*</a:t>
              </a:r>
              <a:endParaRPr lang="en-US" sz="105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F04B313-161C-4944-970A-79E3BEA0B7AA}"/>
                </a:ext>
              </a:extLst>
            </p:cNvPr>
            <p:cNvSpPr txBox="1"/>
            <p:nvPr/>
          </p:nvSpPr>
          <p:spPr>
            <a:xfrm>
              <a:off x="2086388" y="2112301"/>
              <a:ext cx="808341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err="1"/>
                <a:t>dor</a:t>
              </a:r>
              <a:r>
                <a:rPr lang="en-US" sz="1050" i="1" dirty="0"/>
                <a:t> 713</a:t>
              </a:r>
              <a:endParaRPr lang="en-US" sz="1050" dirty="0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7A9E1F4-DA0F-EA42-93FE-1033F2985756}"/>
                </a:ext>
              </a:extLst>
            </p:cNvPr>
            <p:cNvCxnSpPr/>
            <p:nvPr/>
          </p:nvCxnSpPr>
          <p:spPr bwMode="auto">
            <a:xfrm>
              <a:off x="1371600" y="2057400"/>
              <a:ext cx="609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16E53CD-C969-DB43-A31A-D87BC6D6E45F}"/>
                </a:ext>
              </a:extLst>
            </p:cNvPr>
            <p:cNvCxnSpPr/>
            <p:nvPr/>
          </p:nvCxnSpPr>
          <p:spPr bwMode="auto">
            <a:xfrm flipH="1" flipV="1">
              <a:off x="1219200" y="1905000"/>
              <a:ext cx="152400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34C0E50-2AE2-AC40-955E-A713681FB04F}"/>
                </a:ext>
              </a:extLst>
            </p:cNvPr>
            <p:cNvCxnSpPr/>
            <p:nvPr/>
          </p:nvCxnSpPr>
          <p:spPr bwMode="auto">
            <a:xfrm flipH="1" flipV="1">
              <a:off x="1981200" y="2057400"/>
              <a:ext cx="152400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89F72D7-5819-1D4E-8DB0-7FAAC7E3B67D}"/>
                </a:ext>
              </a:extLst>
            </p:cNvPr>
            <p:cNvCxnSpPr/>
            <p:nvPr/>
          </p:nvCxnSpPr>
          <p:spPr bwMode="auto">
            <a:xfrm flipV="1">
              <a:off x="1981200" y="1905000"/>
              <a:ext cx="152400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2B9478C-4392-A948-B5D4-AEE6780BB5BA}"/>
                </a:ext>
              </a:extLst>
            </p:cNvPr>
            <p:cNvCxnSpPr/>
            <p:nvPr/>
          </p:nvCxnSpPr>
          <p:spPr bwMode="auto">
            <a:xfrm flipV="1">
              <a:off x="1217149" y="2059112"/>
              <a:ext cx="152400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CDF4672-4732-CF42-A39E-C2649AF10E15}"/>
              </a:ext>
            </a:extLst>
          </p:cNvPr>
          <p:cNvGrpSpPr/>
          <p:nvPr/>
        </p:nvGrpSpPr>
        <p:grpSpPr>
          <a:xfrm>
            <a:off x="608630" y="4074409"/>
            <a:ext cx="849913" cy="552871"/>
            <a:chOff x="918970" y="4570768"/>
            <a:chExt cx="1133217" cy="73716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B77F639-1E8A-5D4A-BBA6-9D0EF7D9DF60}"/>
                </a:ext>
              </a:extLst>
            </p:cNvPr>
            <p:cNvSpPr txBox="1"/>
            <p:nvPr/>
          </p:nvSpPr>
          <p:spPr>
            <a:xfrm>
              <a:off x="918970" y="4969374"/>
              <a:ext cx="11332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/>
                <a:t>Species tree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2ECC1EB-7D5E-A846-B467-8326F681EF0C}"/>
                </a:ext>
              </a:extLst>
            </p:cNvPr>
            <p:cNvCxnSpPr/>
            <p:nvPr/>
          </p:nvCxnSpPr>
          <p:spPr bwMode="auto">
            <a:xfrm flipV="1">
              <a:off x="1444861" y="4570768"/>
              <a:ext cx="0" cy="37685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A0B37F0-0991-CB4D-A959-2C8D54C6EF24}"/>
              </a:ext>
            </a:extLst>
          </p:cNvPr>
          <p:cNvGrpSpPr/>
          <p:nvPr/>
        </p:nvGrpSpPr>
        <p:grpSpPr>
          <a:xfrm>
            <a:off x="637455" y="1630046"/>
            <a:ext cx="841897" cy="745987"/>
            <a:chOff x="1016596" y="4967625"/>
            <a:chExt cx="1122529" cy="99464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797081C-F885-D649-8372-89FF38A445A4}"/>
                </a:ext>
              </a:extLst>
            </p:cNvPr>
            <p:cNvSpPr txBox="1"/>
            <p:nvPr/>
          </p:nvSpPr>
          <p:spPr>
            <a:xfrm>
              <a:off x="1016596" y="4967625"/>
              <a:ext cx="1122529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err="1"/>
                <a:t>mtDNA</a:t>
              </a:r>
              <a:r>
                <a:rPr lang="en-US" sz="1050" dirty="0"/>
                <a:t> tree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CB6635FC-E83D-864C-8754-AECBB252CB3F}"/>
                </a:ext>
              </a:extLst>
            </p:cNvPr>
            <p:cNvCxnSpPr/>
            <p:nvPr/>
          </p:nvCxnSpPr>
          <p:spPr bwMode="auto">
            <a:xfrm>
              <a:off x="1515511" y="5302548"/>
              <a:ext cx="0" cy="65972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/>
        </p:nvGraphicFramePr>
        <p:xfrm>
          <a:off x="1911586" y="2107018"/>
          <a:ext cx="3630512" cy="2209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4A169936-40AF-674D-8D42-C93E6BFF2FF2}"/>
              </a:ext>
            </a:extLst>
          </p:cNvPr>
          <p:cNvGraphicFramePr>
            <a:graphicFrameLocks/>
          </p:cNvGraphicFramePr>
          <p:nvPr/>
        </p:nvGraphicFramePr>
        <p:xfrm>
          <a:off x="5478700" y="2101672"/>
          <a:ext cx="3630512" cy="2209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C6E7D386-D38E-EF4F-A8E9-9C3BD5754D6D}"/>
              </a:ext>
            </a:extLst>
          </p:cNvPr>
          <p:cNvSpPr txBox="1"/>
          <p:nvPr/>
        </p:nvSpPr>
        <p:spPr>
          <a:xfrm>
            <a:off x="6114832" y="4310824"/>
            <a:ext cx="23823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/>
              <a:t>Hils</a:t>
            </a:r>
            <a:r>
              <a:rPr lang="en-US" sz="1050" dirty="0"/>
              <a:t> (test) Statistic = 8.177; </a:t>
            </a:r>
            <a:r>
              <a:rPr lang="en-US" sz="1050" i="1" dirty="0"/>
              <a:t>p</a:t>
            </a:r>
            <a:r>
              <a:rPr lang="en-US" sz="1050" dirty="0"/>
              <a:t> &lt; 0.000001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ECEFB99-DCDB-584D-B12F-75EE161CB265}"/>
              </a:ext>
            </a:extLst>
          </p:cNvPr>
          <p:cNvSpPr txBox="1"/>
          <p:nvPr/>
        </p:nvSpPr>
        <p:spPr>
          <a:xfrm>
            <a:off x="2457145" y="4310824"/>
            <a:ext cx="23823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/>
              <a:t>Hils</a:t>
            </a:r>
            <a:r>
              <a:rPr lang="en-US" sz="1050" dirty="0"/>
              <a:t> (test) Statistic = 0.301; </a:t>
            </a:r>
            <a:r>
              <a:rPr lang="en-US" sz="1050" i="1" dirty="0"/>
              <a:t>p</a:t>
            </a:r>
            <a:r>
              <a:rPr lang="en-US" sz="1050" dirty="0"/>
              <a:t> = 0.765122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6452F37-A1CA-1F4B-8348-8204987E24D8}"/>
              </a:ext>
            </a:extLst>
          </p:cNvPr>
          <p:cNvSpPr txBox="1"/>
          <p:nvPr/>
        </p:nvSpPr>
        <p:spPr>
          <a:xfrm>
            <a:off x="2252030" y="228600"/>
            <a:ext cx="4787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Quartets Analysis of Introgression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265469C-A3CC-D848-B1FF-B8F3AEA22D4A}"/>
              </a:ext>
            </a:extLst>
          </p:cNvPr>
          <p:cNvSpPr txBox="1"/>
          <p:nvPr/>
        </p:nvSpPr>
        <p:spPr>
          <a:xfrm>
            <a:off x="1957133" y="690265"/>
            <a:ext cx="5236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(</a:t>
            </a:r>
            <a:r>
              <a:rPr lang="en-US" sz="1400" dirty="0" err="1"/>
              <a:t>SVDquartets</a:t>
            </a:r>
            <a:r>
              <a:rPr lang="en-US" sz="1400" dirty="0"/>
              <a:t> &amp; </a:t>
            </a:r>
            <a:r>
              <a:rPr lang="en-US" sz="1400" dirty="0" err="1"/>
              <a:t>HyDe</a:t>
            </a:r>
            <a:r>
              <a:rPr lang="en-US" sz="1400" dirty="0"/>
              <a:t> - </a:t>
            </a:r>
            <a:r>
              <a:rPr lang="en-US" sz="1400" dirty="0" err="1"/>
              <a:t>Kubatko</a:t>
            </a:r>
            <a:r>
              <a:rPr lang="en-US" sz="1400" dirty="0"/>
              <a:t> &amp; </a:t>
            </a:r>
            <a:r>
              <a:rPr lang="en-US" sz="1400" dirty="0" err="1"/>
              <a:t>Chifman</a:t>
            </a:r>
            <a:r>
              <a:rPr lang="en-US" sz="1400" dirty="0"/>
              <a:t> 2019; </a:t>
            </a:r>
            <a:r>
              <a:rPr lang="en-US" sz="1400" dirty="0" err="1"/>
              <a:t>Blischak</a:t>
            </a:r>
            <a:r>
              <a:rPr lang="en-US" sz="1400" dirty="0"/>
              <a:t> et al. 2018)</a:t>
            </a:r>
          </a:p>
        </p:txBody>
      </p:sp>
    </p:spTree>
    <p:extLst>
      <p:ext uri="{BB962C8B-B14F-4D97-AF65-F5344CB8AC3E}">
        <p14:creationId xmlns:p14="http://schemas.microsoft.com/office/powerpoint/2010/main" val="3855886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1D72AFDF-FE6B-984A-ADC9-78BF42DF4AD9}"/>
              </a:ext>
            </a:extLst>
          </p:cNvPr>
          <p:cNvGrpSpPr/>
          <p:nvPr/>
        </p:nvGrpSpPr>
        <p:grpSpPr>
          <a:xfrm>
            <a:off x="-1715" y="1630046"/>
            <a:ext cx="1918628" cy="2997231"/>
            <a:chOff x="79358" y="1030394"/>
            <a:chExt cx="2558170" cy="399630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6AF98AC-79DB-E147-959C-7236E8B63297}"/>
                </a:ext>
              </a:extLst>
            </p:cNvPr>
            <p:cNvGrpSpPr/>
            <p:nvPr/>
          </p:nvGrpSpPr>
          <p:grpSpPr>
            <a:xfrm>
              <a:off x="109977" y="3538914"/>
              <a:ext cx="2527551" cy="810054"/>
              <a:chOff x="440461" y="1641433"/>
              <a:chExt cx="2527551" cy="810054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F62F641-FBC7-9A4F-84C6-CD8063C6A947}"/>
                  </a:ext>
                </a:extLst>
              </p:cNvPr>
              <p:cNvSpPr txBox="1"/>
              <p:nvPr/>
            </p:nvSpPr>
            <p:spPr>
              <a:xfrm>
                <a:off x="786584" y="1641433"/>
                <a:ext cx="601019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i="1" dirty="0" err="1"/>
                  <a:t>st</a:t>
                </a:r>
                <a:r>
                  <a:rPr lang="en-US" sz="1050" i="1" dirty="0"/>
                  <a:t> 11</a:t>
                </a: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DC2BF24-9BFF-D24A-91AD-173FB11DC3B3}"/>
                  </a:ext>
                </a:extLst>
              </p:cNvPr>
              <p:cNvSpPr txBox="1"/>
              <p:nvPr/>
            </p:nvSpPr>
            <p:spPr>
              <a:xfrm>
                <a:off x="440461" y="2112932"/>
                <a:ext cx="887423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i="1" dirty="0" err="1"/>
                  <a:t>umb</a:t>
                </a:r>
                <a:r>
                  <a:rPr lang="en-US" sz="1050" i="1" dirty="0"/>
                  <a:t> 600</a:t>
                </a:r>
                <a:endParaRPr lang="en-US" sz="1050" dirty="0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0B30503-644F-D94C-BD18-6743BF6E2DAC}"/>
                  </a:ext>
                </a:extLst>
              </p:cNvPr>
              <p:cNvSpPr txBox="1"/>
              <p:nvPr/>
            </p:nvSpPr>
            <p:spPr>
              <a:xfrm>
                <a:off x="2069903" y="1655946"/>
                <a:ext cx="8981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i="1" dirty="0" err="1"/>
                  <a:t>dor</a:t>
                </a:r>
                <a:r>
                  <a:rPr lang="en-US" sz="1050" i="1" dirty="0"/>
                  <a:t> 605*</a:t>
                </a:r>
                <a:endParaRPr lang="en-US" sz="1050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5707EA7-2622-9E43-9AFF-B612BFFB4440}"/>
                  </a:ext>
                </a:extLst>
              </p:cNvPr>
              <p:cNvSpPr txBox="1"/>
              <p:nvPr/>
            </p:nvSpPr>
            <p:spPr>
              <a:xfrm>
                <a:off x="2084868" y="2101325"/>
                <a:ext cx="8083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i="1" dirty="0" err="1"/>
                  <a:t>dor</a:t>
                </a:r>
                <a:r>
                  <a:rPr lang="en-US" sz="1050" i="1" dirty="0"/>
                  <a:t> 713</a:t>
                </a:r>
                <a:endParaRPr lang="en-US" sz="1050" dirty="0"/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EC534A5E-D03D-6D47-A9BE-BDE4B2737911}"/>
                  </a:ext>
                </a:extLst>
              </p:cNvPr>
              <p:cNvCxnSpPr/>
              <p:nvPr/>
            </p:nvCxnSpPr>
            <p:spPr bwMode="auto">
              <a:xfrm>
                <a:off x="1371600" y="2057400"/>
                <a:ext cx="6096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CD526D29-32A7-CB49-81AB-93068B6FD8BE}"/>
                  </a:ext>
                </a:extLst>
              </p:cNvPr>
              <p:cNvCxnSpPr/>
              <p:nvPr/>
            </p:nvCxnSpPr>
            <p:spPr bwMode="auto">
              <a:xfrm flipH="1" flipV="1">
                <a:off x="1219200" y="1905000"/>
                <a:ext cx="152400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DC4544C6-E504-7943-9040-92963692EC4F}"/>
                  </a:ext>
                </a:extLst>
              </p:cNvPr>
              <p:cNvCxnSpPr/>
              <p:nvPr/>
            </p:nvCxnSpPr>
            <p:spPr bwMode="auto">
              <a:xfrm flipH="1" flipV="1">
                <a:off x="1981200" y="2057400"/>
                <a:ext cx="152400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BC81242-7706-DE40-9272-F79A2E1E0107}"/>
                  </a:ext>
                </a:extLst>
              </p:cNvPr>
              <p:cNvCxnSpPr/>
              <p:nvPr/>
            </p:nvCxnSpPr>
            <p:spPr bwMode="auto">
              <a:xfrm flipV="1">
                <a:off x="1981200" y="1905000"/>
                <a:ext cx="152400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912A25AA-360B-DF49-A3C9-42238571AE25}"/>
                  </a:ext>
                </a:extLst>
              </p:cNvPr>
              <p:cNvCxnSpPr/>
              <p:nvPr/>
            </p:nvCxnSpPr>
            <p:spPr bwMode="auto">
              <a:xfrm flipV="1">
                <a:off x="1217149" y="2059112"/>
                <a:ext cx="152400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7A9860F-6B8E-DE4D-AAC7-3936A05F0F12}"/>
                </a:ext>
              </a:extLst>
            </p:cNvPr>
            <p:cNvGrpSpPr/>
            <p:nvPr/>
          </p:nvGrpSpPr>
          <p:grpSpPr>
            <a:xfrm>
              <a:off x="185456" y="1936819"/>
              <a:ext cx="2436889" cy="816039"/>
              <a:chOff x="531124" y="1626918"/>
              <a:chExt cx="2436889" cy="816039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0DE010B-5B60-BE47-9DD7-0FDD12253962}"/>
                  </a:ext>
                </a:extLst>
              </p:cNvPr>
              <p:cNvSpPr txBox="1"/>
              <p:nvPr/>
            </p:nvSpPr>
            <p:spPr>
              <a:xfrm>
                <a:off x="746827" y="1641433"/>
                <a:ext cx="601018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i="1" dirty="0" err="1"/>
                  <a:t>st</a:t>
                </a:r>
                <a:r>
                  <a:rPr lang="en-US" sz="1050" i="1" dirty="0"/>
                  <a:t> 11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EB63E1B-6F7C-CC46-B3B6-4B75BFC642E0}"/>
                  </a:ext>
                </a:extLst>
              </p:cNvPr>
              <p:cNvSpPr txBox="1"/>
              <p:nvPr/>
            </p:nvSpPr>
            <p:spPr>
              <a:xfrm>
                <a:off x="2059000" y="2104402"/>
                <a:ext cx="887422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i="1" dirty="0" err="1"/>
                  <a:t>umb</a:t>
                </a:r>
                <a:r>
                  <a:rPr lang="en-US" sz="1050" i="1" dirty="0"/>
                  <a:t> 600</a:t>
                </a:r>
                <a:endParaRPr lang="en-US" sz="1050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90F25E2-23BF-0E4F-ACC8-E2AD368D80D5}"/>
                  </a:ext>
                </a:extLst>
              </p:cNvPr>
              <p:cNvSpPr txBox="1"/>
              <p:nvPr/>
            </p:nvSpPr>
            <p:spPr>
              <a:xfrm>
                <a:off x="2069904" y="1626918"/>
                <a:ext cx="898109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i="1" dirty="0" err="1"/>
                  <a:t>dor</a:t>
                </a:r>
                <a:r>
                  <a:rPr lang="en-US" sz="1050" i="1" dirty="0"/>
                  <a:t> 605*</a:t>
                </a:r>
                <a:endParaRPr lang="en-US" sz="1050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EB20E48-467E-754F-AFE2-01541B5CBB13}"/>
                  </a:ext>
                </a:extLst>
              </p:cNvPr>
              <p:cNvSpPr txBox="1"/>
              <p:nvPr/>
            </p:nvSpPr>
            <p:spPr>
              <a:xfrm>
                <a:off x="531124" y="2100762"/>
                <a:ext cx="808341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i="1" dirty="0" err="1"/>
                  <a:t>dor</a:t>
                </a:r>
                <a:r>
                  <a:rPr lang="en-US" sz="1050" i="1" dirty="0"/>
                  <a:t> 713</a:t>
                </a:r>
                <a:endParaRPr lang="en-US" sz="1050" dirty="0"/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93644B65-8EC9-5848-B441-9EC73AC5D326}"/>
                  </a:ext>
                </a:extLst>
              </p:cNvPr>
              <p:cNvCxnSpPr/>
              <p:nvPr/>
            </p:nvCxnSpPr>
            <p:spPr bwMode="auto">
              <a:xfrm>
                <a:off x="1371600" y="2057400"/>
                <a:ext cx="6096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0B930AD-DE57-A340-968B-6EC1E2D429A8}"/>
                  </a:ext>
                </a:extLst>
              </p:cNvPr>
              <p:cNvCxnSpPr/>
              <p:nvPr/>
            </p:nvCxnSpPr>
            <p:spPr bwMode="auto">
              <a:xfrm flipH="1" flipV="1">
                <a:off x="1219200" y="1905000"/>
                <a:ext cx="152400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28513E45-EF06-244B-9F84-338E18D5E883}"/>
                  </a:ext>
                </a:extLst>
              </p:cNvPr>
              <p:cNvCxnSpPr/>
              <p:nvPr/>
            </p:nvCxnSpPr>
            <p:spPr bwMode="auto">
              <a:xfrm flipH="1" flipV="1">
                <a:off x="1981200" y="2057400"/>
                <a:ext cx="152400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D69D2190-9FEA-3441-9C93-15ADB892B798}"/>
                  </a:ext>
                </a:extLst>
              </p:cNvPr>
              <p:cNvCxnSpPr/>
              <p:nvPr/>
            </p:nvCxnSpPr>
            <p:spPr bwMode="auto">
              <a:xfrm flipV="1">
                <a:off x="1981200" y="1905000"/>
                <a:ext cx="152400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49241E85-C103-7A47-BC01-EE2E33B092A5}"/>
                  </a:ext>
                </a:extLst>
              </p:cNvPr>
              <p:cNvCxnSpPr/>
              <p:nvPr/>
            </p:nvCxnSpPr>
            <p:spPr bwMode="auto">
              <a:xfrm flipV="1">
                <a:off x="1217149" y="2059112"/>
                <a:ext cx="152400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75D261E-517E-BA42-B4B8-E48D2894DF63}"/>
                </a:ext>
              </a:extLst>
            </p:cNvPr>
            <p:cNvGrpSpPr/>
            <p:nvPr/>
          </p:nvGrpSpPr>
          <p:grpSpPr>
            <a:xfrm>
              <a:off x="79358" y="2704701"/>
              <a:ext cx="2523094" cy="846848"/>
              <a:chOff x="442655" y="1641433"/>
              <a:chExt cx="2523094" cy="846848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52BB04D-4F64-BD41-B4A5-4D934E0FD907}"/>
                  </a:ext>
                </a:extLst>
              </p:cNvPr>
              <p:cNvSpPr txBox="1"/>
              <p:nvPr/>
            </p:nvSpPr>
            <p:spPr>
              <a:xfrm>
                <a:off x="746827" y="1641433"/>
                <a:ext cx="601018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i="1" dirty="0" err="1"/>
                  <a:t>st</a:t>
                </a:r>
                <a:r>
                  <a:rPr lang="en-US" sz="1050" i="1" dirty="0"/>
                  <a:t> 11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BE9128F-A9C6-0D4A-A827-5ADCE3098524}"/>
                  </a:ext>
                </a:extLst>
              </p:cNvPr>
              <p:cNvSpPr txBox="1"/>
              <p:nvPr/>
            </p:nvSpPr>
            <p:spPr>
              <a:xfrm>
                <a:off x="2078327" y="1666816"/>
                <a:ext cx="887422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i="1" dirty="0" err="1"/>
                  <a:t>umb</a:t>
                </a:r>
                <a:r>
                  <a:rPr lang="en-US" sz="1050" i="1" dirty="0"/>
                  <a:t> 600</a:t>
                </a:r>
                <a:endParaRPr lang="en-US" sz="1050" dirty="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5786E03-EBC1-3240-B1BC-4564A7FD46C5}"/>
                  </a:ext>
                </a:extLst>
              </p:cNvPr>
              <p:cNvSpPr txBox="1"/>
              <p:nvPr/>
            </p:nvSpPr>
            <p:spPr>
              <a:xfrm>
                <a:off x="442655" y="2149726"/>
                <a:ext cx="898109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i="1" dirty="0" err="1"/>
                  <a:t>dor</a:t>
                </a:r>
                <a:r>
                  <a:rPr lang="en-US" sz="1050" i="1" dirty="0"/>
                  <a:t> 605*</a:t>
                </a:r>
                <a:endParaRPr lang="en-US" sz="1050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1E2E38F-4606-A144-BD00-05F1F35C4B57}"/>
                  </a:ext>
                </a:extLst>
              </p:cNvPr>
              <p:cNvSpPr txBox="1"/>
              <p:nvPr/>
            </p:nvSpPr>
            <p:spPr>
              <a:xfrm>
                <a:off x="2086388" y="2112301"/>
                <a:ext cx="808341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i="1" dirty="0" err="1"/>
                  <a:t>dor</a:t>
                </a:r>
                <a:r>
                  <a:rPr lang="en-US" sz="1050" i="1" dirty="0"/>
                  <a:t> 713</a:t>
                </a:r>
                <a:endParaRPr lang="en-US" sz="1050" dirty="0"/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0264DCC7-3770-994A-B8F5-11B4C36515D9}"/>
                  </a:ext>
                </a:extLst>
              </p:cNvPr>
              <p:cNvCxnSpPr/>
              <p:nvPr/>
            </p:nvCxnSpPr>
            <p:spPr bwMode="auto">
              <a:xfrm>
                <a:off x="1371600" y="2057400"/>
                <a:ext cx="6096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341F144-F72A-0141-83B2-6FD8D28DCC28}"/>
                  </a:ext>
                </a:extLst>
              </p:cNvPr>
              <p:cNvCxnSpPr/>
              <p:nvPr/>
            </p:nvCxnSpPr>
            <p:spPr bwMode="auto">
              <a:xfrm flipH="1" flipV="1">
                <a:off x="1219200" y="1905000"/>
                <a:ext cx="152400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0F9A8973-00DD-4143-8575-2FF572AA5C5D}"/>
                  </a:ext>
                </a:extLst>
              </p:cNvPr>
              <p:cNvCxnSpPr/>
              <p:nvPr/>
            </p:nvCxnSpPr>
            <p:spPr bwMode="auto">
              <a:xfrm flipH="1" flipV="1">
                <a:off x="1981200" y="2057400"/>
                <a:ext cx="152400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2A24F03A-102F-C24C-8E51-31168B1A19A0}"/>
                  </a:ext>
                </a:extLst>
              </p:cNvPr>
              <p:cNvCxnSpPr/>
              <p:nvPr/>
            </p:nvCxnSpPr>
            <p:spPr bwMode="auto">
              <a:xfrm flipV="1">
                <a:off x="1981200" y="1905000"/>
                <a:ext cx="152400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BEB31427-E0D2-214E-BF48-C3EE1F008B4E}"/>
                  </a:ext>
                </a:extLst>
              </p:cNvPr>
              <p:cNvCxnSpPr/>
              <p:nvPr/>
            </p:nvCxnSpPr>
            <p:spPr bwMode="auto">
              <a:xfrm flipV="1">
                <a:off x="1217149" y="2059112"/>
                <a:ext cx="152400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307A8E3-7F7B-4D42-B743-8C1CCFAA70D1}"/>
                </a:ext>
              </a:extLst>
            </p:cNvPr>
            <p:cNvGrpSpPr/>
            <p:nvPr/>
          </p:nvGrpSpPr>
          <p:grpSpPr>
            <a:xfrm>
              <a:off x="811506" y="4289541"/>
              <a:ext cx="1133217" cy="737160"/>
              <a:chOff x="918970" y="4570768"/>
              <a:chExt cx="1133217" cy="737160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8CA67B9-2625-134B-BE7A-974CCB69C511}"/>
                  </a:ext>
                </a:extLst>
              </p:cNvPr>
              <p:cNvSpPr txBox="1"/>
              <p:nvPr/>
            </p:nvSpPr>
            <p:spPr>
              <a:xfrm>
                <a:off x="918970" y="4969374"/>
                <a:ext cx="11332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/>
                  <a:t>Species tree</a:t>
                </a:r>
              </a:p>
            </p:txBody>
          </p: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978BDA81-6C90-5C4B-BE75-B6FE60E92BD9}"/>
                  </a:ext>
                </a:extLst>
              </p:cNvPr>
              <p:cNvCxnSpPr/>
              <p:nvPr/>
            </p:nvCxnSpPr>
            <p:spPr bwMode="auto">
              <a:xfrm flipV="1">
                <a:off x="1444861" y="4570768"/>
                <a:ext cx="0" cy="376853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F8DC220-0501-BD4F-9E69-56DF959B4CC5}"/>
                </a:ext>
              </a:extLst>
            </p:cNvPr>
            <p:cNvGrpSpPr/>
            <p:nvPr/>
          </p:nvGrpSpPr>
          <p:grpSpPr>
            <a:xfrm>
              <a:off x="849940" y="1030394"/>
              <a:ext cx="1122529" cy="994649"/>
              <a:chOff x="1016596" y="4967625"/>
              <a:chExt cx="1122529" cy="994649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2930835-6FF1-C24B-B3F4-7A1322701C90}"/>
                  </a:ext>
                </a:extLst>
              </p:cNvPr>
              <p:cNvSpPr txBox="1"/>
              <p:nvPr/>
            </p:nvSpPr>
            <p:spPr>
              <a:xfrm>
                <a:off x="1016596" y="4967625"/>
                <a:ext cx="1122529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err="1"/>
                  <a:t>mtDNA</a:t>
                </a:r>
                <a:r>
                  <a:rPr lang="en-US" sz="1050" dirty="0"/>
                  <a:t> tree</a:t>
                </a:r>
              </a:p>
            </p:txBody>
          </p: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213D92B1-ADA9-A041-BB17-0E98A2F2BF0C}"/>
                  </a:ext>
                </a:extLst>
              </p:cNvPr>
              <p:cNvCxnSpPr/>
              <p:nvPr/>
            </p:nvCxnSpPr>
            <p:spPr bwMode="auto">
              <a:xfrm>
                <a:off x="1515511" y="5302548"/>
                <a:ext cx="0" cy="65972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EDBD50AE-4C6B-DF47-AC86-52565B7E7FD2}"/>
              </a:ext>
            </a:extLst>
          </p:cNvPr>
          <p:cNvGraphicFramePr>
            <a:graphicFrameLocks/>
          </p:cNvGraphicFramePr>
          <p:nvPr/>
        </p:nvGraphicFramePr>
        <p:xfrm>
          <a:off x="1801095" y="2030381"/>
          <a:ext cx="3787940" cy="2346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0F779E06-128C-0C4E-92CE-CE386C33C539}"/>
              </a:ext>
            </a:extLst>
          </p:cNvPr>
          <p:cNvGraphicFramePr>
            <a:graphicFrameLocks/>
          </p:cNvGraphicFramePr>
          <p:nvPr/>
        </p:nvGraphicFramePr>
        <p:xfrm>
          <a:off x="5445865" y="2020661"/>
          <a:ext cx="3787940" cy="2346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401EE03C-022E-4C46-95BE-DFCB5196B2B0}"/>
              </a:ext>
            </a:extLst>
          </p:cNvPr>
          <p:cNvSpPr txBox="1"/>
          <p:nvPr/>
        </p:nvSpPr>
        <p:spPr>
          <a:xfrm>
            <a:off x="6114832" y="4359811"/>
            <a:ext cx="23823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/>
              <a:t>Hils</a:t>
            </a:r>
            <a:r>
              <a:rPr lang="en-US" sz="1050" dirty="0"/>
              <a:t> (test) Statistic = 5.411; </a:t>
            </a:r>
            <a:r>
              <a:rPr lang="en-US" sz="1050" i="1" dirty="0"/>
              <a:t>p</a:t>
            </a:r>
            <a:r>
              <a:rPr lang="en-US" sz="1050" dirty="0"/>
              <a:t> = 0.000004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FB32C8D-F998-4448-A388-ECD7E7153628}"/>
              </a:ext>
            </a:extLst>
          </p:cNvPr>
          <p:cNvSpPr txBox="1"/>
          <p:nvPr/>
        </p:nvSpPr>
        <p:spPr>
          <a:xfrm>
            <a:off x="2457145" y="4359811"/>
            <a:ext cx="23823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/>
              <a:t>Hils</a:t>
            </a:r>
            <a:r>
              <a:rPr lang="en-US" sz="1050" dirty="0"/>
              <a:t> (test) Statistic = 1.346; </a:t>
            </a:r>
            <a:r>
              <a:rPr lang="en-US" sz="1050" i="1" dirty="0"/>
              <a:t>p</a:t>
            </a:r>
            <a:r>
              <a:rPr lang="en-US" sz="1050" dirty="0"/>
              <a:t> = 0.178457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C4AB179-3546-274D-99EC-EBF2C827B5F0}"/>
              </a:ext>
            </a:extLst>
          </p:cNvPr>
          <p:cNvSpPr txBox="1"/>
          <p:nvPr/>
        </p:nvSpPr>
        <p:spPr>
          <a:xfrm>
            <a:off x="2252030" y="228600"/>
            <a:ext cx="4787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Quartets Analysis of Introgression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CAB6761-1A79-D847-BEA9-3349FE01DE4B}"/>
              </a:ext>
            </a:extLst>
          </p:cNvPr>
          <p:cNvSpPr txBox="1"/>
          <p:nvPr/>
        </p:nvSpPr>
        <p:spPr>
          <a:xfrm>
            <a:off x="1957133" y="690265"/>
            <a:ext cx="5236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(</a:t>
            </a:r>
            <a:r>
              <a:rPr lang="en-US" sz="1400" dirty="0" err="1"/>
              <a:t>SVDquartets</a:t>
            </a:r>
            <a:r>
              <a:rPr lang="en-US" sz="1400" dirty="0"/>
              <a:t> &amp; </a:t>
            </a:r>
            <a:r>
              <a:rPr lang="en-US" sz="1400" dirty="0" err="1"/>
              <a:t>HyDe</a:t>
            </a:r>
            <a:r>
              <a:rPr lang="en-US" sz="1400" dirty="0"/>
              <a:t> - </a:t>
            </a:r>
            <a:r>
              <a:rPr lang="en-US" sz="1400" dirty="0" err="1"/>
              <a:t>Kubatko</a:t>
            </a:r>
            <a:r>
              <a:rPr lang="en-US" sz="1400" dirty="0"/>
              <a:t> &amp; </a:t>
            </a:r>
            <a:r>
              <a:rPr lang="en-US" sz="1400" dirty="0" err="1"/>
              <a:t>Chifman</a:t>
            </a:r>
            <a:r>
              <a:rPr lang="en-US" sz="1400" dirty="0"/>
              <a:t> 2019; </a:t>
            </a:r>
            <a:r>
              <a:rPr lang="en-US" sz="1400" dirty="0" err="1"/>
              <a:t>Blischak</a:t>
            </a:r>
            <a:r>
              <a:rPr lang="en-US" sz="1400" dirty="0"/>
              <a:t> et al. 2018)</a:t>
            </a:r>
          </a:p>
        </p:txBody>
      </p:sp>
    </p:spTree>
    <p:extLst>
      <p:ext uri="{BB962C8B-B14F-4D97-AF65-F5344CB8AC3E}">
        <p14:creationId xmlns:p14="http://schemas.microsoft.com/office/powerpoint/2010/main" val="37012267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4B7CA5E-9840-4340-88A9-C6461ADFE749}"/>
              </a:ext>
            </a:extLst>
          </p:cNvPr>
          <p:cNvGrpSpPr/>
          <p:nvPr/>
        </p:nvGrpSpPr>
        <p:grpSpPr>
          <a:xfrm>
            <a:off x="-1715" y="1630046"/>
            <a:ext cx="1918628" cy="2997231"/>
            <a:chOff x="79358" y="1030394"/>
            <a:chExt cx="2558170" cy="399630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B068B59-200A-F24B-B878-A0462B27834A}"/>
                </a:ext>
              </a:extLst>
            </p:cNvPr>
            <p:cNvGrpSpPr/>
            <p:nvPr/>
          </p:nvGrpSpPr>
          <p:grpSpPr>
            <a:xfrm>
              <a:off x="109977" y="3538914"/>
              <a:ext cx="2527551" cy="810054"/>
              <a:chOff x="440461" y="1641433"/>
              <a:chExt cx="2527551" cy="810054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7C5036A-C5E4-DE49-BAB3-61774503E6F1}"/>
                  </a:ext>
                </a:extLst>
              </p:cNvPr>
              <p:cNvSpPr txBox="1"/>
              <p:nvPr/>
            </p:nvSpPr>
            <p:spPr>
              <a:xfrm>
                <a:off x="786584" y="1641433"/>
                <a:ext cx="601019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i="1" dirty="0" err="1"/>
                  <a:t>st</a:t>
                </a:r>
                <a:r>
                  <a:rPr lang="en-US" sz="1050" i="1" dirty="0"/>
                  <a:t> 11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54F88A9-8715-8742-9C6E-5617DF1D29E6}"/>
                  </a:ext>
                </a:extLst>
              </p:cNvPr>
              <p:cNvSpPr txBox="1"/>
              <p:nvPr/>
            </p:nvSpPr>
            <p:spPr>
              <a:xfrm>
                <a:off x="440461" y="2112932"/>
                <a:ext cx="887423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i="1" dirty="0" err="1"/>
                  <a:t>umb</a:t>
                </a:r>
                <a:r>
                  <a:rPr lang="en-US" sz="1050" i="1" dirty="0"/>
                  <a:t> 251</a:t>
                </a:r>
                <a:endParaRPr lang="en-US" sz="1050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23F51EB-A158-9C42-B881-0861B0DCE37D}"/>
                  </a:ext>
                </a:extLst>
              </p:cNvPr>
              <p:cNvSpPr txBox="1"/>
              <p:nvPr/>
            </p:nvSpPr>
            <p:spPr>
              <a:xfrm>
                <a:off x="2069903" y="1655946"/>
                <a:ext cx="8981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i="1" dirty="0" err="1"/>
                  <a:t>dor</a:t>
                </a:r>
                <a:r>
                  <a:rPr lang="en-US" sz="1050" i="1" dirty="0"/>
                  <a:t> 582*</a:t>
                </a:r>
                <a:endParaRPr lang="en-US" sz="1050" dirty="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486CC39-F652-D842-A182-7CD68ED74D10}"/>
                  </a:ext>
                </a:extLst>
              </p:cNvPr>
              <p:cNvSpPr txBox="1"/>
              <p:nvPr/>
            </p:nvSpPr>
            <p:spPr>
              <a:xfrm>
                <a:off x="2084868" y="2101325"/>
                <a:ext cx="8083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i="1" dirty="0" err="1"/>
                  <a:t>dor</a:t>
                </a:r>
                <a:r>
                  <a:rPr lang="en-US" sz="1050" i="1" dirty="0"/>
                  <a:t> 713</a:t>
                </a:r>
                <a:endParaRPr lang="en-US" sz="1050" dirty="0"/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D7BF0BAF-315A-B343-A5CF-E994E3B6AFA0}"/>
                  </a:ext>
                </a:extLst>
              </p:cNvPr>
              <p:cNvCxnSpPr/>
              <p:nvPr/>
            </p:nvCxnSpPr>
            <p:spPr bwMode="auto">
              <a:xfrm>
                <a:off x="1371600" y="2057400"/>
                <a:ext cx="6096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B738B695-0112-A548-A37F-DD4AFBCB04B5}"/>
                  </a:ext>
                </a:extLst>
              </p:cNvPr>
              <p:cNvCxnSpPr/>
              <p:nvPr/>
            </p:nvCxnSpPr>
            <p:spPr bwMode="auto">
              <a:xfrm flipH="1" flipV="1">
                <a:off x="1219200" y="1905000"/>
                <a:ext cx="152400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94362E5A-D5AF-084E-ACC9-F694BC2073DD}"/>
                  </a:ext>
                </a:extLst>
              </p:cNvPr>
              <p:cNvCxnSpPr/>
              <p:nvPr/>
            </p:nvCxnSpPr>
            <p:spPr bwMode="auto">
              <a:xfrm flipH="1" flipV="1">
                <a:off x="1981200" y="2057400"/>
                <a:ext cx="152400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BB6E1C9D-E6D2-A04C-8D35-C3575BB1F960}"/>
                  </a:ext>
                </a:extLst>
              </p:cNvPr>
              <p:cNvCxnSpPr/>
              <p:nvPr/>
            </p:nvCxnSpPr>
            <p:spPr bwMode="auto">
              <a:xfrm flipV="1">
                <a:off x="1981200" y="1905000"/>
                <a:ext cx="152400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E5D2B2D8-81B5-3540-B5C7-272EEB12B2EA}"/>
                  </a:ext>
                </a:extLst>
              </p:cNvPr>
              <p:cNvCxnSpPr/>
              <p:nvPr/>
            </p:nvCxnSpPr>
            <p:spPr bwMode="auto">
              <a:xfrm flipV="1">
                <a:off x="1217149" y="2059112"/>
                <a:ext cx="152400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51583A3-7D2B-524E-B087-9CD05D73823B}"/>
                </a:ext>
              </a:extLst>
            </p:cNvPr>
            <p:cNvGrpSpPr/>
            <p:nvPr/>
          </p:nvGrpSpPr>
          <p:grpSpPr>
            <a:xfrm>
              <a:off x="185456" y="1936819"/>
              <a:ext cx="2436889" cy="816039"/>
              <a:chOff x="531124" y="1626918"/>
              <a:chExt cx="2436889" cy="816039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593CBE-C708-2D41-878F-E0CAF00AAEEC}"/>
                  </a:ext>
                </a:extLst>
              </p:cNvPr>
              <p:cNvSpPr txBox="1"/>
              <p:nvPr/>
            </p:nvSpPr>
            <p:spPr>
              <a:xfrm>
                <a:off x="746827" y="1641433"/>
                <a:ext cx="601018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i="1" dirty="0" err="1"/>
                  <a:t>st</a:t>
                </a:r>
                <a:r>
                  <a:rPr lang="en-US" sz="1050" i="1" dirty="0"/>
                  <a:t> 11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CCA360D-D36B-BD47-9A11-A93DCB2B9C99}"/>
                  </a:ext>
                </a:extLst>
              </p:cNvPr>
              <p:cNvSpPr txBox="1"/>
              <p:nvPr/>
            </p:nvSpPr>
            <p:spPr>
              <a:xfrm>
                <a:off x="2059000" y="2104402"/>
                <a:ext cx="887422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i="1" dirty="0" err="1"/>
                  <a:t>umb</a:t>
                </a:r>
                <a:r>
                  <a:rPr lang="en-US" sz="1050" i="1" dirty="0"/>
                  <a:t> 251</a:t>
                </a:r>
                <a:endParaRPr lang="en-US" sz="1050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E612FEF-B550-4E42-9E75-BF62B5D4A5EB}"/>
                  </a:ext>
                </a:extLst>
              </p:cNvPr>
              <p:cNvSpPr txBox="1"/>
              <p:nvPr/>
            </p:nvSpPr>
            <p:spPr>
              <a:xfrm>
                <a:off x="2069904" y="1626918"/>
                <a:ext cx="898109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i="1" dirty="0" err="1"/>
                  <a:t>dor</a:t>
                </a:r>
                <a:r>
                  <a:rPr lang="en-US" sz="1050" i="1" dirty="0"/>
                  <a:t> 582*</a:t>
                </a:r>
                <a:endParaRPr lang="en-US" sz="1050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9CC60EC-7AE0-8943-9F67-25B2C27BF8F5}"/>
                  </a:ext>
                </a:extLst>
              </p:cNvPr>
              <p:cNvSpPr txBox="1"/>
              <p:nvPr/>
            </p:nvSpPr>
            <p:spPr>
              <a:xfrm>
                <a:off x="531124" y="2100762"/>
                <a:ext cx="808341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i="1" dirty="0" err="1"/>
                  <a:t>dor</a:t>
                </a:r>
                <a:r>
                  <a:rPr lang="en-US" sz="1050" i="1" dirty="0"/>
                  <a:t> 713</a:t>
                </a:r>
                <a:endParaRPr lang="en-US" sz="1050" dirty="0"/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7844CE1E-D1F0-8146-B93E-E040D55E671A}"/>
                  </a:ext>
                </a:extLst>
              </p:cNvPr>
              <p:cNvCxnSpPr/>
              <p:nvPr/>
            </p:nvCxnSpPr>
            <p:spPr bwMode="auto">
              <a:xfrm>
                <a:off x="1371600" y="2057400"/>
                <a:ext cx="6096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C774A653-B24A-C840-ACBC-44B89A33B2A8}"/>
                  </a:ext>
                </a:extLst>
              </p:cNvPr>
              <p:cNvCxnSpPr/>
              <p:nvPr/>
            </p:nvCxnSpPr>
            <p:spPr bwMode="auto">
              <a:xfrm flipH="1" flipV="1">
                <a:off x="1219200" y="1905000"/>
                <a:ext cx="152400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58C3D2A2-0DBA-EF4B-A74F-9886AA47CD5C}"/>
                  </a:ext>
                </a:extLst>
              </p:cNvPr>
              <p:cNvCxnSpPr/>
              <p:nvPr/>
            </p:nvCxnSpPr>
            <p:spPr bwMode="auto">
              <a:xfrm flipH="1" flipV="1">
                <a:off x="1981200" y="2057400"/>
                <a:ext cx="152400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FFE31097-6D98-8F4D-BCF8-B14D65B6FA12}"/>
                  </a:ext>
                </a:extLst>
              </p:cNvPr>
              <p:cNvCxnSpPr/>
              <p:nvPr/>
            </p:nvCxnSpPr>
            <p:spPr bwMode="auto">
              <a:xfrm flipV="1">
                <a:off x="1981200" y="1905000"/>
                <a:ext cx="152400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0E3A325-0E9F-F447-BDFC-9FE87AA72C81}"/>
                  </a:ext>
                </a:extLst>
              </p:cNvPr>
              <p:cNvCxnSpPr/>
              <p:nvPr/>
            </p:nvCxnSpPr>
            <p:spPr bwMode="auto">
              <a:xfrm flipV="1">
                <a:off x="1217149" y="2059112"/>
                <a:ext cx="152400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75C717E-71F8-7545-B341-964F1B3144D3}"/>
                </a:ext>
              </a:extLst>
            </p:cNvPr>
            <p:cNvGrpSpPr/>
            <p:nvPr/>
          </p:nvGrpSpPr>
          <p:grpSpPr>
            <a:xfrm>
              <a:off x="79358" y="2704701"/>
              <a:ext cx="2523094" cy="846848"/>
              <a:chOff x="442655" y="1641433"/>
              <a:chExt cx="2523094" cy="846848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C136CAE-B1BA-6C48-8D6D-6EA86B58DADE}"/>
                  </a:ext>
                </a:extLst>
              </p:cNvPr>
              <p:cNvSpPr txBox="1"/>
              <p:nvPr/>
            </p:nvSpPr>
            <p:spPr>
              <a:xfrm>
                <a:off x="746827" y="1641433"/>
                <a:ext cx="601018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i="1" dirty="0" err="1"/>
                  <a:t>st</a:t>
                </a:r>
                <a:r>
                  <a:rPr lang="en-US" sz="1050" i="1" dirty="0"/>
                  <a:t> 11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0127E7F-B483-FB46-8DCD-5F77E550EC02}"/>
                  </a:ext>
                </a:extLst>
              </p:cNvPr>
              <p:cNvSpPr txBox="1"/>
              <p:nvPr/>
            </p:nvSpPr>
            <p:spPr>
              <a:xfrm>
                <a:off x="2078327" y="1666816"/>
                <a:ext cx="887422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i="1" dirty="0" err="1"/>
                  <a:t>umb</a:t>
                </a:r>
                <a:r>
                  <a:rPr lang="en-US" sz="1050" i="1" dirty="0"/>
                  <a:t> 251</a:t>
                </a:r>
                <a:endParaRPr lang="en-US" sz="1050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9ADB22E-CBAE-1946-AA28-77C2F3E08A55}"/>
                  </a:ext>
                </a:extLst>
              </p:cNvPr>
              <p:cNvSpPr txBox="1"/>
              <p:nvPr/>
            </p:nvSpPr>
            <p:spPr>
              <a:xfrm>
                <a:off x="442655" y="2149726"/>
                <a:ext cx="898109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i="1" dirty="0" err="1"/>
                  <a:t>dor</a:t>
                </a:r>
                <a:r>
                  <a:rPr lang="en-US" sz="1050" i="1" dirty="0"/>
                  <a:t> 582*</a:t>
                </a:r>
                <a:endParaRPr lang="en-US" sz="1050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0BAB003-0DFA-6542-B128-BE744E902184}"/>
                  </a:ext>
                </a:extLst>
              </p:cNvPr>
              <p:cNvSpPr txBox="1"/>
              <p:nvPr/>
            </p:nvSpPr>
            <p:spPr>
              <a:xfrm>
                <a:off x="2086388" y="2112301"/>
                <a:ext cx="808341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i="1" dirty="0" err="1"/>
                  <a:t>dor</a:t>
                </a:r>
                <a:r>
                  <a:rPr lang="en-US" sz="1050" i="1" dirty="0"/>
                  <a:t> 713</a:t>
                </a:r>
                <a:endParaRPr lang="en-US" sz="1050" dirty="0"/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39E1866-3EA7-0641-8F42-52A9FD070FFA}"/>
                  </a:ext>
                </a:extLst>
              </p:cNvPr>
              <p:cNvCxnSpPr/>
              <p:nvPr/>
            </p:nvCxnSpPr>
            <p:spPr bwMode="auto">
              <a:xfrm>
                <a:off x="1371600" y="2057400"/>
                <a:ext cx="6096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A7D2910-6F48-EF4A-9253-FAEDD33FD254}"/>
                  </a:ext>
                </a:extLst>
              </p:cNvPr>
              <p:cNvCxnSpPr/>
              <p:nvPr/>
            </p:nvCxnSpPr>
            <p:spPr bwMode="auto">
              <a:xfrm flipH="1" flipV="1">
                <a:off x="1219200" y="1905000"/>
                <a:ext cx="152400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3A698170-43BF-D24B-A8F9-9DCB5D3BE7DB}"/>
                  </a:ext>
                </a:extLst>
              </p:cNvPr>
              <p:cNvCxnSpPr/>
              <p:nvPr/>
            </p:nvCxnSpPr>
            <p:spPr bwMode="auto">
              <a:xfrm flipH="1" flipV="1">
                <a:off x="1981200" y="2057400"/>
                <a:ext cx="152400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AD78309E-B547-2642-8F9F-F4B0C6E11A14}"/>
                  </a:ext>
                </a:extLst>
              </p:cNvPr>
              <p:cNvCxnSpPr/>
              <p:nvPr/>
            </p:nvCxnSpPr>
            <p:spPr bwMode="auto">
              <a:xfrm flipV="1">
                <a:off x="1981200" y="1905000"/>
                <a:ext cx="152400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D787E780-13EE-F441-94F6-BB8FDD4F95CB}"/>
                  </a:ext>
                </a:extLst>
              </p:cNvPr>
              <p:cNvCxnSpPr/>
              <p:nvPr/>
            </p:nvCxnSpPr>
            <p:spPr bwMode="auto">
              <a:xfrm flipV="1">
                <a:off x="1217149" y="2059112"/>
                <a:ext cx="152400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2EF1127-77BF-594A-B831-8C55125FB535}"/>
                </a:ext>
              </a:extLst>
            </p:cNvPr>
            <p:cNvGrpSpPr/>
            <p:nvPr/>
          </p:nvGrpSpPr>
          <p:grpSpPr>
            <a:xfrm>
              <a:off x="811506" y="4289541"/>
              <a:ext cx="1133217" cy="737160"/>
              <a:chOff x="918970" y="4570768"/>
              <a:chExt cx="1133217" cy="737160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8F8ACD5-A164-D847-BD00-56A8C3CEA565}"/>
                  </a:ext>
                </a:extLst>
              </p:cNvPr>
              <p:cNvSpPr txBox="1"/>
              <p:nvPr/>
            </p:nvSpPr>
            <p:spPr>
              <a:xfrm>
                <a:off x="918970" y="4969374"/>
                <a:ext cx="11332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/>
                  <a:t>Species tree</a:t>
                </a: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075E1108-DB0D-D347-A5FF-0A765AD37F98}"/>
                  </a:ext>
                </a:extLst>
              </p:cNvPr>
              <p:cNvCxnSpPr/>
              <p:nvPr/>
            </p:nvCxnSpPr>
            <p:spPr bwMode="auto">
              <a:xfrm flipV="1">
                <a:off x="1444861" y="4570768"/>
                <a:ext cx="0" cy="376853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741D237-D216-5C47-9A7C-13E7B5C93552}"/>
                </a:ext>
              </a:extLst>
            </p:cNvPr>
            <p:cNvGrpSpPr/>
            <p:nvPr/>
          </p:nvGrpSpPr>
          <p:grpSpPr>
            <a:xfrm>
              <a:off x="849940" y="1030394"/>
              <a:ext cx="1122529" cy="994649"/>
              <a:chOff x="1016596" y="4967625"/>
              <a:chExt cx="1122529" cy="994649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E4F350-D5FA-804D-ACF0-0AEEC45FE03D}"/>
                  </a:ext>
                </a:extLst>
              </p:cNvPr>
              <p:cNvSpPr txBox="1"/>
              <p:nvPr/>
            </p:nvSpPr>
            <p:spPr>
              <a:xfrm>
                <a:off x="1016596" y="4967625"/>
                <a:ext cx="1122529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err="1"/>
                  <a:t>mtDNA</a:t>
                </a:r>
                <a:r>
                  <a:rPr lang="en-US" sz="1050" dirty="0"/>
                  <a:t> tree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B0C46CD3-16E5-7446-B4DF-A7D4709D5A86}"/>
                  </a:ext>
                </a:extLst>
              </p:cNvPr>
              <p:cNvCxnSpPr/>
              <p:nvPr/>
            </p:nvCxnSpPr>
            <p:spPr bwMode="auto">
              <a:xfrm>
                <a:off x="1515511" y="5302548"/>
                <a:ext cx="0" cy="65972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5AE13C59-B0AA-1949-9D42-0874D38E0571}"/>
              </a:ext>
            </a:extLst>
          </p:cNvPr>
          <p:cNvGraphicFramePr>
            <a:graphicFrameLocks/>
          </p:cNvGraphicFramePr>
          <p:nvPr/>
        </p:nvGraphicFramePr>
        <p:xfrm>
          <a:off x="1777612" y="2012633"/>
          <a:ext cx="3797327" cy="2278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D6231053-D6D1-9C45-A7A6-C0ABA60DD31B}"/>
              </a:ext>
            </a:extLst>
          </p:cNvPr>
          <p:cNvGraphicFramePr>
            <a:graphicFrameLocks/>
          </p:cNvGraphicFramePr>
          <p:nvPr/>
        </p:nvGraphicFramePr>
        <p:xfrm>
          <a:off x="5431402" y="2005965"/>
          <a:ext cx="3797327" cy="2278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EE14E390-A992-464D-B900-E9D37B7CFCF5}"/>
              </a:ext>
            </a:extLst>
          </p:cNvPr>
          <p:cNvSpPr txBox="1"/>
          <p:nvPr/>
        </p:nvSpPr>
        <p:spPr>
          <a:xfrm>
            <a:off x="6149122" y="4359811"/>
            <a:ext cx="23823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/>
              <a:t>Hils</a:t>
            </a:r>
            <a:r>
              <a:rPr lang="en-US" sz="1050" dirty="0"/>
              <a:t> (test) Statistic = 5.309; </a:t>
            </a:r>
            <a:r>
              <a:rPr lang="en-US" sz="1050" i="1" dirty="0"/>
              <a:t>p</a:t>
            </a:r>
            <a:r>
              <a:rPr lang="en-US" sz="1050" dirty="0"/>
              <a:t> = 0.000005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60CE420-388A-9546-A40C-59BEBE1DCC42}"/>
              </a:ext>
            </a:extLst>
          </p:cNvPr>
          <p:cNvSpPr txBox="1"/>
          <p:nvPr/>
        </p:nvSpPr>
        <p:spPr>
          <a:xfrm>
            <a:off x="2491435" y="4359811"/>
            <a:ext cx="23134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/>
              <a:t>Hils</a:t>
            </a:r>
            <a:r>
              <a:rPr lang="en-US" sz="1050" dirty="0"/>
              <a:t> (test) Statistic = 1.532; </a:t>
            </a:r>
            <a:r>
              <a:rPr lang="en-US" sz="1050" i="1" dirty="0"/>
              <a:t>p</a:t>
            </a:r>
            <a:r>
              <a:rPr lang="en-US" sz="1050" dirty="0"/>
              <a:t> = 0.12527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4DE470F-0BAE-A848-BB59-89F3FB0D18F0}"/>
              </a:ext>
            </a:extLst>
          </p:cNvPr>
          <p:cNvSpPr txBox="1"/>
          <p:nvPr/>
        </p:nvSpPr>
        <p:spPr>
          <a:xfrm>
            <a:off x="2252030" y="228600"/>
            <a:ext cx="4787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Quartets Analysis of Introgression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967E7EC-C5FB-F342-AAEA-80765B37DCAD}"/>
              </a:ext>
            </a:extLst>
          </p:cNvPr>
          <p:cNvSpPr txBox="1"/>
          <p:nvPr/>
        </p:nvSpPr>
        <p:spPr>
          <a:xfrm>
            <a:off x="1957133" y="690265"/>
            <a:ext cx="5236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(</a:t>
            </a:r>
            <a:r>
              <a:rPr lang="en-US" sz="1400" dirty="0" err="1"/>
              <a:t>SVDquartets</a:t>
            </a:r>
            <a:r>
              <a:rPr lang="en-US" sz="1400" dirty="0"/>
              <a:t> &amp; </a:t>
            </a:r>
            <a:r>
              <a:rPr lang="en-US" sz="1400" dirty="0" err="1"/>
              <a:t>HyDe</a:t>
            </a:r>
            <a:r>
              <a:rPr lang="en-US" sz="1400" dirty="0"/>
              <a:t> - </a:t>
            </a:r>
            <a:r>
              <a:rPr lang="en-US" sz="1400" dirty="0" err="1"/>
              <a:t>Kubatko</a:t>
            </a:r>
            <a:r>
              <a:rPr lang="en-US" sz="1400" dirty="0"/>
              <a:t> &amp; </a:t>
            </a:r>
            <a:r>
              <a:rPr lang="en-US" sz="1400" dirty="0" err="1"/>
              <a:t>Chifman</a:t>
            </a:r>
            <a:r>
              <a:rPr lang="en-US" sz="1400" dirty="0"/>
              <a:t> 2019; </a:t>
            </a:r>
            <a:r>
              <a:rPr lang="en-US" sz="1400" dirty="0" err="1"/>
              <a:t>Blischak</a:t>
            </a:r>
            <a:r>
              <a:rPr lang="en-US" sz="1400" dirty="0"/>
              <a:t> et al. 2018)</a:t>
            </a:r>
          </a:p>
        </p:txBody>
      </p:sp>
    </p:spTree>
    <p:extLst>
      <p:ext uri="{BB962C8B-B14F-4D97-AF65-F5344CB8AC3E}">
        <p14:creationId xmlns:p14="http://schemas.microsoft.com/office/powerpoint/2010/main" val="76334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0D14721-9321-4842-A4BC-CAE4F43D549A}"/>
              </a:ext>
            </a:extLst>
          </p:cNvPr>
          <p:cNvGrpSpPr/>
          <p:nvPr/>
        </p:nvGrpSpPr>
        <p:grpSpPr>
          <a:xfrm>
            <a:off x="-1715" y="1630046"/>
            <a:ext cx="1918628" cy="2997231"/>
            <a:chOff x="79358" y="1030394"/>
            <a:chExt cx="2558170" cy="399630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7B8709E-B141-674F-BFAA-3D6FA83D1295}"/>
                </a:ext>
              </a:extLst>
            </p:cNvPr>
            <p:cNvGrpSpPr/>
            <p:nvPr/>
          </p:nvGrpSpPr>
          <p:grpSpPr>
            <a:xfrm>
              <a:off x="201417" y="3538914"/>
              <a:ext cx="2436111" cy="810054"/>
              <a:chOff x="531901" y="1641433"/>
              <a:chExt cx="2436111" cy="810054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A5399F0-D38D-D54D-BD92-299D8E222B86}"/>
                  </a:ext>
                </a:extLst>
              </p:cNvPr>
              <p:cNvSpPr txBox="1"/>
              <p:nvPr/>
            </p:nvSpPr>
            <p:spPr>
              <a:xfrm>
                <a:off x="786584" y="1641433"/>
                <a:ext cx="601019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i="1" dirty="0" err="1"/>
                  <a:t>st</a:t>
                </a:r>
                <a:r>
                  <a:rPr lang="en-US" sz="1050" i="1" dirty="0"/>
                  <a:t> 11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034150A-B5AE-B446-8758-ED1EAF6D131C}"/>
                  </a:ext>
                </a:extLst>
              </p:cNvPr>
              <p:cNvSpPr txBox="1"/>
              <p:nvPr/>
            </p:nvSpPr>
            <p:spPr>
              <a:xfrm>
                <a:off x="531901" y="2112932"/>
                <a:ext cx="769869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i="1" dirty="0" err="1"/>
                  <a:t>cin</a:t>
                </a:r>
                <a:r>
                  <a:rPr lang="en-US" sz="1050" i="1" dirty="0"/>
                  <a:t> 226</a:t>
                </a:r>
                <a:endParaRPr lang="en-US" sz="1050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A43107B-2C8A-6E4F-B115-CB4A17212AF6}"/>
                  </a:ext>
                </a:extLst>
              </p:cNvPr>
              <p:cNvSpPr txBox="1"/>
              <p:nvPr/>
            </p:nvSpPr>
            <p:spPr>
              <a:xfrm>
                <a:off x="2069903" y="1655946"/>
                <a:ext cx="8981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i="1" dirty="0" err="1"/>
                  <a:t>dor</a:t>
                </a:r>
                <a:r>
                  <a:rPr lang="en-US" sz="1050" i="1" dirty="0"/>
                  <a:t> 236*</a:t>
                </a:r>
                <a:endParaRPr lang="en-US" sz="1050" dirty="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F83EA67-B1E7-254C-9A4A-EB3CAEE1C4C5}"/>
                  </a:ext>
                </a:extLst>
              </p:cNvPr>
              <p:cNvSpPr txBox="1"/>
              <p:nvPr/>
            </p:nvSpPr>
            <p:spPr>
              <a:xfrm>
                <a:off x="2084868" y="2101325"/>
                <a:ext cx="8083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i="1" dirty="0" err="1"/>
                  <a:t>dor</a:t>
                </a:r>
                <a:r>
                  <a:rPr lang="en-US" sz="1050" i="1" dirty="0"/>
                  <a:t> 713</a:t>
                </a:r>
                <a:endParaRPr lang="en-US" sz="1050" dirty="0"/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D939A3A8-CE5D-C948-876E-0CED8043C47F}"/>
                  </a:ext>
                </a:extLst>
              </p:cNvPr>
              <p:cNvCxnSpPr/>
              <p:nvPr/>
            </p:nvCxnSpPr>
            <p:spPr bwMode="auto">
              <a:xfrm>
                <a:off x="1371600" y="2057400"/>
                <a:ext cx="6096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4CA132C-078E-FC4E-B495-1C64D05162A6}"/>
                  </a:ext>
                </a:extLst>
              </p:cNvPr>
              <p:cNvCxnSpPr/>
              <p:nvPr/>
            </p:nvCxnSpPr>
            <p:spPr bwMode="auto">
              <a:xfrm flipH="1" flipV="1">
                <a:off x="1219200" y="1905000"/>
                <a:ext cx="152400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3BC19858-FD7B-0047-9170-D2FFAB5C6D9A}"/>
                  </a:ext>
                </a:extLst>
              </p:cNvPr>
              <p:cNvCxnSpPr/>
              <p:nvPr/>
            </p:nvCxnSpPr>
            <p:spPr bwMode="auto">
              <a:xfrm flipH="1" flipV="1">
                <a:off x="1981200" y="2057400"/>
                <a:ext cx="152400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F6ADE10A-7CED-5742-B2CF-378D3648719D}"/>
                  </a:ext>
                </a:extLst>
              </p:cNvPr>
              <p:cNvCxnSpPr/>
              <p:nvPr/>
            </p:nvCxnSpPr>
            <p:spPr bwMode="auto">
              <a:xfrm flipV="1">
                <a:off x="1981200" y="1905000"/>
                <a:ext cx="152400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068219BA-AE88-FC4A-B669-6CDC3C0E4EF9}"/>
                  </a:ext>
                </a:extLst>
              </p:cNvPr>
              <p:cNvCxnSpPr/>
              <p:nvPr/>
            </p:nvCxnSpPr>
            <p:spPr bwMode="auto">
              <a:xfrm flipV="1">
                <a:off x="1217149" y="2059112"/>
                <a:ext cx="152400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2234686-05ED-3648-B180-3A9CB3190410}"/>
                </a:ext>
              </a:extLst>
            </p:cNvPr>
            <p:cNvGrpSpPr/>
            <p:nvPr/>
          </p:nvGrpSpPr>
          <p:grpSpPr>
            <a:xfrm>
              <a:off x="185456" y="1936819"/>
              <a:ext cx="2436889" cy="816039"/>
              <a:chOff x="531124" y="1626918"/>
              <a:chExt cx="2436889" cy="816039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CAF5EC2-DA29-8845-A268-2B4B6AA5A195}"/>
                  </a:ext>
                </a:extLst>
              </p:cNvPr>
              <p:cNvSpPr txBox="1"/>
              <p:nvPr/>
            </p:nvSpPr>
            <p:spPr>
              <a:xfrm>
                <a:off x="746827" y="1641433"/>
                <a:ext cx="601018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i="1" dirty="0" err="1"/>
                  <a:t>st</a:t>
                </a:r>
                <a:r>
                  <a:rPr lang="en-US" sz="1050" i="1" dirty="0"/>
                  <a:t> 11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A4D3E89-4FD4-BC48-B5B8-A8D05E64975B}"/>
                  </a:ext>
                </a:extLst>
              </p:cNvPr>
              <p:cNvSpPr txBox="1"/>
              <p:nvPr/>
            </p:nvSpPr>
            <p:spPr>
              <a:xfrm>
                <a:off x="2081860" y="2104402"/>
                <a:ext cx="769869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i="1" dirty="0" err="1"/>
                  <a:t>cin</a:t>
                </a:r>
                <a:r>
                  <a:rPr lang="en-US" sz="1050" i="1" dirty="0"/>
                  <a:t> 226</a:t>
                </a:r>
                <a:endParaRPr lang="en-US" sz="1050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18F9482-2CE7-1C44-9EB4-2B3444FDDD56}"/>
                  </a:ext>
                </a:extLst>
              </p:cNvPr>
              <p:cNvSpPr txBox="1"/>
              <p:nvPr/>
            </p:nvSpPr>
            <p:spPr>
              <a:xfrm>
                <a:off x="2069904" y="1626918"/>
                <a:ext cx="898109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i="1" dirty="0" err="1"/>
                  <a:t>dor</a:t>
                </a:r>
                <a:r>
                  <a:rPr lang="en-US" sz="1050" i="1" dirty="0"/>
                  <a:t> 236*</a:t>
                </a:r>
                <a:endParaRPr lang="en-US" sz="1050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ECB6D68-F027-F54B-89AF-4E1307396090}"/>
                  </a:ext>
                </a:extLst>
              </p:cNvPr>
              <p:cNvSpPr txBox="1"/>
              <p:nvPr/>
            </p:nvSpPr>
            <p:spPr>
              <a:xfrm>
                <a:off x="531124" y="2100762"/>
                <a:ext cx="808341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i="1" dirty="0" err="1"/>
                  <a:t>dor</a:t>
                </a:r>
                <a:r>
                  <a:rPr lang="en-US" sz="1050" i="1" dirty="0"/>
                  <a:t> 713</a:t>
                </a:r>
                <a:endParaRPr lang="en-US" sz="1050" dirty="0"/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B7340982-EFF4-624C-912D-6E5A82B3F80C}"/>
                  </a:ext>
                </a:extLst>
              </p:cNvPr>
              <p:cNvCxnSpPr/>
              <p:nvPr/>
            </p:nvCxnSpPr>
            <p:spPr bwMode="auto">
              <a:xfrm>
                <a:off x="1371600" y="2057400"/>
                <a:ext cx="6096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4E3F1063-FB5C-F547-86A8-5A89316843A4}"/>
                  </a:ext>
                </a:extLst>
              </p:cNvPr>
              <p:cNvCxnSpPr/>
              <p:nvPr/>
            </p:nvCxnSpPr>
            <p:spPr bwMode="auto">
              <a:xfrm flipH="1" flipV="1">
                <a:off x="1219200" y="1905000"/>
                <a:ext cx="152400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39881023-9465-6445-877A-72D93A0B5FB0}"/>
                  </a:ext>
                </a:extLst>
              </p:cNvPr>
              <p:cNvCxnSpPr/>
              <p:nvPr/>
            </p:nvCxnSpPr>
            <p:spPr bwMode="auto">
              <a:xfrm flipH="1" flipV="1">
                <a:off x="1981200" y="2057400"/>
                <a:ext cx="152400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70FF6D3-2DF6-5E44-8207-7A1064BD617B}"/>
                  </a:ext>
                </a:extLst>
              </p:cNvPr>
              <p:cNvCxnSpPr/>
              <p:nvPr/>
            </p:nvCxnSpPr>
            <p:spPr bwMode="auto">
              <a:xfrm flipV="1">
                <a:off x="1981200" y="1905000"/>
                <a:ext cx="152400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B82CD2BF-4590-F748-B12C-4E8993B38DB2}"/>
                  </a:ext>
                </a:extLst>
              </p:cNvPr>
              <p:cNvCxnSpPr/>
              <p:nvPr/>
            </p:nvCxnSpPr>
            <p:spPr bwMode="auto">
              <a:xfrm flipV="1">
                <a:off x="1217149" y="2059112"/>
                <a:ext cx="152400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9CFA472-DC2F-C840-BD52-BE3A67AC0A0F}"/>
                </a:ext>
              </a:extLst>
            </p:cNvPr>
            <p:cNvGrpSpPr/>
            <p:nvPr/>
          </p:nvGrpSpPr>
          <p:grpSpPr>
            <a:xfrm>
              <a:off x="79358" y="2704701"/>
              <a:ext cx="2452074" cy="846848"/>
              <a:chOff x="442655" y="1641433"/>
              <a:chExt cx="2452074" cy="846848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514D0EC-37BA-8D43-89D7-5E04AB8ADA6D}"/>
                  </a:ext>
                </a:extLst>
              </p:cNvPr>
              <p:cNvSpPr txBox="1"/>
              <p:nvPr/>
            </p:nvSpPr>
            <p:spPr>
              <a:xfrm>
                <a:off x="746827" y="1641433"/>
                <a:ext cx="601019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i="1" dirty="0" err="1"/>
                  <a:t>st</a:t>
                </a:r>
                <a:r>
                  <a:rPr lang="en-US" sz="1050" i="1" dirty="0"/>
                  <a:t> 11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8636EBF-64D7-5243-B58A-DF8C308ABD74}"/>
                  </a:ext>
                </a:extLst>
              </p:cNvPr>
              <p:cNvSpPr txBox="1"/>
              <p:nvPr/>
            </p:nvSpPr>
            <p:spPr>
              <a:xfrm>
                <a:off x="2078325" y="1666816"/>
                <a:ext cx="769869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i="1" dirty="0" err="1"/>
                  <a:t>cin</a:t>
                </a:r>
                <a:r>
                  <a:rPr lang="en-US" sz="1050" i="1" dirty="0"/>
                  <a:t> 226</a:t>
                </a:r>
                <a:endParaRPr lang="en-US" sz="1050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EFCB5BD-B2A2-9F4E-91DC-FDB963E15E81}"/>
                  </a:ext>
                </a:extLst>
              </p:cNvPr>
              <p:cNvSpPr txBox="1"/>
              <p:nvPr/>
            </p:nvSpPr>
            <p:spPr>
              <a:xfrm>
                <a:off x="442655" y="2149726"/>
                <a:ext cx="898109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i="1" dirty="0" err="1"/>
                  <a:t>dor</a:t>
                </a:r>
                <a:r>
                  <a:rPr lang="en-US" sz="1050" i="1" dirty="0"/>
                  <a:t> 236*</a:t>
                </a:r>
                <a:endParaRPr lang="en-US" sz="1050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0626101-6E9E-454D-9173-9975C51BE89C}"/>
                  </a:ext>
                </a:extLst>
              </p:cNvPr>
              <p:cNvSpPr txBox="1"/>
              <p:nvPr/>
            </p:nvSpPr>
            <p:spPr>
              <a:xfrm>
                <a:off x="2086388" y="2112301"/>
                <a:ext cx="808341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i="1" dirty="0" err="1"/>
                  <a:t>dor</a:t>
                </a:r>
                <a:r>
                  <a:rPr lang="en-US" sz="1050" i="1" dirty="0"/>
                  <a:t> 713</a:t>
                </a:r>
                <a:endParaRPr lang="en-US" sz="1050" dirty="0"/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B80553C2-AAFD-AC4E-958A-7E86AD8A3470}"/>
                  </a:ext>
                </a:extLst>
              </p:cNvPr>
              <p:cNvCxnSpPr/>
              <p:nvPr/>
            </p:nvCxnSpPr>
            <p:spPr bwMode="auto">
              <a:xfrm>
                <a:off x="1371600" y="2057400"/>
                <a:ext cx="6096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C2B3723-E129-4446-8746-E6FAB15B0ABC}"/>
                  </a:ext>
                </a:extLst>
              </p:cNvPr>
              <p:cNvCxnSpPr/>
              <p:nvPr/>
            </p:nvCxnSpPr>
            <p:spPr bwMode="auto">
              <a:xfrm flipH="1" flipV="1">
                <a:off x="1219200" y="1905000"/>
                <a:ext cx="152400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3C4B807-4125-3446-872A-371BE709CF51}"/>
                  </a:ext>
                </a:extLst>
              </p:cNvPr>
              <p:cNvCxnSpPr/>
              <p:nvPr/>
            </p:nvCxnSpPr>
            <p:spPr bwMode="auto">
              <a:xfrm flipH="1" flipV="1">
                <a:off x="1981200" y="2057400"/>
                <a:ext cx="152400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2DFA4E6-EFCA-8742-B68A-134DAF73190E}"/>
                  </a:ext>
                </a:extLst>
              </p:cNvPr>
              <p:cNvCxnSpPr/>
              <p:nvPr/>
            </p:nvCxnSpPr>
            <p:spPr bwMode="auto">
              <a:xfrm flipV="1">
                <a:off x="1981200" y="1905000"/>
                <a:ext cx="152400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179FB014-22BC-BF4D-B595-1576E40CC189}"/>
                  </a:ext>
                </a:extLst>
              </p:cNvPr>
              <p:cNvCxnSpPr/>
              <p:nvPr/>
            </p:nvCxnSpPr>
            <p:spPr bwMode="auto">
              <a:xfrm flipV="1">
                <a:off x="1217149" y="2059112"/>
                <a:ext cx="152400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4A71C87-818D-A240-8992-A1F920F9EE48}"/>
                </a:ext>
              </a:extLst>
            </p:cNvPr>
            <p:cNvGrpSpPr/>
            <p:nvPr/>
          </p:nvGrpSpPr>
          <p:grpSpPr>
            <a:xfrm>
              <a:off x="811506" y="4289541"/>
              <a:ext cx="1133217" cy="737160"/>
              <a:chOff x="918970" y="4570768"/>
              <a:chExt cx="1133217" cy="737160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509AAC-E859-8746-B3C0-1E747C1F9910}"/>
                  </a:ext>
                </a:extLst>
              </p:cNvPr>
              <p:cNvSpPr txBox="1"/>
              <p:nvPr/>
            </p:nvSpPr>
            <p:spPr>
              <a:xfrm>
                <a:off x="918970" y="4969374"/>
                <a:ext cx="11332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/>
                  <a:t>Species tree</a:t>
                </a: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A02D0575-40A1-1C4A-B5CE-0D52C7EFB0D0}"/>
                  </a:ext>
                </a:extLst>
              </p:cNvPr>
              <p:cNvCxnSpPr/>
              <p:nvPr/>
            </p:nvCxnSpPr>
            <p:spPr bwMode="auto">
              <a:xfrm flipV="1">
                <a:off x="1444861" y="4570768"/>
                <a:ext cx="0" cy="376853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AC94D9C-3C7A-5B48-A4E3-4DBB2FB9407F}"/>
                </a:ext>
              </a:extLst>
            </p:cNvPr>
            <p:cNvGrpSpPr/>
            <p:nvPr/>
          </p:nvGrpSpPr>
          <p:grpSpPr>
            <a:xfrm>
              <a:off x="849940" y="1030394"/>
              <a:ext cx="1122529" cy="994649"/>
              <a:chOff x="1016596" y="4967625"/>
              <a:chExt cx="1122529" cy="994649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F5DA7A3-23DC-C444-A71C-97C7E3C597A7}"/>
                  </a:ext>
                </a:extLst>
              </p:cNvPr>
              <p:cNvSpPr txBox="1"/>
              <p:nvPr/>
            </p:nvSpPr>
            <p:spPr>
              <a:xfrm>
                <a:off x="1016596" y="4967625"/>
                <a:ext cx="1122529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err="1"/>
                  <a:t>mtDNA</a:t>
                </a:r>
                <a:r>
                  <a:rPr lang="en-US" sz="1050" dirty="0"/>
                  <a:t> tree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B5F16594-F705-7044-B86C-96EADD0F8617}"/>
                  </a:ext>
                </a:extLst>
              </p:cNvPr>
              <p:cNvCxnSpPr/>
              <p:nvPr/>
            </p:nvCxnSpPr>
            <p:spPr bwMode="auto">
              <a:xfrm>
                <a:off x="1515511" y="5302548"/>
                <a:ext cx="0" cy="65972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34540D82-7AB4-5341-87B8-BF0E21A7434B}"/>
              </a:ext>
            </a:extLst>
          </p:cNvPr>
          <p:cNvGraphicFramePr>
            <a:graphicFrameLocks/>
          </p:cNvGraphicFramePr>
          <p:nvPr/>
        </p:nvGraphicFramePr>
        <p:xfrm>
          <a:off x="1839074" y="2075498"/>
          <a:ext cx="3716205" cy="2229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A0E72878-1A90-9147-91A1-E50B2D05E4CA}"/>
              </a:ext>
            </a:extLst>
          </p:cNvPr>
          <p:cNvGraphicFramePr>
            <a:graphicFrameLocks/>
          </p:cNvGraphicFramePr>
          <p:nvPr/>
        </p:nvGraphicFramePr>
        <p:xfrm>
          <a:off x="5442382" y="2065973"/>
          <a:ext cx="3716205" cy="2229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E48D2AF7-4114-E04E-A151-670F702D01F5}"/>
              </a:ext>
            </a:extLst>
          </p:cNvPr>
          <p:cNvSpPr txBox="1"/>
          <p:nvPr/>
        </p:nvSpPr>
        <p:spPr>
          <a:xfrm>
            <a:off x="6114832" y="4237344"/>
            <a:ext cx="25202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/>
              <a:t>Hils</a:t>
            </a:r>
            <a:r>
              <a:rPr lang="en-US" sz="1050" dirty="0"/>
              <a:t> (test) Statistic = 6.813; </a:t>
            </a:r>
            <a:r>
              <a:rPr lang="en-US" sz="1050" i="1" dirty="0"/>
              <a:t>p</a:t>
            </a:r>
            <a:r>
              <a:rPr lang="en-US" sz="1050" dirty="0"/>
              <a:t> = 0.00000016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49E1F0-3665-9A4E-8EB6-DD6269D22E26}"/>
              </a:ext>
            </a:extLst>
          </p:cNvPr>
          <p:cNvSpPr txBox="1"/>
          <p:nvPr/>
        </p:nvSpPr>
        <p:spPr>
          <a:xfrm>
            <a:off x="2457145" y="4237344"/>
            <a:ext cx="23823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/>
              <a:t>Hils</a:t>
            </a:r>
            <a:r>
              <a:rPr lang="en-US" sz="1050" dirty="0"/>
              <a:t> (test) Statistic = 1.005; </a:t>
            </a:r>
            <a:r>
              <a:rPr lang="en-US" sz="1050" i="1" dirty="0"/>
              <a:t>p</a:t>
            </a:r>
            <a:r>
              <a:rPr lang="en-US" sz="1050" dirty="0"/>
              <a:t> = 0.315148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23E0967-1DB8-0A40-A8CA-E2AA5E569D55}"/>
              </a:ext>
            </a:extLst>
          </p:cNvPr>
          <p:cNvSpPr txBox="1"/>
          <p:nvPr/>
        </p:nvSpPr>
        <p:spPr>
          <a:xfrm>
            <a:off x="2252030" y="228600"/>
            <a:ext cx="4787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Quartets Analysis of Introgression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A6B930C-9676-E74E-BC84-2C7A62B1B945}"/>
              </a:ext>
            </a:extLst>
          </p:cNvPr>
          <p:cNvSpPr txBox="1"/>
          <p:nvPr/>
        </p:nvSpPr>
        <p:spPr>
          <a:xfrm>
            <a:off x="1957133" y="690265"/>
            <a:ext cx="5236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(</a:t>
            </a:r>
            <a:r>
              <a:rPr lang="en-US" sz="1400" dirty="0" err="1"/>
              <a:t>SVDquartets</a:t>
            </a:r>
            <a:r>
              <a:rPr lang="en-US" sz="1400" dirty="0"/>
              <a:t> &amp; </a:t>
            </a:r>
            <a:r>
              <a:rPr lang="en-US" sz="1400" dirty="0" err="1"/>
              <a:t>HyDe</a:t>
            </a:r>
            <a:r>
              <a:rPr lang="en-US" sz="1400" dirty="0"/>
              <a:t> - </a:t>
            </a:r>
            <a:r>
              <a:rPr lang="en-US" sz="1400" dirty="0" err="1"/>
              <a:t>Kubatko</a:t>
            </a:r>
            <a:r>
              <a:rPr lang="en-US" sz="1400" dirty="0"/>
              <a:t> &amp; </a:t>
            </a:r>
            <a:r>
              <a:rPr lang="en-US" sz="1400" dirty="0" err="1"/>
              <a:t>Chifman</a:t>
            </a:r>
            <a:r>
              <a:rPr lang="en-US" sz="1400" dirty="0"/>
              <a:t> 2019; </a:t>
            </a:r>
            <a:r>
              <a:rPr lang="en-US" sz="1400" dirty="0" err="1"/>
              <a:t>Blischak</a:t>
            </a:r>
            <a:r>
              <a:rPr lang="en-US" sz="1400" dirty="0"/>
              <a:t> et al. 2018)</a:t>
            </a:r>
          </a:p>
        </p:txBody>
      </p:sp>
    </p:spTree>
    <p:extLst>
      <p:ext uri="{BB962C8B-B14F-4D97-AF65-F5344CB8AC3E}">
        <p14:creationId xmlns:p14="http://schemas.microsoft.com/office/powerpoint/2010/main" val="29678961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E9E6A5B-CBCF-0F45-B7BE-0672B046866C}"/>
              </a:ext>
            </a:extLst>
          </p:cNvPr>
          <p:cNvGrpSpPr/>
          <p:nvPr/>
        </p:nvGrpSpPr>
        <p:grpSpPr>
          <a:xfrm>
            <a:off x="-18468" y="1802595"/>
            <a:ext cx="1901807" cy="2768011"/>
            <a:chOff x="89676" y="1086292"/>
            <a:chExt cx="2535741" cy="369068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69EBF4D-9DFD-8D48-9229-2B74A80B2964}"/>
                </a:ext>
              </a:extLst>
            </p:cNvPr>
            <p:cNvGrpSpPr/>
            <p:nvPr/>
          </p:nvGrpSpPr>
          <p:grpSpPr>
            <a:xfrm>
              <a:off x="201593" y="3413389"/>
              <a:ext cx="2416147" cy="814756"/>
              <a:chOff x="551865" y="1626918"/>
              <a:chExt cx="2416147" cy="814756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F3E2D3A-FC5F-F349-A676-5EC01B374168}"/>
                  </a:ext>
                </a:extLst>
              </p:cNvPr>
              <p:cNvSpPr txBox="1"/>
              <p:nvPr/>
            </p:nvSpPr>
            <p:spPr>
              <a:xfrm>
                <a:off x="693668" y="1626919"/>
                <a:ext cx="6010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i="1" dirty="0" err="1"/>
                  <a:t>st</a:t>
                </a:r>
                <a:r>
                  <a:rPr lang="en-US" sz="1050" i="1" dirty="0"/>
                  <a:t> 11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2598500-BFA7-054D-B87D-F1534DF01D34}"/>
                  </a:ext>
                </a:extLst>
              </p:cNvPr>
              <p:cNvSpPr txBox="1"/>
              <p:nvPr/>
            </p:nvSpPr>
            <p:spPr>
              <a:xfrm>
                <a:off x="551865" y="2103120"/>
                <a:ext cx="7463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i="1" dirty="0"/>
                  <a:t>qua 85</a:t>
                </a:r>
                <a:endParaRPr lang="en-US" sz="1050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25CBF00-0239-B24B-A6BB-54B1F8DC0A2E}"/>
                  </a:ext>
                </a:extLst>
              </p:cNvPr>
              <p:cNvSpPr txBox="1"/>
              <p:nvPr/>
            </p:nvSpPr>
            <p:spPr>
              <a:xfrm>
                <a:off x="2069903" y="1626918"/>
                <a:ext cx="898109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i="1" dirty="0" err="1"/>
                  <a:t>dor</a:t>
                </a:r>
                <a:r>
                  <a:rPr lang="en-US" sz="1050" i="1" dirty="0"/>
                  <a:t> 721*</a:t>
                </a:r>
                <a:endParaRPr lang="en-US" sz="1050" dirty="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6534E4F-B2CF-6F48-9C81-975DBD0296F0}"/>
                  </a:ext>
                </a:extLst>
              </p:cNvPr>
              <p:cNvSpPr txBox="1"/>
              <p:nvPr/>
            </p:nvSpPr>
            <p:spPr>
              <a:xfrm>
                <a:off x="2081334" y="2080261"/>
                <a:ext cx="808341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i="1" dirty="0" err="1"/>
                  <a:t>dor</a:t>
                </a:r>
                <a:r>
                  <a:rPr lang="en-US" sz="1050" i="1" dirty="0"/>
                  <a:t> 713</a:t>
                </a:r>
                <a:endParaRPr lang="en-US" sz="1050" dirty="0"/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BCCB1994-732C-6649-ADE8-107E763BD762}"/>
                  </a:ext>
                </a:extLst>
              </p:cNvPr>
              <p:cNvCxnSpPr/>
              <p:nvPr/>
            </p:nvCxnSpPr>
            <p:spPr bwMode="auto">
              <a:xfrm>
                <a:off x="1371600" y="2057400"/>
                <a:ext cx="6096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2C8DECB2-CB6A-614B-933D-F778E45C97C2}"/>
                  </a:ext>
                </a:extLst>
              </p:cNvPr>
              <p:cNvCxnSpPr/>
              <p:nvPr/>
            </p:nvCxnSpPr>
            <p:spPr bwMode="auto">
              <a:xfrm flipH="1" flipV="1">
                <a:off x="1219200" y="1905000"/>
                <a:ext cx="152400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2F2FB4C6-994C-3F44-AAF3-8475361CEF03}"/>
                  </a:ext>
                </a:extLst>
              </p:cNvPr>
              <p:cNvCxnSpPr/>
              <p:nvPr/>
            </p:nvCxnSpPr>
            <p:spPr bwMode="auto">
              <a:xfrm flipH="1" flipV="1">
                <a:off x="1981200" y="2057400"/>
                <a:ext cx="152400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2AB0DC6E-A56E-8242-8909-957B03240913}"/>
                  </a:ext>
                </a:extLst>
              </p:cNvPr>
              <p:cNvCxnSpPr/>
              <p:nvPr/>
            </p:nvCxnSpPr>
            <p:spPr bwMode="auto">
              <a:xfrm flipV="1">
                <a:off x="1981200" y="1905000"/>
                <a:ext cx="152400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0483CD0D-9875-9442-995E-FD0F78FFB55C}"/>
                  </a:ext>
                </a:extLst>
              </p:cNvPr>
              <p:cNvCxnSpPr/>
              <p:nvPr/>
            </p:nvCxnSpPr>
            <p:spPr bwMode="auto">
              <a:xfrm flipV="1">
                <a:off x="1217149" y="2059112"/>
                <a:ext cx="152400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E109908-8B91-4846-B619-6BD642BB9A27}"/>
                </a:ext>
              </a:extLst>
            </p:cNvPr>
            <p:cNvGrpSpPr/>
            <p:nvPr/>
          </p:nvGrpSpPr>
          <p:grpSpPr>
            <a:xfrm>
              <a:off x="178246" y="1791331"/>
              <a:ext cx="2447171" cy="765206"/>
              <a:chOff x="543702" y="1672639"/>
              <a:chExt cx="2447171" cy="765206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7460D79-1F9E-4E42-8D34-9E28B67B05F9}"/>
                  </a:ext>
                </a:extLst>
              </p:cNvPr>
              <p:cNvSpPr txBox="1"/>
              <p:nvPr/>
            </p:nvSpPr>
            <p:spPr>
              <a:xfrm>
                <a:off x="737665" y="1672639"/>
                <a:ext cx="601018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i="1" dirty="0" err="1"/>
                  <a:t>st</a:t>
                </a:r>
                <a:r>
                  <a:rPr lang="en-US" sz="1050" i="1" dirty="0"/>
                  <a:t> 11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C546D10-6775-D245-B54B-72CC01508E49}"/>
                  </a:ext>
                </a:extLst>
              </p:cNvPr>
              <p:cNvSpPr txBox="1"/>
              <p:nvPr/>
            </p:nvSpPr>
            <p:spPr>
              <a:xfrm>
                <a:off x="2092764" y="2099290"/>
                <a:ext cx="746358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i="1" dirty="0"/>
                  <a:t>qua 85</a:t>
                </a:r>
                <a:endParaRPr lang="en-US" sz="1050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BE3C594-0855-6948-9D11-414BCA1610F9}"/>
                  </a:ext>
                </a:extLst>
              </p:cNvPr>
              <p:cNvSpPr txBox="1"/>
              <p:nvPr/>
            </p:nvSpPr>
            <p:spPr>
              <a:xfrm>
                <a:off x="2092764" y="1672639"/>
                <a:ext cx="8981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i="1" dirty="0" err="1"/>
                  <a:t>dor</a:t>
                </a:r>
                <a:r>
                  <a:rPr lang="en-US" sz="1050" i="1" dirty="0"/>
                  <a:t> 721*</a:t>
                </a:r>
                <a:endParaRPr lang="en-US" sz="1050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CBDA3D4-D0E1-A543-8ABB-22FD08DCCD39}"/>
                  </a:ext>
                </a:extLst>
              </p:cNvPr>
              <p:cNvSpPr txBox="1"/>
              <p:nvPr/>
            </p:nvSpPr>
            <p:spPr>
              <a:xfrm>
                <a:off x="543702" y="2099291"/>
                <a:ext cx="8083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i="1" dirty="0" err="1"/>
                  <a:t>dor</a:t>
                </a:r>
                <a:r>
                  <a:rPr lang="en-US" sz="1050" i="1" dirty="0"/>
                  <a:t> 713</a:t>
                </a:r>
                <a:endParaRPr lang="en-US" sz="1050" dirty="0"/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BACE842A-3A5C-794B-8312-EFBF99FE6378}"/>
                  </a:ext>
                </a:extLst>
              </p:cNvPr>
              <p:cNvCxnSpPr/>
              <p:nvPr/>
            </p:nvCxnSpPr>
            <p:spPr bwMode="auto">
              <a:xfrm>
                <a:off x="1371600" y="2057400"/>
                <a:ext cx="6096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29DC7191-37FC-D940-B087-E4AE9C7FCE0C}"/>
                  </a:ext>
                </a:extLst>
              </p:cNvPr>
              <p:cNvCxnSpPr/>
              <p:nvPr/>
            </p:nvCxnSpPr>
            <p:spPr bwMode="auto">
              <a:xfrm flipH="1" flipV="1">
                <a:off x="1219200" y="1905000"/>
                <a:ext cx="152400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FEE347F6-2F7C-384C-B0B8-EFD8C083535F}"/>
                  </a:ext>
                </a:extLst>
              </p:cNvPr>
              <p:cNvCxnSpPr/>
              <p:nvPr/>
            </p:nvCxnSpPr>
            <p:spPr bwMode="auto">
              <a:xfrm flipH="1" flipV="1">
                <a:off x="1981200" y="2057400"/>
                <a:ext cx="152400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02779791-F614-B34D-8760-458A096FADB4}"/>
                  </a:ext>
                </a:extLst>
              </p:cNvPr>
              <p:cNvCxnSpPr/>
              <p:nvPr/>
            </p:nvCxnSpPr>
            <p:spPr bwMode="auto">
              <a:xfrm flipV="1">
                <a:off x="1981200" y="1905000"/>
                <a:ext cx="152400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FF3F9F94-E029-5F44-A885-EC44ACF88B64}"/>
                  </a:ext>
                </a:extLst>
              </p:cNvPr>
              <p:cNvCxnSpPr/>
              <p:nvPr/>
            </p:nvCxnSpPr>
            <p:spPr bwMode="auto">
              <a:xfrm flipV="1">
                <a:off x="1217149" y="2059112"/>
                <a:ext cx="152400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7263195-986B-7D45-B82F-8FAD4126EB8E}"/>
                </a:ext>
              </a:extLst>
            </p:cNvPr>
            <p:cNvGrpSpPr/>
            <p:nvPr/>
          </p:nvGrpSpPr>
          <p:grpSpPr>
            <a:xfrm>
              <a:off x="800237" y="4039812"/>
              <a:ext cx="1133217" cy="737160"/>
              <a:chOff x="918970" y="4570768"/>
              <a:chExt cx="1133217" cy="737160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E951C44-B4CC-5F4B-A426-BA39D186849A}"/>
                  </a:ext>
                </a:extLst>
              </p:cNvPr>
              <p:cNvSpPr txBox="1"/>
              <p:nvPr/>
            </p:nvSpPr>
            <p:spPr>
              <a:xfrm>
                <a:off x="918970" y="4969374"/>
                <a:ext cx="11332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/>
                  <a:t>Species tree</a:t>
                </a:r>
              </a:p>
            </p:txBody>
          </p: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FCB731C6-D156-BA48-8AF0-7BC1B4531C5A}"/>
                  </a:ext>
                </a:extLst>
              </p:cNvPr>
              <p:cNvCxnSpPr/>
              <p:nvPr/>
            </p:nvCxnSpPr>
            <p:spPr bwMode="auto">
              <a:xfrm flipV="1">
                <a:off x="1444861" y="4570768"/>
                <a:ext cx="0" cy="376853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FDEAE51-2B7D-D142-85D6-CF2BEA3673D4}"/>
                </a:ext>
              </a:extLst>
            </p:cNvPr>
            <p:cNvGrpSpPr/>
            <p:nvPr/>
          </p:nvGrpSpPr>
          <p:grpSpPr>
            <a:xfrm>
              <a:off x="803648" y="1086292"/>
              <a:ext cx="1122529" cy="994649"/>
              <a:chOff x="990092" y="4967625"/>
              <a:chExt cx="1122529" cy="994649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65A2E48-5BA4-0648-A58D-280F8DE4A346}"/>
                  </a:ext>
                </a:extLst>
              </p:cNvPr>
              <p:cNvSpPr txBox="1"/>
              <p:nvPr/>
            </p:nvSpPr>
            <p:spPr>
              <a:xfrm>
                <a:off x="990092" y="4967625"/>
                <a:ext cx="1122529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err="1"/>
                  <a:t>mtDNA</a:t>
                </a:r>
                <a:r>
                  <a:rPr lang="en-US" sz="1050" dirty="0"/>
                  <a:t> tree</a:t>
                </a:r>
              </a:p>
            </p:txBody>
          </p: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CE66CFF7-18DE-AB47-875A-E3EDF34A4171}"/>
                  </a:ext>
                </a:extLst>
              </p:cNvPr>
              <p:cNvCxnSpPr/>
              <p:nvPr/>
            </p:nvCxnSpPr>
            <p:spPr bwMode="auto">
              <a:xfrm>
                <a:off x="1515511" y="5302548"/>
                <a:ext cx="0" cy="65972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D1338E2-F4DE-4146-AC65-F9438476BA87}"/>
                </a:ext>
              </a:extLst>
            </p:cNvPr>
            <p:cNvGrpSpPr/>
            <p:nvPr/>
          </p:nvGrpSpPr>
          <p:grpSpPr>
            <a:xfrm>
              <a:off x="89676" y="2529952"/>
              <a:ext cx="2421813" cy="841898"/>
              <a:chOff x="89676" y="2632822"/>
              <a:chExt cx="2421813" cy="841898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51E1E0E-8CF6-B941-980A-702DE71D9A10}"/>
                  </a:ext>
                </a:extLst>
              </p:cNvPr>
              <p:cNvGrpSpPr/>
              <p:nvPr/>
            </p:nvGrpSpPr>
            <p:grpSpPr>
              <a:xfrm>
                <a:off x="89676" y="2922569"/>
                <a:ext cx="2421813" cy="552151"/>
                <a:chOff x="456432" y="1905000"/>
                <a:chExt cx="2421813" cy="552151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6D32936-476C-A945-92F8-1CA87558A6BA}"/>
                    </a:ext>
                  </a:extLst>
                </p:cNvPr>
                <p:cNvSpPr txBox="1"/>
                <p:nvPr/>
              </p:nvSpPr>
              <p:spPr>
                <a:xfrm>
                  <a:off x="456432" y="2118597"/>
                  <a:ext cx="89810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i="1" dirty="0" err="1"/>
                    <a:t>dor</a:t>
                  </a:r>
                  <a:r>
                    <a:rPr lang="en-US" sz="1050" i="1" dirty="0"/>
                    <a:t> 721*</a:t>
                  </a:r>
                  <a:endParaRPr lang="en-US" sz="1050" dirty="0"/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5CD02F2C-2E27-D942-80B5-B7541FDD1032}"/>
                    </a:ext>
                  </a:extLst>
                </p:cNvPr>
                <p:cNvSpPr txBox="1"/>
                <p:nvPr/>
              </p:nvSpPr>
              <p:spPr>
                <a:xfrm>
                  <a:off x="2069904" y="2057400"/>
                  <a:ext cx="80834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i="1" dirty="0" err="1"/>
                    <a:t>dor</a:t>
                  </a:r>
                  <a:r>
                    <a:rPr lang="en-US" sz="1050" i="1" dirty="0"/>
                    <a:t> 713</a:t>
                  </a:r>
                  <a:endParaRPr lang="en-US" sz="1050" dirty="0"/>
                </a:p>
              </p:txBody>
            </p: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63DC19A8-55DF-8C4C-A981-896F39E3E44A}"/>
                    </a:ext>
                  </a:extLst>
                </p:cNvPr>
                <p:cNvCxnSpPr/>
                <p:nvPr/>
              </p:nvCxnSpPr>
              <p:spPr bwMode="auto">
                <a:xfrm>
                  <a:off x="1371600" y="2057400"/>
                  <a:ext cx="6096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D65492C9-6930-B14C-A3B2-125C581DAEDD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1219200" y="1905000"/>
                  <a:ext cx="152400" cy="1524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153F8305-3D0C-F44D-802B-9C33002E7ABF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1981200" y="2057400"/>
                  <a:ext cx="152400" cy="1524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C5E09E6E-7110-334C-AD70-155E2714A7F3}"/>
                    </a:ext>
                  </a:extLst>
                </p:cNvPr>
                <p:cNvCxnSpPr/>
                <p:nvPr/>
              </p:nvCxnSpPr>
              <p:spPr bwMode="auto">
                <a:xfrm flipV="1">
                  <a:off x="1981200" y="1905000"/>
                  <a:ext cx="152400" cy="1524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0EBAE9AF-E95B-4846-9FD1-7C9FF8225E8C}"/>
                    </a:ext>
                  </a:extLst>
                </p:cNvPr>
                <p:cNvCxnSpPr/>
                <p:nvPr/>
              </p:nvCxnSpPr>
              <p:spPr bwMode="auto">
                <a:xfrm flipV="1">
                  <a:off x="1217149" y="2059112"/>
                  <a:ext cx="152400" cy="1524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B4DB1D3-CDB6-8248-9A42-CBEE2204E8EB}"/>
                  </a:ext>
                </a:extLst>
              </p:cNvPr>
              <p:cNvSpPr txBox="1"/>
              <p:nvPr/>
            </p:nvSpPr>
            <p:spPr>
              <a:xfrm>
                <a:off x="316727" y="2711181"/>
                <a:ext cx="6010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i="1" dirty="0" err="1"/>
                  <a:t>st</a:t>
                </a:r>
                <a:r>
                  <a:rPr lang="en-US" sz="1050" i="1" dirty="0"/>
                  <a:t> 11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4A198E6-B773-F94B-B6A3-9FF6486F7AB6}"/>
                  </a:ext>
                </a:extLst>
              </p:cNvPr>
              <p:cNvSpPr txBox="1"/>
              <p:nvPr/>
            </p:nvSpPr>
            <p:spPr>
              <a:xfrm>
                <a:off x="1727308" y="2632822"/>
                <a:ext cx="7463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i="1" dirty="0"/>
                  <a:t>qua 85</a:t>
                </a:r>
                <a:endParaRPr lang="en-US" sz="1050" dirty="0"/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FEECD08-0F15-A24B-BD9F-87F95B3629F5}"/>
              </a:ext>
            </a:extLst>
          </p:cNvPr>
          <p:cNvSpPr txBox="1"/>
          <p:nvPr/>
        </p:nvSpPr>
        <p:spPr>
          <a:xfrm>
            <a:off x="6114832" y="4237344"/>
            <a:ext cx="23823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/>
              <a:t>Hils</a:t>
            </a:r>
            <a:r>
              <a:rPr lang="en-US" sz="1050" dirty="0"/>
              <a:t> (test) Statistic = 7.917; </a:t>
            </a:r>
            <a:r>
              <a:rPr lang="en-US" sz="1050" i="1" dirty="0"/>
              <a:t>p</a:t>
            </a:r>
            <a:r>
              <a:rPr lang="en-US" sz="1050" dirty="0"/>
              <a:t> &lt; 0.000001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BE67969-D842-3A42-BE5E-5015A6262845}"/>
              </a:ext>
            </a:extLst>
          </p:cNvPr>
          <p:cNvSpPr txBox="1"/>
          <p:nvPr/>
        </p:nvSpPr>
        <p:spPr>
          <a:xfrm>
            <a:off x="2457145" y="4237344"/>
            <a:ext cx="23823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/>
              <a:t>Hils</a:t>
            </a:r>
            <a:r>
              <a:rPr lang="en-US" sz="1050" dirty="0"/>
              <a:t> (test) Statistic = 0.230; </a:t>
            </a:r>
            <a:r>
              <a:rPr lang="en-US" sz="1050" i="1" dirty="0"/>
              <a:t>p</a:t>
            </a:r>
            <a:r>
              <a:rPr lang="en-US" sz="1050" dirty="0"/>
              <a:t> = 0.818441</a:t>
            </a:r>
          </a:p>
        </p:txBody>
      </p:sp>
      <p:graphicFrame>
        <p:nvGraphicFramePr>
          <p:cNvPr id="50" name="Chart 49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/>
        </p:nvGraphicFramePr>
        <p:xfrm>
          <a:off x="1652753" y="1965316"/>
          <a:ext cx="3665255" cy="2268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1" name="Chart 50">
            <a:extLst>
              <a:ext uri="{FF2B5EF4-FFF2-40B4-BE49-F238E27FC236}">
                <a16:creationId xmlns:a16="http://schemas.microsoft.com/office/drawing/2014/main" id="{ADB4A0E7-11C6-7B4C-A6A2-0B9E2278149F}"/>
              </a:ext>
            </a:extLst>
          </p:cNvPr>
          <p:cNvGraphicFramePr>
            <a:graphicFrameLocks/>
          </p:cNvGraphicFramePr>
          <p:nvPr/>
        </p:nvGraphicFramePr>
        <p:xfrm>
          <a:off x="5452207" y="2037170"/>
          <a:ext cx="3592793" cy="2223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F01A5045-960E-1F42-B9C3-8EB2BBC9E307}"/>
              </a:ext>
            </a:extLst>
          </p:cNvPr>
          <p:cNvSpPr txBox="1"/>
          <p:nvPr/>
        </p:nvSpPr>
        <p:spPr>
          <a:xfrm>
            <a:off x="2252030" y="228600"/>
            <a:ext cx="4787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Quartets Analysis of Introgression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3A5DE80-9FE5-A54C-9F9E-BA8CC0125070}"/>
              </a:ext>
            </a:extLst>
          </p:cNvPr>
          <p:cNvSpPr txBox="1"/>
          <p:nvPr/>
        </p:nvSpPr>
        <p:spPr>
          <a:xfrm>
            <a:off x="1957133" y="690265"/>
            <a:ext cx="5236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(</a:t>
            </a:r>
            <a:r>
              <a:rPr lang="en-US" sz="1400" dirty="0" err="1"/>
              <a:t>SVDquartets</a:t>
            </a:r>
            <a:r>
              <a:rPr lang="en-US" sz="1400" dirty="0"/>
              <a:t> &amp; </a:t>
            </a:r>
            <a:r>
              <a:rPr lang="en-US" sz="1400" dirty="0" err="1"/>
              <a:t>HyDe</a:t>
            </a:r>
            <a:r>
              <a:rPr lang="en-US" sz="1400" dirty="0"/>
              <a:t> - </a:t>
            </a:r>
            <a:r>
              <a:rPr lang="en-US" sz="1400" dirty="0" err="1"/>
              <a:t>Kubatko</a:t>
            </a:r>
            <a:r>
              <a:rPr lang="en-US" sz="1400" dirty="0"/>
              <a:t> &amp; </a:t>
            </a:r>
            <a:r>
              <a:rPr lang="en-US" sz="1400" dirty="0" err="1"/>
              <a:t>Chifman</a:t>
            </a:r>
            <a:r>
              <a:rPr lang="en-US" sz="1400" dirty="0"/>
              <a:t> 2019; </a:t>
            </a:r>
            <a:r>
              <a:rPr lang="en-US" sz="1400" dirty="0" err="1"/>
              <a:t>Blischak</a:t>
            </a:r>
            <a:r>
              <a:rPr lang="en-US" sz="1400" dirty="0"/>
              <a:t> et al. 2018)</a:t>
            </a:r>
          </a:p>
        </p:txBody>
      </p:sp>
    </p:spTree>
    <p:extLst>
      <p:ext uri="{BB962C8B-B14F-4D97-AF65-F5344CB8AC3E}">
        <p14:creationId xmlns:p14="http://schemas.microsoft.com/office/powerpoint/2010/main" val="530799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BBB349-ADB7-0C42-800F-DDA5299A46FD}"/>
              </a:ext>
            </a:extLst>
          </p:cNvPr>
          <p:cNvSpPr txBox="1"/>
          <p:nvPr/>
        </p:nvSpPr>
        <p:spPr>
          <a:xfrm>
            <a:off x="2252030" y="228600"/>
            <a:ext cx="4787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Quartets Analysis of Introgression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1C1A13-6D71-314F-A679-5EF5E3848337}"/>
              </a:ext>
            </a:extLst>
          </p:cNvPr>
          <p:cNvSpPr txBox="1"/>
          <p:nvPr/>
        </p:nvSpPr>
        <p:spPr>
          <a:xfrm>
            <a:off x="1957133" y="690265"/>
            <a:ext cx="5236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(</a:t>
            </a:r>
            <a:r>
              <a:rPr lang="en-US" sz="1400" dirty="0" err="1"/>
              <a:t>SVDquartets</a:t>
            </a:r>
            <a:r>
              <a:rPr lang="en-US" sz="1400" dirty="0"/>
              <a:t> &amp; </a:t>
            </a:r>
            <a:r>
              <a:rPr lang="en-US" sz="1400" dirty="0" err="1"/>
              <a:t>HyDe</a:t>
            </a:r>
            <a:r>
              <a:rPr lang="en-US" sz="1400" dirty="0"/>
              <a:t> - </a:t>
            </a:r>
            <a:r>
              <a:rPr lang="en-US" sz="1400" dirty="0" err="1"/>
              <a:t>Kubatko</a:t>
            </a:r>
            <a:r>
              <a:rPr lang="en-US" sz="1400" dirty="0"/>
              <a:t> &amp; </a:t>
            </a:r>
            <a:r>
              <a:rPr lang="en-US" sz="1400" dirty="0" err="1"/>
              <a:t>Chifman</a:t>
            </a:r>
            <a:r>
              <a:rPr lang="en-US" sz="1400" dirty="0"/>
              <a:t> 2019; </a:t>
            </a:r>
            <a:r>
              <a:rPr lang="en-US" sz="1400" dirty="0" err="1"/>
              <a:t>Blischak</a:t>
            </a:r>
            <a:r>
              <a:rPr lang="en-US" sz="1400" dirty="0"/>
              <a:t> et al. 2018)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96E6B0-1580-CA47-85E2-B5292A1230BC}"/>
              </a:ext>
            </a:extLst>
          </p:cNvPr>
          <p:cNvSpPr txBox="1"/>
          <p:nvPr/>
        </p:nvSpPr>
        <p:spPr>
          <a:xfrm>
            <a:off x="1975464" y="1275041"/>
            <a:ext cx="504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Advantages (over Patterson’s D – ABBA/BABA tests).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CEC5F4-B09D-B04F-8C06-12D92DD8A2E7}"/>
              </a:ext>
            </a:extLst>
          </p:cNvPr>
          <p:cNvSpPr txBox="1"/>
          <p:nvPr/>
        </p:nvSpPr>
        <p:spPr>
          <a:xfrm>
            <a:off x="1409299" y="2434015"/>
            <a:ext cx="6473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Estimates species tree and assesses introgression simultaneously.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C956CF-3103-4F4A-A4C4-D47BAC85FC80}"/>
              </a:ext>
            </a:extLst>
          </p:cNvPr>
          <p:cNvSpPr txBox="1"/>
          <p:nvPr/>
        </p:nvSpPr>
        <p:spPr>
          <a:xfrm>
            <a:off x="1409299" y="3103624"/>
            <a:ext cx="5988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Doesn’t assume polymorphisms are due to single mutation.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0414D9-7777-6B46-A2D7-121F55D2E5B3}"/>
              </a:ext>
            </a:extLst>
          </p:cNvPr>
          <p:cNvSpPr txBox="1"/>
          <p:nvPr/>
        </p:nvSpPr>
        <p:spPr>
          <a:xfrm>
            <a:off x="1409299" y="3773233"/>
            <a:ext cx="6468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 Examines all site </a:t>
            </a:r>
            <a:r>
              <a:rPr lang="en-US"/>
              <a:t>patterns, not </a:t>
            </a:r>
            <a:r>
              <a:rPr lang="en-US" dirty="0"/>
              <a:t>just those of ABBA or </a:t>
            </a:r>
            <a:r>
              <a:rPr lang="en-US"/>
              <a:t>BABA form.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0A20E6-D7F8-6E4C-97F2-CF862BCFAC38}"/>
              </a:ext>
            </a:extLst>
          </p:cNvPr>
          <p:cNvSpPr txBox="1"/>
          <p:nvPr/>
        </p:nvSpPr>
        <p:spPr>
          <a:xfrm>
            <a:off x="953037" y="4649273"/>
            <a:ext cx="7092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But there’s not been much examination of robustness to deviations from  </a:t>
            </a:r>
          </a:p>
          <a:p>
            <a:pPr algn="ctr"/>
            <a:r>
              <a:rPr lang="en-US" dirty="0"/>
              <a:t>other assumptions of multi-species coalescent model.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CD12FC-D12E-6341-B730-CBD2172338E9}"/>
              </a:ext>
            </a:extLst>
          </p:cNvPr>
          <p:cNvSpPr txBox="1"/>
          <p:nvPr/>
        </p:nvSpPr>
        <p:spPr>
          <a:xfrm>
            <a:off x="115909" y="5619159"/>
            <a:ext cx="8974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Are there combinations of </a:t>
            </a:r>
            <a:r>
              <a:rPr lang="en-US" i="1" dirty="0"/>
              <a:t>N</a:t>
            </a:r>
            <a:r>
              <a:rPr lang="en-US" i="1" baseline="-25000" dirty="0"/>
              <a:t>e</a:t>
            </a:r>
            <a:r>
              <a:rPr lang="en-US" dirty="0"/>
              <a:t> and </a:t>
            </a:r>
            <a:r>
              <a:rPr lang="en-US" i="1" dirty="0" err="1"/>
              <a:t>T</a:t>
            </a:r>
            <a:r>
              <a:rPr lang="en-US" i="1" baseline="-25000" dirty="0" err="1"/>
              <a:t>div</a:t>
            </a:r>
            <a:r>
              <a:rPr lang="en-US" i="1" dirty="0"/>
              <a:t> </a:t>
            </a:r>
            <a:r>
              <a:rPr lang="en-US" dirty="0"/>
              <a:t>across tree that generate false signals for introgression?</a:t>
            </a:r>
          </a:p>
        </p:txBody>
      </p:sp>
    </p:spTree>
    <p:extLst>
      <p:ext uri="{BB962C8B-B14F-4D97-AF65-F5344CB8AC3E}">
        <p14:creationId xmlns:p14="http://schemas.microsoft.com/office/powerpoint/2010/main" val="84317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291906-38B4-5046-9C27-BE444EBAB73B}"/>
              </a:ext>
            </a:extLst>
          </p:cNvPr>
          <p:cNvSpPr txBox="1"/>
          <p:nvPr/>
        </p:nvSpPr>
        <p:spPr>
          <a:xfrm>
            <a:off x="3467596" y="391886"/>
            <a:ext cx="1824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 More Caveat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2DAE1D-C347-8C4D-9783-EAFC2A768829}"/>
              </a:ext>
            </a:extLst>
          </p:cNvPr>
          <p:cNvSpPr txBox="1"/>
          <p:nvPr/>
        </p:nvSpPr>
        <p:spPr>
          <a:xfrm>
            <a:off x="601397" y="761218"/>
            <a:ext cx="7556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Summary approaches (ABAB/BABA &amp; </a:t>
            </a:r>
            <a:r>
              <a:rPr lang="en-US" dirty="0" err="1"/>
              <a:t>HyDe</a:t>
            </a:r>
            <a:r>
              <a:rPr lang="en-US" dirty="0"/>
              <a:t>) have low power (Ji et al. Accepted)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9BC4B3-8D9E-4146-91DB-9467B6A6414C}"/>
              </a:ext>
            </a:extLst>
          </p:cNvPr>
          <p:cNvSpPr txBox="1"/>
          <p:nvPr/>
        </p:nvSpPr>
        <p:spPr>
          <a:xfrm>
            <a:off x="1523030" y="6364598"/>
            <a:ext cx="6216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BPP detects gene flow in the </a:t>
            </a:r>
            <a:r>
              <a:rPr lang="en-US" i="1" dirty="0"/>
              <a:t>Tamias</a:t>
            </a:r>
            <a:r>
              <a:rPr lang="en-US" dirty="0"/>
              <a:t> data, where </a:t>
            </a:r>
            <a:r>
              <a:rPr lang="en-US" dirty="0" err="1"/>
              <a:t>HyDe</a:t>
            </a:r>
            <a:r>
              <a:rPr lang="en-US" dirty="0"/>
              <a:t> misses it.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47D2FA-C919-814F-B9D4-F09F5A8A9E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44" t="33497" r="20869" b="33636"/>
          <a:stretch/>
        </p:blipFill>
        <p:spPr>
          <a:xfrm>
            <a:off x="1260278" y="1280159"/>
            <a:ext cx="6623444" cy="48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3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010F5D-C86E-6641-B24C-448A61C7FA73}"/>
              </a:ext>
            </a:extLst>
          </p:cNvPr>
          <p:cNvSpPr txBox="1"/>
          <p:nvPr/>
        </p:nvSpPr>
        <p:spPr>
          <a:xfrm>
            <a:off x="3132817" y="308952"/>
            <a:ext cx="2689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Split Decomposition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EF1CF9-0578-FD4F-8FCF-B8DF5178717B}"/>
              </a:ext>
            </a:extLst>
          </p:cNvPr>
          <p:cNvSpPr/>
          <p:nvPr/>
        </p:nvSpPr>
        <p:spPr>
          <a:xfrm>
            <a:off x="839096" y="901866"/>
            <a:ext cx="69624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ea typeface="Times" pitchFamily="2" charset="0"/>
                <a:cs typeface="Times New Roman" panose="02020603050405020304" pitchFamily="18" charset="0"/>
              </a:rPr>
              <a:t>A network-based method that incorporates reticulations into the network at points where the data have conflicting signals.</a:t>
            </a:r>
            <a:endParaRPr lang="en-US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E175B4-9BB4-7A44-8DD9-FEB10EB666FD}"/>
              </a:ext>
            </a:extLst>
          </p:cNvPr>
          <p:cNvSpPr/>
          <p:nvPr/>
        </p:nvSpPr>
        <p:spPr>
          <a:xfrm>
            <a:off x="839096" y="1556335"/>
            <a:ext cx="71538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ea typeface="Times" pitchFamily="2" charset="0"/>
                <a:cs typeface="Times New Roman" panose="02020603050405020304" pitchFamily="18" charset="0"/>
              </a:rPr>
              <a:t>Data are not forced to fit a single tree. Instead, each site is examined for the split that it supports.</a:t>
            </a:r>
            <a:endParaRPr lang="en-US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C5A7DA-116A-F142-80FD-BFF950D57462}"/>
              </a:ext>
            </a:extLst>
          </p:cNvPr>
          <p:cNvSpPr/>
          <p:nvPr/>
        </p:nvSpPr>
        <p:spPr>
          <a:xfrm>
            <a:off x="2191416" y="227078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marR="0" indent="-5715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" pitchFamily="2" charset="0"/>
                <a:ea typeface="Times" pitchFamily="2" charset="0"/>
                <a:cs typeface="Times New Roman" panose="02020603050405020304" pitchFamily="18" charset="0"/>
              </a:rPr>
              <a:t>Human        T C C T T A A A A</a:t>
            </a:r>
            <a:endParaRPr lang="en-US" sz="1200" dirty="0">
              <a:latin typeface="Times" pitchFamily="2" charset="0"/>
              <a:ea typeface="Times" pitchFamily="2" charset="0"/>
              <a:cs typeface="Times New Roman" panose="02020603050405020304" pitchFamily="18" charset="0"/>
            </a:endParaRPr>
          </a:p>
          <a:p>
            <a:pPr marL="228600" marR="0" indent="-5715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" pitchFamily="2" charset="0"/>
                <a:ea typeface="Times" pitchFamily="2" charset="0"/>
                <a:cs typeface="Times New Roman" panose="02020603050405020304" pitchFamily="18" charset="0"/>
              </a:rPr>
              <a:t>Chimp        T T C T A T A A A</a:t>
            </a:r>
            <a:endParaRPr lang="en-US" sz="1200" dirty="0">
              <a:latin typeface="Times" pitchFamily="2" charset="0"/>
              <a:ea typeface="Times" pitchFamily="2" charset="0"/>
              <a:cs typeface="Times New Roman" panose="02020603050405020304" pitchFamily="18" charset="0"/>
            </a:endParaRPr>
          </a:p>
          <a:p>
            <a:pPr marL="228600" marR="0" indent="-5715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" pitchFamily="2" charset="0"/>
                <a:ea typeface="Times" pitchFamily="2" charset="0"/>
                <a:cs typeface="Times New Roman" panose="02020603050405020304" pitchFamily="18" charset="0"/>
              </a:rPr>
              <a:t>Gorilla      T T A C A A T A A</a:t>
            </a:r>
            <a:endParaRPr lang="en-US" sz="1200" dirty="0">
              <a:latin typeface="Times" pitchFamily="2" charset="0"/>
              <a:ea typeface="Times" pitchFamily="2" charset="0"/>
              <a:cs typeface="Times New Roman" panose="02020603050405020304" pitchFamily="18" charset="0"/>
            </a:endParaRPr>
          </a:p>
          <a:p>
            <a:pPr marL="228600" marR="0" indent="-5715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latin typeface="Courier" pitchFamily="2" charset="0"/>
                <a:ea typeface="Times" pitchFamily="2" charset="0"/>
                <a:cs typeface="Times New Roman" panose="02020603050405020304" pitchFamily="18" charset="0"/>
              </a:rPr>
              <a:t>Oranutan</a:t>
            </a:r>
            <a:r>
              <a:rPr lang="en-US" sz="1200" dirty="0">
                <a:latin typeface="Courier" pitchFamily="2" charset="0"/>
                <a:ea typeface="Times" pitchFamily="2" charset="0"/>
                <a:cs typeface="Times New Roman" panose="02020603050405020304" pitchFamily="18" charset="0"/>
              </a:rPr>
              <a:t>     C C A C A A A T A</a:t>
            </a:r>
            <a:endParaRPr lang="en-US" sz="1200" dirty="0">
              <a:latin typeface="Times" pitchFamily="2" charset="0"/>
              <a:ea typeface="Times" pitchFamily="2" charset="0"/>
              <a:cs typeface="Times New Roman" panose="02020603050405020304" pitchFamily="18" charset="0"/>
            </a:endParaRPr>
          </a:p>
          <a:p>
            <a:pPr marL="228600" marR="0" indent="-5715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" pitchFamily="2" charset="0"/>
                <a:ea typeface="Times" pitchFamily="2" charset="0"/>
                <a:cs typeface="Times New Roman" panose="02020603050405020304" pitchFamily="18" charset="0"/>
              </a:rPr>
              <a:t>Gibbon       C C A C A A A A T</a:t>
            </a:r>
            <a:endParaRPr lang="en-US" sz="1200" dirty="0">
              <a:effectLst/>
              <a:latin typeface="Times" pitchFamily="2" charset="0"/>
              <a:ea typeface="Times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46A9E1F-4221-3D40-AB9C-6DE1BE698046}"/>
              </a:ext>
            </a:extLst>
          </p:cNvPr>
          <p:cNvSpPr/>
          <p:nvPr/>
        </p:nvSpPr>
        <p:spPr>
          <a:xfrm>
            <a:off x="4324574" y="2334408"/>
            <a:ext cx="193638" cy="919767"/>
          </a:xfrm>
          <a:prstGeom prst="roundRect">
            <a:avLst/>
          </a:prstGeom>
          <a:solidFill>
            <a:schemeClr val="tx2">
              <a:lumMod val="20000"/>
              <a:lumOff val="80000"/>
              <a:alpha val="33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0EEF06-C1BA-0549-B10B-8CB9C8545E8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4" y="3539279"/>
            <a:ext cx="1282700" cy="7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93F6302-2212-9443-9B35-0DF9ADE2EEBD}"/>
              </a:ext>
            </a:extLst>
          </p:cNvPr>
          <p:cNvSpPr/>
          <p:nvPr/>
        </p:nvSpPr>
        <p:spPr>
          <a:xfrm>
            <a:off x="4520006" y="2336198"/>
            <a:ext cx="193638" cy="919767"/>
          </a:xfrm>
          <a:prstGeom prst="roundRect">
            <a:avLst/>
          </a:prstGeom>
          <a:solidFill>
            <a:schemeClr val="tx2">
              <a:lumMod val="20000"/>
              <a:lumOff val="80000"/>
              <a:alpha val="33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7B7B517-8DF8-4C40-BACB-D2FE3939F6C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053" y="3286449"/>
            <a:ext cx="1079500" cy="124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DF8682C-93B0-5C48-93C3-BC38D7EE7466}"/>
              </a:ext>
            </a:extLst>
          </p:cNvPr>
          <p:cNvSpPr/>
          <p:nvPr/>
        </p:nvSpPr>
        <p:spPr>
          <a:xfrm>
            <a:off x="4715438" y="2337986"/>
            <a:ext cx="193638" cy="919767"/>
          </a:xfrm>
          <a:prstGeom prst="roundRect">
            <a:avLst/>
          </a:prstGeom>
          <a:solidFill>
            <a:schemeClr val="tx2">
              <a:lumMod val="20000"/>
              <a:lumOff val="80000"/>
              <a:alpha val="33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2BF5BF9-E879-0D4A-B226-9D1910C76DF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720" y="3350071"/>
            <a:ext cx="1727200" cy="1295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05E9BF4-9164-0040-9AB8-E18203D51CAA}"/>
              </a:ext>
            </a:extLst>
          </p:cNvPr>
          <p:cNvGrpSpPr/>
          <p:nvPr/>
        </p:nvGrpSpPr>
        <p:grpSpPr>
          <a:xfrm>
            <a:off x="4889354" y="2339774"/>
            <a:ext cx="3656632" cy="2288923"/>
            <a:chOff x="4889354" y="2339774"/>
            <a:chExt cx="3656632" cy="2288923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C30C2B06-5850-844C-A05C-82D0EDB98A77}"/>
                </a:ext>
              </a:extLst>
            </p:cNvPr>
            <p:cNvSpPr/>
            <p:nvPr/>
          </p:nvSpPr>
          <p:spPr>
            <a:xfrm>
              <a:off x="4889354" y="2339774"/>
              <a:ext cx="193638" cy="919767"/>
            </a:xfrm>
            <a:prstGeom prst="roundRect">
              <a:avLst/>
            </a:prstGeom>
            <a:solidFill>
              <a:schemeClr val="tx2">
                <a:lumMod val="20000"/>
                <a:lumOff val="80000"/>
                <a:alpha val="33000"/>
              </a:schemeClr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EAC2ADA-6783-174A-87F6-53B60E02D4E6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5086" y="3345997"/>
              <a:ext cx="2120900" cy="12827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6314F0AF-B060-1E44-B5DD-F6123E329CD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60" y="4796156"/>
            <a:ext cx="2933700" cy="1892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018FF80D-F097-884D-A7BD-E2496BBB5503}"/>
              </a:ext>
            </a:extLst>
          </p:cNvPr>
          <p:cNvGrpSpPr/>
          <p:nvPr/>
        </p:nvGrpSpPr>
        <p:grpSpPr>
          <a:xfrm>
            <a:off x="4877176" y="4848861"/>
            <a:ext cx="2978785" cy="1879600"/>
            <a:chOff x="4656455" y="4848861"/>
            <a:chExt cx="2978785" cy="1879600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368A392-BD37-1745-81F4-F1A0F9DA2B14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3840" y="4848861"/>
              <a:ext cx="2311400" cy="1879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BDFB31D-27A3-A84D-9EB2-B28B18AAA750}"/>
                </a:ext>
              </a:extLst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455" y="5949316"/>
              <a:ext cx="584200" cy="1905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39559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4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E5996C-1833-1A4C-82D9-A8E822CCAB0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23" y="2356607"/>
            <a:ext cx="3453098" cy="28080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B145EE16-F0D7-D141-9EDE-5667B0422676}"/>
              </a:ext>
            </a:extLst>
          </p:cNvPr>
          <p:cNvGrpSpPr/>
          <p:nvPr/>
        </p:nvGrpSpPr>
        <p:grpSpPr>
          <a:xfrm>
            <a:off x="939003" y="1317153"/>
            <a:ext cx="7224652" cy="3580018"/>
            <a:chOff x="861226" y="746138"/>
            <a:chExt cx="7224652" cy="358001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665E532-783F-8842-85C2-5F9AC4F1FF13}"/>
                </a:ext>
              </a:extLst>
            </p:cNvPr>
            <p:cNvGrpSpPr/>
            <p:nvPr/>
          </p:nvGrpSpPr>
          <p:grpSpPr>
            <a:xfrm>
              <a:off x="861226" y="2133146"/>
              <a:ext cx="2680137" cy="2193010"/>
              <a:chOff x="892222" y="1774556"/>
              <a:chExt cx="2680137" cy="2193010"/>
            </a:xfrm>
          </p:grpSpPr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393966D4-8F04-7A45-A62A-DA06879B5A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2222" y="2365095"/>
                <a:ext cx="410511" cy="41051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5C54BD18-198C-7C40-9016-0AC5385D8D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01323" y="2775606"/>
                <a:ext cx="134194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85D67163-7C11-0747-B0C8-F0CB1EAB31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2319" y="3542861"/>
                <a:ext cx="131869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2C2BE018-8648-C941-A236-AC2ABDDCAF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43266" y="3535051"/>
                <a:ext cx="301412" cy="30141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8D1B0C9F-3A21-264D-9C18-BED8EA0D2FE8}"/>
                  </a:ext>
                </a:extLst>
              </p:cNvPr>
              <p:cNvCxnSpPr/>
              <p:nvPr/>
            </p:nvCxnSpPr>
            <p:spPr>
              <a:xfrm flipH="1">
                <a:off x="915363" y="3542861"/>
                <a:ext cx="424705" cy="42470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058FABF-29AA-F544-929B-67A3B27B48B1}"/>
                  </a:ext>
                </a:extLst>
              </p:cNvPr>
              <p:cNvCxnSpPr/>
              <p:nvPr/>
            </p:nvCxnSpPr>
            <p:spPr>
              <a:xfrm>
                <a:off x="2651015" y="2775606"/>
                <a:ext cx="0" cy="76725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759CF6B-E139-A948-95BB-E25C6393CFC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51015" y="2374254"/>
                <a:ext cx="401352" cy="40135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28E2C0B2-72CE-D242-A0BF-DA10824B6B97}"/>
                  </a:ext>
                </a:extLst>
              </p:cNvPr>
              <p:cNvCxnSpPr/>
              <p:nvPr/>
            </p:nvCxnSpPr>
            <p:spPr>
              <a:xfrm>
                <a:off x="3052367" y="2365095"/>
                <a:ext cx="51999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395D2722-B579-954A-9BC3-0E33E2BC2DC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52367" y="1774556"/>
                <a:ext cx="0" cy="5905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02C96A0-D5F7-FA41-8EE8-F129DA00B3ED}"/>
                </a:ext>
              </a:extLst>
            </p:cNvPr>
            <p:cNvCxnSpPr/>
            <p:nvPr/>
          </p:nvCxnSpPr>
          <p:spPr>
            <a:xfrm flipV="1">
              <a:off x="3541363" y="1777487"/>
              <a:ext cx="1514731" cy="65092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A156159-54EC-DA40-8A4A-4D944306EB9C}"/>
                </a:ext>
              </a:extLst>
            </p:cNvPr>
            <p:cNvGrpSpPr/>
            <p:nvPr/>
          </p:nvGrpSpPr>
          <p:grpSpPr>
            <a:xfrm>
              <a:off x="5533880" y="746138"/>
              <a:ext cx="2551998" cy="1537732"/>
              <a:chOff x="3352800" y="5320268"/>
              <a:chExt cx="2551998" cy="1537732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B9C2AD7-2CF2-0C4C-BBF6-08F47553C9B3}"/>
                  </a:ext>
                </a:extLst>
              </p:cNvPr>
              <p:cNvSpPr txBox="1"/>
              <p:nvPr/>
            </p:nvSpPr>
            <p:spPr>
              <a:xfrm>
                <a:off x="3352800" y="6487936"/>
                <a:ext cx="4523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Go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D7AC2BE-C51D-8642-9089-AE6624C2BEC9}"/>
                  </a:ext>
                </a:extLst>
              </p:cNvPr>
              <p:cNvSpPr txBox="1"/>
              <p:nvPr/>
            </p:nvSpPr>
            <p:spPr>
              <a:xfrm>
                <a:off x="3352800" y="5713968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4748023-B6AF-F146-8875-6547536A04A1}"/>
                  </a:ext>
                </a:extLst>
              </p:cNvPr>
              <p:cNvSpPr txBox="1"/>
              <p:nvPr/>
            </p:nvSpPr>
            <p:spPr>
              <a:xfrm>
                <a:off x="4417995" y="5320268"/>
                <a:ext cx="328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B0AF9EF-5447-CF44-A2EB-CE643477BE94}"/>
                  </a:ext>
                </a:extLst>
              </p:cNvPr>
              <p:cNvSpPr txBox="1"/>
              <p:nvPr/>
            </p:nvSpPr>
            <p:spPr>
              <a:xfrm>
                <a:off x="5521360" y="5713968"/>
                <a:ext cx="3369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D302972-8335-C54E-AA33-88153EC74FD1}"/>
                  </a:ext>
                </a:extLst>
              </p:cNvPr>
              <p:cNvSpPr txBox="1"/>
              <p:nvPr/>
            </p:nvSpPr>
            <p:spPr>
              <a:xfrm>
                <a:off x="5521360" y="6488668"/>
                <a:ext cx="3834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Gi</a:t>
                </a:r>
                <a:endParaRPr lang="en-US" dirty="0"/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398094E3-B555-6F4A-962D-8B7081280756}"/>
                  </a:ext>
                </a:extLst>
              </p:cNvPr>
              <p:cNvCxnSpPr/>
              <p:nvPr/>
            </p:nvCxnSpPr>
            <p:spPr>
              <a:xfrm>
                <a:off x="3638604" y="6064544"/>
                <a:ext cx="254000" cy="2540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6A6DC638-491F-F946-9E27-2CA6ED841D78}"/>
                  </a:ext>
                </a:extLst>
              </p:cNvPr>
              <p:cNvCxnSpPr/>
              <p:nvPr/>
            </p:nvCxnSpPr>
            <p:spPr>
              <a:xfrm>
                <a:off x="5245101" y="6342912"/>
                <a:ext cx="254000" cy="2540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B565B6A4-F04B-3D4B-B2E4-710E5A377F3C}"/>
                  </a:ext>
                </a:extLst>
              </p:cNvPr>
              <p:cNvCxnSpPr/>
              <p:nvPr/>
            </p:nvCxnSpPr>
            <p:spPr>
              <a:xfrm>
                <a:off x="3888613" y="6324600"/>
                <a:ext cx="1363132" cy="1166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F7793C2B-AFEA-404A-9783-870BB1E7E287}"/>
                  </a:ext>
                </a:extLst>
              </p:cNvPr>
              <p:cNvCxnSpPr/>
              <p:nvPr/>
            </p:nvCxnSpPr>
            <p:spPr>
              <a:xfrm flipV="1">
                <a:off x="5245101" y="6083300"/>
                <a:ext cx="254000" cy="2540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CE383CEB-42CB-3345-AAE1-E3C28BA83BF9}"/>
                  </a:ext>
                </a:extLst>
              </p:cNvPr>
              <p:cNvCxnSpPr/>
              <p:nvPr/>
            </p:nvCxnSpPr>
            <p:spPr>
              <a:xfrm flipV="1">
                <a:off x="3638604" y="6331244"/>
                <a:ext cx="254000" cy="2540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DC337573-91F2-EC40-8CD6-865B435B9B63}"/>
                  </a:ext>
                </a:extLst>
              </p:cNvPr>
              <p:cNvCxnSpPr/>
              <p:nvPr/>
            </p:nvCxnSpPr>
            <p:spPr>
              <a:xfrm>
                <a:off x="4568825" y="5713968"/>
                <a:ext cx="0" cy="62333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6217217-77B4-E940-A0E1-3EB104AF85A7}"/>
              </a:ext>
            </a:extLst>
          </p:cNvPr>
          <p:cNvGrpSpPr/>
          <p:nvPr/>
        </p:nvGrpSpPr>
        <p:grpSpPr>
          <a:xfrm>
            <a:off x="908523" y="2699262"/>
            <a:ext cx="7224209" cy="3602053"/>
            <a:chOff x="847563" y="2120142"/>
            <a:chExt cx="7224209" cy="3602053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9DB17D2B-689C-3A4B-A547-FB773FAC8A9E}"/>
                </a:ext>
              </a:extLst>
            </p:cNvPr>
            <p:cNvGrpSpPr/>
            <p:nvPr/>
          </p:nvGrpSpPr>
          <p:grpSpPr>
            <a:xfrm>
              <a:off x="847563" y="2120142"/>
              <a:ext cx="2666885" cy="2186384"/>
              <a:chOff x="999870" y="4043222"/>
              <a:chExt cx="2666885" cy="2186384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EE5FB088-5C23-8B43-9C9C-C258DBE215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9870" y="4641774"/>
                <a:ext cx="410511" cy="410511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DBEDBBA8-6C69-904E-9274-811D7DB03C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26715" y="5811527"/>
                <a:ext cx="1318696" cy="0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FFD6A805-C4CD-1A49-B1F9-21B764958A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37662" y="5803717"/>
                <a:ext cx="301412" cy="301412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C34A7F7-356A-914C-AC06-BEE82131DB8B}"/>
                  </a:ext>
                </a:extLst>
              </p:cNvPr>
              <p:cNvCxnSpPr/>
              <p:nvPr/>
            </p:nvCxnSpPr>
            <p:spPr>
              <a:xfrm flipH="1">
                <a:off x="1003133" y="5804901"/>
                <a:ext cx="424705" cy="424705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4C872E6-354B-C740-9AFA-AB6A453986E4}"/>
                  </a:ext>
                </a:extLst>
              </p:cNvPr>
              <p:cNvCxnSpPr/>
              <p:nvPr/>
            </p:nvCxnSpPr>
            <p:spPr>
              <a:xfrm>
                <a:off x="2745411" y="5044272"/>
                <a:ext cx="0" cy="767255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4643A251-DC98-9C4D-8D3F-917AFEFA89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45411" y="4642920"/>
                <a:ext cx="401352" cy="401353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8A90631E-EE35-494F-A5B4-8883444FA829}"/>
                  </a:ext>
                </a:extLst>
              </p:cNvPr>
              <p:cNvCxnSpPr/>
              <p:nvPr/>
            </p:nvCxnSpPr>
            <p:spPr>
              <a:xfrm>
                <a:off x="3146763" y="4633761"/>
                <a:ext cx="519992" cy="0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5CFBB2AD-3B22-1A44-ABC2-37282886E6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46763" y="4043222"/>
                <a:ext cx="0" cy="590540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D24B25F6-00FF-D94F-A883-90760EEB1724}"/>
                  </a:ext>
                </a:extLst>
              </p:cNvPr>
              <p:cNvCxnSpPr/>
              <p:nvPr/>
            </p:nvCxnSpPr>
            <p:spPr>
              <a:xfrm>
                <a:off x="1417007" y="5043088"/>
                <a:ext cx="0" cy="767255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5147B9F2-54C4-FB43-91D8-E73CB4F6CC76}"/>
                </a:ext>
              </a:extLst>
            </p:cNvPr>
            <p:cNvGrpSpPr/>
            <p:nvPr/>
          </p:nvGrpSpPr>
          <p:grpSpPr>
            <a:xfrm>
              <a:off x="3587691" y="4184463"/>
              <a:ext cx="4484081" cy="1537732"/>
              <a:chOff x="3587691" y="4184463"/>
              <a:chExt cx="4484081" cy="1537732"/>
            </a:xfrm>
          </p:grpSpPr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4C97DDE2-C947-8C43-900A-7B2D147A5C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7691" y="4244943"/>
                <a:ext cx="1169157" cy="880774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33A821F-3804-A14E-9F76-D0BA9FAC19CE}"/>
                  </a:ext>
                </a:extLst>
              </p:cNvPr>
              <p:cNvSpPr txBox="1"/>
              <p:nvPr/>
            </p:nvSpPr>
            <p:spPr>
              <a:xfrm>
                <a:off x="5519774" y="5315795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F5299A8-364D-A94A-9440-AF24CC7BA9D6}"/>
                  </a:ext>
                </a:extLst>
              </p:cNvPr>
              <p:cNvSpPr txBox="1"/>
              <p:nvPr/>
            </p:nvSpPr>
            <p:spPr>
              <a:xfrm>
                <a:off x="5519774" y="4578163"/>
                <a:ext cx="328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132D034-EDB8-0245-AEB5-5BB5CA8B3FE4}"/>
                  </a:ext>
                </a:extLst>
              </p:cNvPr>
              <p:cNvSpPr txBox="1"/>
              <p:nvPr/>
            </p:nvSpPr>
            <p:spPr>
              <a:xfrm>
                <a:off x="6584969" y="4184463"/>
                <a:ext cx="4523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Go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BD42290-9D53-584F-B06A-E07DF55B0BFD}"/>
                  </a:ext>
                </a:extLst>
              </p:cNvPr>
              <p:cNvSpPr txBox="1"/>
              <p:nvPr/>
            </p:nvSpPr>
            <p:spPr>
              <a:xfrm>
                <a:off x="7688334" y="4578163"/>
                <a:ext cx="3369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317F67FE-23A2-F144-8A02-4D33668D5571}"/>
                  </a:ext>
                </a:extLst>
              </p:cNvPr>
              <p:cNvSpPr txBox="1"/>
              <p:nvPr/>
            </p:nvSpPr>
            <p:spPr>
              <a:xfrm>
                <a:off x="7688334" y="5352863"/>
                <a:ext cx="3834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Gi</a:t>
                </a:r>
                <a:endParaRPr lang="en-US" dirty="0"/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124FDDBA-A933-AC4D-B754-9E1B1AA0B25A}"/>
                  </a:ext>
                </a:extLst>
              </p:cNvPr>
              <p:cNvCxnSpPr/>
              <p:nvPr/>
            </p:nvCxnSpPr>
            <p:spPr>
              <a:xfrm>
                <a:off x="5814762" y="4934795"/>
                <a:ext cx="254000" cy="254000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C4007C80-AB49-8449-B4C3-E29AF5DBA3BC}"/>
                  </a:ext>
                </a:extLst>
              </p:cNvPr>
              <p:cNvCxnSpPr/>
              <p:nvPr/>
            </p:nvCxnSpPr>
            <p:spPr>
              <a:xfrm>
                <a:off x="7412075" y="5213163"/>
                <a:ext cx="254000" cy="254000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7DA07885-B76D-A047-A603-955D5F5D3AD1}"/>
                  </a:ext>
                </a:extLst>
              </p:cNvPr>
              <p:cNvCxnSpPr/>
              <p:nvPr/>
            </p:nvCxnSpPr>
            <p:spPr>
              <a:xfrm>
                <a:off x="6061643" y="5188795"/>
                <a:ext cx="1363132" cy="11668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D38C691C-CAC4-4645-B20B-2A283309212F}"/>
                  </a:ext>
                </a:extLst>
              </p:cNvPr>
              <p:cNvCxnSpPr/>
              <p:nvPr/>
            </p:nvCxnSpPr>
            <p:spPr>
              <a:xfrm flipV="1">
                <a:off x="7412075" y="4947495"/>
                <a:ext cx="254000" cy="254000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6D98FCC2-7D50-0743-9D75-8A4E50214362}"/>
                  </a:ext>
                </a:extLst>
              </p:cNvPr>
              <p:cNvCxnSpPr/>
              <p:nvPr/>
            </p:nvCxnSpPr>
            <p:spPr>
              <a:xfrm flipV="1">
                <a:off x="5799522" y="5201495"/>
                <a:ext cx="254000" cy="254000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A2246F5E-DA69-0C48-BCF0-B8B73D6D22A5}"/>
                  </a:ext>
                </a:extLst>
              </p:cNvPr>
              <p:cNvCxnSpPr/>
              <p:nvPr/>
            </p:nvCxnSpPr>
            <p:spPr>
              <a:xfrm>
                <a:off x="6751039" y="4562923"/>
                <a:ext cx="0" cy="623332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3A6A0B1A-778C-514A-B505-E9633911BA1C}"/>
              </a:ext>
            </a:extLst>
          </p:cNvPr>
          <p:cNvSpPr txBox="1"/>
          <p:nvPr/>
        </p:nvSpPr>
        <p:spPr>
          <a:xfrm>
            <a:off x="3132817" y="308952"/>
            <a:ext cx="2689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Split Decomposition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F65D419-8F99-D241-B186-3AED433F8936}"/>
              </a:ext>
            </a:extLst>
          </p:cNvPr>
          <p:cNvSpPr txBox="1"/>
          <p:nvPr/>
        </p:nvSpPr>
        <p:spPr>
          <a:xfrm>
            <a:off x="2390949" y="931260"/>
            <a:ext cx="4239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This network contains two bifurcating trees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BC7CCEA-143C-754A-9370-6F3577EC28E7}"/>
              </a:ext>
            </a:extLst>
          </p:cNvPr>
          <p:cNvSpPr txBox="1"/>
          <p:nvPr/>
        </p:nvSpPr>
        <p:spPr>
          <a:xfrm>
            <a:off x="2987414" y="6309836"/>
            <a:ext cx="3076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Orange tree has more support.</a:t>
            </a:r>
          </a:p>
        </p:txBody>
      </p:sp>
    </p:spTree>
    <p:extLst>
      <p:ext uri="{BB962C8B-B14F-4D97-AF65-F5344CB8AC3E}">
        <p14:creationId xmlns:p14="http://schemas.microsoft.com/office/powerpoint/2010/main" val="276821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>
              <a:ext uri="{FF2B5EF4-FFF2-40B4-BE49-F238E27FC236}">
                <a16:creationId xmlns:a16="http://schemas.microsoft.com/office/drawing/2014/main" id="{6591D78E-52E4-3847-81DD-0DB7C7C69503}"/>
              </a:ext>
            </a:extLst>
          </p:cNvPr>
          <p:cNvSpPr txBox="1"/>
          <p:nvPr/>
        </p:nvSpPr>
        <p:spPr>
          <a:xfrm>
            <a:off x="3132817" y="308952"/>
            <a:ext cx="2689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Split Decomposition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C75EAFD-2C24-4C4C-B24E-7BE11301FB5F}"/>
              </a:ext>
            </a:extLst>
          </p:cNvPr>
          <p:cNvSpPr txBox="1"/>
          <p:nvPr/>
        </p:nvSpPr>
        <p:spPr>
          <a:xfrm>
            <a:off x="2885093" y="882869"/>
            <a:ext cx="3183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These can get very complicated.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1F3BAE38-DDB5-3548-8317-743124DF9D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207" b="26437"/>
          <a:stretch/>
        </p:blipFill>
        <p:spPr>
          <a:xfrm>
            <a:off x="735620" y="1371182"/>
            <a:ext cx="7415155" cy="454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2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068C87-2C15-DF4B-8442-D51F2592AE07}"/>
              </a:ext>
            </a:extLst>
          </p:cNvPr>
          <p:cNvSpPr txBox="1"/>
          <p:nvPr/>
        </p:nvSpPr>
        <p:spPr>
          <a:xfrm>
            <a:off x="3132817" y="308952"/>
            <a:ext cx="2689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Split Decomposition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5033EB-3413-D74B-B19D-FFAE0FF24266}"/>
              </a:ext>
            </a:extLst>
          </p:cNvPr>
          <p:cNvSpPr txBox="1"/>
          <p:nvPr/>
        </p:nvSpPr>
        <p:spPr>
          <a:xfrm>
            <a:off x="845539" y="882869"/>
            <a:ext cx="7262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These can be rather simple and locate the deviation from a bifurcating tree.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120D6D-553E-BD42-B767-53C6F27A0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787" y="1252201"/>
            <a:ext cx="5866410" cy="5163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B3E540-0E8D-A547-8FC9-1DA433395674}"/>
              </a:ext>
            </a:extLst>
          </p:cNvPr>
          <p:cNvSpPr txBox="1"/>
          <p:nvPr/>
        </p:nvSpPr>
        <p:spPr>
          <a:xfrm>
            <a:off x="1647769" y="6364382"/>
            <a:ext cx="5848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visualizes where the data are not tree-like, but not why.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A711C3-B74F-2D4A-8EBF-A3B8FBAC5DA0}"/>
              </a:ext>
            </a:extLst>
          </p:cNvPr>
          <p:cNvSpPr txBox="1"/>
          <p:nvPr/>
        </p:nvSpPr>
        <p:spPr>
          <a:xfrm>
            <a:off x="5561703" y="5667354"/>
            <a:ext cx="3150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Bamburger</a:t>
            </a:r>
            <a:r>
              <a:rPr lang="en-US" sz="1400" dirty="0"/>
              <a:t> et al. (2022. Syst. Bio., 7:439)</a:t>
            </a:r>
          </a:p>
        </p:txBody>
      </p:sp>
    </p:spTree>
    <p:extLst>
      <p:ext uri="{BB962C8B-B14F-4D97-AF65-F5344CB8AC3E}">
        <p14:creationId xmlns:p14="http://schemas.microsoft.com/office/powerpoint/2010/main" val="40386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F6C637-5D5F-9A42-9A1A-1BA841129610}"/>
              </a:ext>
            </a:extLst>
          </p:cNvPr>
          <p:cNvSpPr txBox="1"/>
          <p:nvPr/>
        </p:nvSpPr>
        <p:spPr>
          <a:xfrm>
            <a:off x="2952674" y="308952"/>
            <a:ext cx="3049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Phylogenetic Networks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0A8D48-C25E-504C-886B-8E3AC93C6718}"/>
              </a:ext>
            </a:extLst>
          </p:cNvPr>
          <p:cNvSpPr/>
          <p:nvPr/>
        </p:nvSpPr>
        <p:spPr>
          <a:xfrm>
            <a:off x="567558" y="1043942"/>
            <a:ext cx="83714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The idea is that different parts of the genome may be derived from different parent taxa and a network can “contain” several gene trees.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F4A3753-3433-3B46-B505-02FAB8165156}"/>
              </a:ext>
            </a:extLst>
          </p:cNvPr>
          <p:cNvGrpSpPr/>
          <p:nvPr/>
        </p:nvGrpSpPr>
        <p:grpSpPr>
          <a:xfrm>
            <a:off x="422084" y="2407153"/>
            <a:ext cx="3566588" cy="3591571"/>
            <a:chOff x="753164" y="2407153"/>
            <a:chExt cx="3566588" cy="359157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1A6637D-6599-6944-B8F1-F67927F0FA6B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93" t="16909" r="20312" b="17082"/>
            <a:stretch/>
          </p:blipFill>
          <p:spPr bwMode="auto">
            <a:xfrm>
              <a:off x="753164" y="2407153"/>
              <a:ext cx="3566588" cy="311497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03F420D-6DD0-6F40-9BB0-2AA50A8BAA9B}"/>
                </a:ext>
              </a:extLst>
            </p:cNvPr>
            <p:cNvSpPr txBox="1"/>
            <p:nvPr/>
          </p:nvSpPr>
          <p:spPr>
            <a:xfrm>
              <a:off x="1576557" y="5629392"/>
              <a:ext cx="1901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Several gene trees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BAA1F6-075A-A143-8DCE-B9A24DD08565}"/>
              </a:ext>
            </a:extLst>
          </p:cNvPr>
          <p:cNvGrpSpPr/>
          <p:nvPr/>
        </p:nvGrpSpPr>
        <p:grpSpPr>
          <a:xfrm>
            <a:off x="4382814" y="2752818"/>
            <a:ext cx="4402166" cy="3245906"/>
            <a:chOff x="4382814" y="2752818"/>
            <a:chExt cx="4402166" cy="324590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D900EEC-6086-8C4C-AB2D-D2927B3338D5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15" t="33272" r="30024" b="30991"/>
            <a:stretch/>
          </p:blipFill>
          <p:spPr bwMode="auto">
            <a:xfrm>
              <a:off x="5895008" y="2752818"/>
              <a:ext cx="2858440" cy="205801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588182F-ADEE-3D4D-B5AC-53FB0B3ADD36}"/>
                </a:ext>
              </a:extLst>
            </p:cNvPr>
            <p:cNvCxnSpPr/>
            <p:nvPr/>
          </p:nvCxnSpPr>
          <p:spPr>
            <a:xfrm>
              <a:off x="4382814" y="4114800"/>
              <a:ext cx="1182414" cy="0"/>
            </a:xfrm>
            <a:prstGeom prst="straightConnector1">
              <a:avLst/>
            </a:prstGeom>
            <a:ln w="6032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1335F5-BDFA-AF46-93B4-58CF700C327B}"/>
                </a:ext>
              </a:extLst>
            </p:cNvPr>
            <p:cNvSpPr txBox="1"/>
            <p:nvPr/>
          </p:nvSpPr>
          <p:spPr>
            <a:xfrm>
              <a:off x="5815449" y="5352393"/>
              <a:ext cx="29695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Infer the network with fewest</a:t>
              </a:r>
            </a:p>
            <a:p>
              <a:pPr algn="ctr"/>
              <a:r>
                <a:rPr lang="en-US" dirty="0"/>
                <a:t>reticulations.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82AC5CA-B605-B045-A97A-E1604DB89A05}"/>
              </a:ext>
            </a:extLst>
          </p:cNvPr>
          <p:cNvGrpSpPr/>
          <p:nvPr/>
        </p:nvGrpSpPr>
        <p:grpSpPr>
          <a:xfrm>
            <a:off x="2629734" y="2341615"/>
            <a:ext cx="5741812" cy="1934351"/>
            <a:chOff x="2650988" y="2371645"/>
            <a:chExt cx="5741812" cy="1934351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480B2EB-4776-B342-A382-34C3ECCEEFE3}"/>
                </a:ext>
              </a:extLst>
            </p:cNvPr>
            <p:cNvGrpSpPr/>
            <p:nvPr/>
          </p:nvGrpSpPr>
          <p:grpSpPr>
            <a:xfrm>
              <a:off x="6245023" y="2781394"/>
              <a:ext cx="2147777" cy="1524602"/>
              <a:chOff x="8399720" y="1170441"/>
              <a:chExt cx="2147777" cy="1524602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267A4F0F-257F-084E-ADC9-0AED3B6D62C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99720" y="1170441"/>
                <a:ext cx="1101433" cy="139200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4633302-0DAE-DC49-A976-E83C29FCAC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514534" y="1183025"/>
                <a:ext cx="1032963" cy="137942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0B20A62-74E1-D440-BBC4-F62D9C00CEE5}"/>
                  </a:ext>
                </a:extLst>
              </p:cNvPr>
              <p:cNvCxnSpPr/>
              <p:nvPr/>
            </p:nvCxnSpPr>
            <p:spPr>
              <a:xfrm>
                <a:off x="8827713" y="2010344"/>
                <a:ext cx="154068" cy="29127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54B84AC7-19C5-694C-9C3D-7AD3CFB8199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950436" y="2297254"/>
                <a:ext cx="20714" cy="39033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686C5740-42EC-B74B-8D4B-9359E9FB014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851168" y="1893238"/>
                <a:ext cx="230999" cy="40401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E4D4DFF8-AF01-924B-8BBD-B429BEEB72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69064" y="2230820"/>
                <a:ext cx="57515" cy="46422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45EC13-DDAB-0C43-93E7-75C90B96DC9B}"/>
                </a:ext>
              </a:extLst>
            </p:cNvPr>
            <p:cNvSpPr txBox="1"/>
            <p:nvPr/>
          </p:nvSpPr>
          <p:spPr>
            <a:xfrm>
              <a:off x="2650988" y="237164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2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3B7243F-7C80-1F42-B306-FEA0CD947E98}"/>
              </a:ext>
            </a:extLst>
          </p:cNvPr>
          <p:cNvGrpSpPr/>
          <p:nvPr/>
        </p:nvGrpSpPr>
        <p:grpSpPr>
          <a:xfrm>
            <a:off x="939784" y="2274116"/>
            <a:ext cx="7415315" cy="1979859"/>
            <a:chOff x="946298" y="2296633"/>
            <a:chExt cx="7415315" cy="197985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82BBC7C-7D06-6946-8515-5E36DE7C3C82}"/>
                </a:ext>
              </a:extLst>
            </p:cNvPr>
            <p:cNvSpPr txBox="1"/>
            <p:nvPr/>
          </p:nvSpPr>
          <p:spPr>
            <a:xfrm>
              <a:off x="946298" y="229663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1</a:t>
              </a: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D09F8F4-618A-7142-8782-BF4E33EDB3FB}"/>
                </a:ext>
              </a:extLst>
            </p:cNvPr>
            <p:cNvGrpSpPr/>
            <p:nvPr/>
          </p:nvGrpSpPr>
          <p:grpSpPr>
            <a:xfrm>
              <a:off x="6205523" y="2808188"/>
              <a:ext cx="2156090" cy="1468304"/>
              <a:chOff x="6205523" y="2808188"/>
              <a:chExt cx="2156090" cy="1468304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394A0FF5-32E7-C247-AA14-E5D82AAB28D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05523" y="2808188"/>
                <a:ext cx="1101433" cy="1392006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9D79488B-C5C9-4C47-9719-F44B9119AA7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328650" y="2808188"/>
                <a:ext cx="1032963" cy="1379422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C926D5F3-0DB1-1C4F-832C-E5E9FE05015E}"/>
                  </a:ext>
                </a:extLst>
              </p:cNvPr>
              <p:cNvCxnSpPr/>
              <p:nvPr/>
            </p:nvCxnSpPr>
            <p:spPr>
              <a:xfrm>
                <a:off x="6676198" y="3591806"/>
                <a:ext cx="154068" cy="29127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B6237334-A4CC-FE4B-B092-1BD5A139B2E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98921" y="3878716"/>
                <a:ext cx="20714" cy="390336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7FCD4EDB-F592-1E4B-B65B-BB815474DB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25253" y="3200399"/>
                <a:ext cx="521641" cy="638651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E5165A79-366A-5741-B4B2-A4D0E0AE83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6698" y="3812269"/>
                <a:ext cx="57515" cy="464223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E4C0BCA-39C1-6548-ADC5-688EDA02E6E2}"/>
              </a:ext>
            </a:extLst>
          </p:cNvPr>
          <p:cNvGrpSpPr/>
          <p:nvPr/>
        </p:nvGrpSpPr>
        <p:grpSpPr>
          <a:xfrm>
            <a:off x="786792" y="2789974"/>
            <a:ext cx="7584599" cy="1524602"/>
            <a:chOff x="751200" y="2751903"/>
            <a:chExt cx="7584599" cy="152460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DB84B4F-8047-0044-BFE6-597A5CFA871B}"/>
                </a:ext>
              </a:extLst>
            </p:cNvPr>
            <p:cNvSpPr txBox="1"/>
            <p:nvPr/>
          </p:nvSpPr>
          <p:spPr>
            <a:xfrm>
              <a:off x="751200" y="383905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50000"/>
                    </a:schemeClr>
                  </a:solidFill>
                </a:rPr>
                <a:t>3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F7A01CC-8D88-5240-B816-18F20F1EAD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88022" y="2751903"/>
              <a:ext cx="1101433" cy="1392006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F0795C1-2875-5F43-850E-E009DD86759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02836" y="2764487"/>
              <a:ext cx="1032963" cy="1379422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A9C082B-756D-7240-AE38-74DE0E63FA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29518" y="3824528"/>
              <a:ext cx="20714" cy="390336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4C6C9EE-2CDC-D142-8533-C94B44AA0D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39470" y="3474700"/>
              <a:ext cx="230999" cy="404016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4DD9DF18-E144-9841-8A30-0E428DBDDDAD}"/>
                </a:ext>
              </a:extLst>
            </p:cNvPr>
            <p:cNvCxnSpPr>
              <a:cxnSpLocks/>
            </p:cNvCxnSpPr>
            <p:nvPr/>
          </p:nvCxnSpPr>
          <p:spPr>
            <a:xfrm>
              <a:off x="7657366" y="3812282"/>
              <a:ext cx="57515" cy="464223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FB595BD-D2CB-1949-A2E8-898271991E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68128" y="3228736"/>
              <a:ext cx="639044" cy="605413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2FD2A01-044E-434A-ABDD-B12601AF5167}"/>
              </a:ext>
            </a:extLst>
          </p:cNvPr>
          <p:cNvGrpSpPr/>
          <p:nvPr/>
        </p:nvGrpSpPr>
        <p:grpSpPr>
          <a:xfrm>
            <a:off x="2721402" y="2792596"/>
            <a:ext cx="5633697" cy="1650620"/>
            <a:chOff x="2721402" y="2792596"/>
            <a:chExt cx="5633697" cy="165062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6C56FD7-4195-164E-9771-5FF0FEE36544}"/>
                </a:ext>
              </a:extLst>
            </p:cNvPr>
            <p:cNvSpPr txBox="1"/>
            <p:nvPr/>
          </p:nvSpPr>
          <p:spPr>
            <a:xfrm>
              <a:off x="2721402" y="407388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4</a:t>
              </a: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8010EA6-131C-9345-B068-834B4E1110B0}"/>
                </a:ext>
              </a:extLst>
            </p:cNvPr>
            <p:cNvGrpSpPr/>
            <p:nvPr/>
          </p:nvGrpSpPr>
          <p:grpSpPr>
            <a:xfrm>
              <a:off x="6207322" y="2792596"/>
              <a:ext cx="2147777" cy="1536459"/>
              <a:chOff x="6207322" y="2792596"/>
              <a:chExt cx="2147777" cy="1536459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F277836E-942E-0744-A316-3668F2FC4FE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07322" y="2792596"/>
                <a:ext cx="1101433" cy="1392006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58BF2F24-ECA4-8E48-87EA-C0AA9841E2A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322136" y="2805180"/>
                <a:ext cx="1032963" cy="1379422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5C6617AC-0BD7-A24D-B577-5C7064EEA6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04776" y="3230059"/>
                <a:ext cx="586239" cy="665637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DE01FE2E-24DA-1F40-BDB0-91B053B5B27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79117" y="3896773"/>
                <a:ext cx="20714" cy="390336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AD7C2FDA-5BCE-224A-ACFF-D92300F2DA0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89474" y="3176823"/>
                <a:ext cx="801543" cy="739964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63B7C9B0-C9AB-EF4A-AAC0-D77A292841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81552" y="3864832"/>
                <a:ext cx="57515" cy="464223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56196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21035B-21F8-6347-A788-A61F7E8D3FBC}"/>
              </a:ext>
            </a:extLst>
          </p:cNvPr>
          <p:cNvSpPr txBox="1"/>
          <p:nvPr/>
        </p:nvSpPr>
        <p:spPr>
          <a:xfrm>
            <a:off x="2952674" y="308952"/>
            <a:ext cx="3049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Phylogenetic Networks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6D5057-0A12-4A42-93AF-3CD897FF42EB}"/>
              </a:ext>
            </a:extLst>
          </p:cNvPr>
          <p:cNvSpPr txBox="1"/>
          <p:nvPr/>
        </p:nvSpPr>
        <p:spPr>
          <a:xfrm>
            <a:off x="15760" y="866308"/>
            <a:ext cx="9179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Yu et al. (2012. </a:t>
            </a:r>
            <a:r>
              <a:rPr lang="en-US" dirty="0" err="1"/>
              <a:t>PLoS</a:t>
            </a:r>
            <a:r>
              <a:rPr lang="en-US" dirty="0"/>
              <a:t> Genetics) provided the likelihoods for gene trees evolving within a </a:t>
            </a:r>
          </a:p>
          <a:p>
            <a:pPr algn="ctr"/>
            <a:r>
              <a:rPr lang="en-US" dirty="0"/>
              <a:t>phylogenetic network from the multispecies coalescent framework.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C71B12-0682-1645-BFAA-F13B738E0D5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112" y="1707550"/>
            <a:ext cx="4175224" cy="231928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8DC7AF5-C448-8445-97EB-88079DCFA24E}"/>
              </a:ext>
            </a:extLst>
          </p:cNvPr>
          <p:cNvGrpSpPr/>
          <p:nvPr/>
        </p:nvGrpSpPr>
        <p:grpSpPr>
          <a:xfrm>
            <a:off x="603311" y="4186509"/>
            <a:ext cx="7509313" cy="2520198"/>
            <a:chOff x="603311" y="4186509"/>
            <a:chExt cx="7509313" cy="252019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455F23F-84C0-414C-B793-C19B421BD2E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11" y="4871550"/>
              <a:ext cx="7509313" cy="1835157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977B1E1-BDFD-1D41-9E18-179CB5192F31}"/>
                </a:ext>
              </a:extLst>
            </p:cNvPr>
            <p:cNvSpPr/>
            <p:nvPr/>
          </p:nvSpPr>
          <p:spPr>
            <a:xfrm>
              <a:off x="666375" y="4186509"/>
              <a:ext cx="726368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1430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ea typeface="Times" pitchFamily="2" charset="0"/>
                  <a:cs typeface="Times New Roman" panose="02020603050405020304" pitchFamily="18" charset="0"/>
                </a:rPr>
                <a:t>Of course, adding reticulations will always improve the likelihood score, so some type of model selection is required.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FBE48F8-CD7A-9046-9E79-D9115986B7F0}"/>
              </a:ext>
            </a:extLst>
          </p:cNvPr>
          <p:cNvGrpSpPr/>
          <p:nvPr/>
        </p:nvGrpSpPr>
        <p:grpSpPr>
          <a:xfrm>
            <a:off x="603311" y="2937328"/>
            <a:ext cx="7509313" cy="3176393"/>
            <a:chOff x="603311" y="2937328"/>
            <a:chExt cx="7509313" cy="3176393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1332748E-9B35-534C-8CF0-2D4AAA12C68E}"/>
                </a:ext>
              </a:extLst>
            </p:cNvPr>
            <p:cNvSpPr/>
            <p:nvPr/>
          </p:nvSpPr>
          <p:spPr>
            <a:xfrm>
              <a:off x="603311" y="5932967"/>
              <a:ext cx="7509313" cy="180754"/>
            </a:xfrm>
            <a:prstGeom prst="roundRect">
              <a:avLst/>
            </a:prstGeom>
            <a:gradFill>
              <a:gsLst>
                <a:gs pos="100000">
                  <a:schemeClr val="accent1">
                    <a:tint val="100000"/>
                    <a:shade val="100000"/>
                    <a:satMod val="130000"/>
                    <a:alpha val="26445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A930001F-02B7-384D-8CA6-590AB0A4FB6C}"/>
                </a:ext>
              </a:extLst>
            </p:cNvPr>
            <p:cNvSpPr/>
            <p:nvPr/>
          </p:nvSpPr>
          <p:spPr>
            <a:xfrm>
              <a:off x="2247506" y="2937328"/>
              <a:ext cx="1537685" cy="1113451"/>
            </a:xfrm>
            <a:prstGeom prst="roundRect">
              <a:avLst/>
            </a:prstGeom>
            <a:gradFill>
              <a:gsLst>
                <a:gs pos="100000">
                  <a:schemeClr val="accent1">
                    <a:tint val="100000"/>
                    <a:shade val="100000"/>
                    <a:satMod val="130000"/>
                    <a:alpha val="26445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55C0170-DD98-F848-9E9D-800F5586B475}"/>
              </a:ext>
            </a:extLst>
          </p:cNvPr>
          <p:cNvSpPr txBox="1"/>
          <p:nvPr/>
        </p:nvSpPr>
        <p:spPr>
          <a:xfrm>
            <a:off x="6896494" y="2937328"/>
            <a:ext cx="2034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Symbol" pitchFamily="2" charset="2"/>
              </a:rPr>
              <a:t>g</a:t>
            </a:r>
            <a:r>
              <a:rPr lang="en-US" sz="1200" dirty="0"/>
              <a:t>  is portion of  putative hybrid’s  genome that is</a:t>
            </a:r>
          </a:p>
          <a:p>
            <a:pPr algn="ctr"/>
            <a:r>
              <a:rPr lang="en-US" sz="1200" dirty="0" err="1"/>
              <a:t>introgressed</a:t>
            </a:r>
            <a:r>
              <a:rPr lang="en-US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527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E85241-7BA2-984B-AA8E-CC3E6D27605B}"/>
              </a:ext>
            </a:extLst>
          </p:cNvPr>
          <p:cNvSpPr txBox="1"/>
          <p:nvPr/>
        </p:nvSpPr>
        <p:spPr>
          <a:xfrm>
            <a:off x="2952674" y="308952"/>
            <a:ext cx="3049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Phylogenetic Networks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BD3F68-825C-0C48-ABF4-2D026A42FC69}"/>
              </a:ext>
            </a:extLst>
          </p:cNvPr>
          <p:cNvSpPr txBox="1"/>
          <p:nvPr/>
        </p:nvSpPr>
        <p:spPr>
          <a:xfrm>
            <a:off x="2229462" y="898771"/>
            <a:ext cx="45536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PhyloNET</a:t>
            </a:r>
            <a:r>
              <a:rPr lang="en-US" dirty="0"/>
              <a:t> includes a Bayesian implementation.</a:t>
            </a:r>
          </a:p>
          <a:p>
            <a:pPr algn="ctr"/>
            <a:r>
              <a:rPr lang="en-US" sz="1400" dirty="0"/>
              <a:t>Zhu et al. (2018)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1E3191-B601-3B42-A3F4-6B34B160B2C3}"/>
              </a:ext>
            </a:extLst>
          </p:cNvPr>
          <p:cNvGrpSpPr/>
          <p:nvPr/>
        </p:nvGrpSpPr>
        <p:grpSpPr>
          <a:xfrm>
            <a:off x="740230" y="1677712"/>
            <a:ext cx="7318798" cy="4108167"/>
            <a:chOff x="740230" y="1803840"/>
            <a:chExt cx="7318798" cy="410816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40220D4-91D6-704E-B993-5D7D655A2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8855" y="1803840"/>
              <a:ext cx="6705600" cy="31242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012B37F-82EC-1341-AD1D-73A1455B0079}"/>
                </a:ext>
              </a:extLst>
            </p:cNvPr>
            <p:cNvSpPr txBox="1"/>
            <p:nvPr/>
          </p:nvSpPr>
          <p:spPr>
            <a:xfrm>
              <a:off x="740230" y="5265676"/>
              <a:ext cx="73187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With number of reticulations set to 1, the multispecies coalescent allows for</a:t>
              </a:r>
            </a:p>
            <a:p>
              <a:pPr algn="ctr"/>
              <a:r>
                <a:rPr lang="en-US" dirty="0"/>
                <a:t>inference of the species network.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014736D-E49A-5A40-BAD0-EBB521B83609}"/>
              </a:ext>
            </a:extLst>
          </p:cNvPr>
          <p:cNvSpPr txBox="1"/>
          <p:nvPr/>
        </p:nvSpPr>
        <p:spPr>
          <a:xfrm>
            <a:off x="740230" y="6064977"/>
            <a:ext cx="7598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Gamma (blue) represents the fraction of the genome derived from each parent</a:t>
            </a:r>
          </a:p>
          <a:p>
            <a:pPr algn="ctr"/>
            <a:r>
              <a:rPr lang="en-US" dirty="0"/>
              <a:t>across a reticulation.</a:t>
            </a:r>
          </a:p>
        </p:txBody>
      </p:sp>
    </p:spTree>
    <p:extLst>
      <p:ext uri="{BB962C8B-B14F-4D97-AF65-F5344CB8AC3E}">
        <p14:creationId xmlns:p14="http://schemas.microsoft.com/office/powerpoint/2010/main" val="421760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4454</TotalTime>
  <Words>1493</Words>
  <Application>Microsoft Macintosh PowerPoint</Application>
  <PresentationFormat>On-screen Show (4:3)</PresentationFormat>
  <Paragraphs>328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Courier</vt:lpstr>
      <vt:lpstr>Symbol</vt:lpstr>
      <vt:lpstr>Times</vt:lpstr>
      <vt:lpstr>Times New Roman</vt:lpstr>
      <vt:lpstr>Office Theme</vt:lpstr>
      <vt:lpstr>file:///Users/jacksullivan/Desktop/Sullivan/PresAddress/Macintosh%20HD:Users:jacksullivan:Desktop:Sullivan:SynthesisPaper:JRD5-20tamiassyntheiss.docx!OLE_LINK2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Idaho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 Sullivan</dc:creator>
  <cp:lastModifiedBy>Sullivan, Jack (jacks@uidaho.edu)</cp:lastModifiedBy>
  <cp:revision>212</cp:revision>
  <cp:lastPrinted>2019-04-25T01:33:32Z</cp:lastPrinted>
  <dcterms:created xsi:type="dcterms:W3CDTF">2013-04-18T13:24:25Z</dcterms:created>
  <dcterms:modified xsi:type="dcterms:W3CDTF">2023-04-27T15:38:44Z</dcterms:modified>
</cp:coreProperties>
</file>