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1" r:id="rId12"/>
    <p:sldId id="268" r:id="rId13"/>
    <p:sldId id="269" r:id="rId14"/>
    <p:sldId id="267" r:id="rId15"/>
    <p:sldId id="271" r:id="rId16"/>
    <p:sldId id="273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29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0"/>
    <p:restoredTop sz="94371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1624" y="176"/>
      </p:cViewPr>
      <p:guideLst>
        <p:guide orient="horz" pos="2064"/>
        <p:guide pos="292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C8B72-50D6-E942-AD73-31EA0D7E194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E3194-DB27-EB4F-8A93-C0CA8AC5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5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E3194-DB27-EB4F-8A93-C0CA8AC50B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9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1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7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8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4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9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9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4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76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5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3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1708B-FA23-8847-9DD2-C542023C017F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62573-2BA1-7D44-B3C2-863810F7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1517" y="297632"/>
            <a:ext cx="4400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Lecture 4 – Characters: Molecular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27147" y="903511"/>
            <a:ext cx="7185572" cy="2147580"/>
            <a:chOff x="727147" y="903511"/>
            <a:chExt cx="7185572" cy="21475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1851" y="903511"/>
              <a:ext cx="2980868" cy="21475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7147" y="1155888"/>
              <a:ext cx="313746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First used by Luca </a:t>
              </a:r>
              <a:r>
                <a:rPr lang="en-US" dirty="0" err="1"/>
                <a:t>Cavalli</a:t>
              </a:r>
              <a:r>
                <a:rPr lang="en-US" dirty="0"/>
                <a:t>-Sforza</a:t>
              </a:r>
            </a:p>
            <a:p>
              <a:pPr algn="ctr"/>
              <a:r>
                <a:rPr lang="en-US" dirty="0"/>
                <a:t>and Anthony Edwards</a:t>
              </a:r>
            </a:p>
            <a:p>
              <a:pPr algn="ctr"/>
              <a:r>
                <a:rPr lang="en-US" sz="1000" dirty="0"/>
                <a:t>(in 1963)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3875378" y="1334970"/>
              <a:ext cx="20021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419079" y="1644292"/>
              <a:ext cx="2197979" cy="6023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81" y="3358188"/>
            <a:ext cx="5072051" cy="2809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0" y="2377892"/>
            <a:ext cx="3708225" cy="36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0547" y="472124"/>
            <a:ext cx="472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a. Insertions/Deletions in/of introns.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8792" y="1058208"/>
            <a:ext cx="655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are often applied to already existing phylogenetic hypotheses.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2158" y="1525220"/>
            <a:ext cx="7308105" cy="5291039"/>
            <a:chOff x="472158" y="1525220"/>
            <a:chExt cx="7308105" cy="5291039"/>
          </a:xfrm>
        </p:grpSpPr>
        <p:sp>
          <p:nvSpPr>
            <p:cNvPr id="4" name="TextBox 3"/>
            <p:cNvSpPr txBox="1"/>
            <p:nvPr/>
          </p:nvSpPr>
          <p:spPr>
            <a:xfrm>
              <a:off x="472158" y="6446927"/>
              <a:ext cx="427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Murphy et al. (2007. Genome Res., 17: 413) </a:t>
              </a:r>
            </a:p>
          </p:txBody>
        </p:sp>
        <p:pic>
          <p:nvPicPr>
            <p:cNvPr id="2049" name="Picture 1" descr="Murphy2007Fi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28" b="22728"/>
            <a:stretch>
              <a:fillRect/>
            </a:stretch>
          </p:blipFill>
          <p:spPr bwMode="auto">
            <a:xfrm>
              <a:off x="1422325" y="1525220"/>
              <a:ext cx="6357938" cy="448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358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57" y="1582580"/>
            <a:ext cx="5409349" cy="4913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2347" y="879125"/>
            <a:ext cx="536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Webster &amp; </a:t>
            </a:r>
            <a:r>
              <a:rPr lang="en-US" dirty="0" err="1"/>
              <a:t>Littlewood</a:t>
            </a:r>
            <a:r>
              <a:rPr lang="en-US" dirty="0"/>
              <a:t>. 2012. Int. J. </a:t>
            </a:r>
            <a:r>
              <a:rPr lang="en-US" dirty="0" err="1"/>
              <a:t>Parasit</a:t>
            </a:r>
            <a:r>
              <a:rPr lang="en-US" dirty="0"/>
              <a:t>. 42:313-321.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96514" y="271651"/>
            <a:ext cx="256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b. Gene-order data</a:t>
            </a:r>
          </a:p>
        </p:txBody>
      </p:sp>
    </p:spTree>
    <p:extLst>
      <p:ext uri="{BB962C8B-B14F-4D97-AF65-F5344CB8AC3E}">
        <p14:creationId xmlns:p14="http://schemas.microsoft.com/office/powerpoint/2010/main" val="2025122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642" y="225048"/>
            <a:ext cx="372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c. microRNA (</a:t>
            </a:r>
            <a:r>
              <a:rPr lang="en-US" sz="2400" dirty="0" err="1"/>
              <a:t>miRNA</a:t>
            </a:r>
            <a:r>
              <a:rPr lang="en-US" sz="2400" dirty="0"/>
              <a:t>) Profile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1717" y="841472"/>
            <a:ext cx="428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Tarver et al. (2013. Mol. Biol. </a:t>
            </a:r>
            <a:r>
              <a:rPr lang="en-US" dirty="0" err="1"/>
              <a:t>Evol</a:t>
            </a:r>
            <a:r>
              <a:rPr lang="en-US" dirty="0"/>
              <a:t>. 30:2369)</a:t>
            </a:r>
          </a:p>
        </p:txBody>
      </p:sp>
      <p:pic>
        <p:nvPicPr>
          <p:cNvPr id="4" name="Picture 3" descr="Examples_of_microRNA_stem-loo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06" y="1316918"/>
            <a:ext cx="2871914" cy="1174368"/>
          </a:xfrm>
          <a:prstGeom prst="rect">
            <a:avLst/>
          </a:prstGeom>
        </p:spPr>
      </p:pic>
      <p:pic>
        <p:nvPicPr>
          <p:cNvPr id="6" name="Picture 5" descr="Tarver.13.Fig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1" b="17284"/>
          <a:stretch/>
        </p:blipFill>
        <p:spPr>
          <a:xfrm>
            <a:off x="2201341" y="2586168"/>
            <a:ext cx="4862184" cy="39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4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lginHeadlin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 b="21913"/>
          <a:stretch/>
        </p:blipFill>
        <p:spPr>
          <a:xfrm>
            <a:off x="869793" y="1113797"/>
            <a:ext cx="2657533" cy="1963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7758" y="225048"/>
            <a:ext cx="3709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c. microRNA (miRNA) Profile</a:t>
            </a:r>
          </a:p>
        </p:txBody>
      </p:sp>
      <p:pic>
        <p:nvPicPr>
          <p:cNvPr id="4" name="Picture 3" descr="Penny2013.Abstrac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4" b="30556"/>
          <a:stretch/>
        </p:blipFill>
        <p:spPr>
          <a:xfrm>
            <a:off x="3759968" y="698480"/>
            <a:ext cx="5299364" cy="2794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58333" y="4044664"/>
            <a:ext cx="7260167" cy="1972166"/>
            <a:chOff x="1058333" y="4044664"/>
            <a:chExt cx="7260167" cy="1972166"/>
          </a:xfrm>
        </p:grpSpPr>
        <p:pic>
          <p:nvPicPr>
            <p:cNvPr id="6" name="Picture 5" descr="Thomson14.Title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53" b="40432"/>
            <a:stretch/>
          </p:blipFill>
          <p:spPr>
            <a:xfrm>
              <a:off x="1990581" y="4044664"/>
              <a:ext cx="5299364" cy="101600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58333" y="5093500"/>
              <a:ext cx="726016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Losses are more frequent than reported, there is large heterogeneity in rates of gains and losses, there’s ascertainment bias, and model-based analyses that account for this can refute simple analyses.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19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618" y="482819"/>
            <a:ext cx="5304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d. Genomic Distances from Gene Content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7196" y="1246659"/>
            <a:ext cx="7234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Increasingly, gene content data have been applied to the growing database </a:t>
            </a:r>
          </a:p>
          <a:p>
            <a:pPr algn="ctr"/>
            <a:r>
              <a:rPr lang="en-US" dirty="0"/>
              <a:t>of prokaryotic genomes.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2E160E-2A56-2242-86A3-1F8294245E7E}"/>
              </a:ext>
            </a:extLst>
          </p:cNvPr>
          <p:cNvSpPr/>
          <p:nvPr/>
        </p:nvSpPr>
        <p:spPr>
          <a:xfrm>
            <a:off x="785116" y="2195165"/>
            <a:ext cx="7614604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11430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  <a:ea typeface="Times" pitchFamily="2" charset="0"/>
                <a:cs typeface="Times New Roman" panose="02020603050405020304" pitchFamily="18" charset="0"/>
              </a:rPr>
              <a:t>Some distances are simple comparisons of the number of shared genes: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CD592A-F25E-444A-80C5-8F0FD6C9EF85}"/>
              </a:ext>
            </a:extLst>
          </p:cNvPr>
          <p:cNvGrpSpPr/>
          <p:nvPr/>
        </p:nvGrpSpPr>
        <p:grpSpPr>
          <a:xfrm>
            <a:off x="1070623" y="2742572"/>
            <a:ext cx="7002753" cy="2915266"/>
            <a:chOff x="1070623" y="2742572"/>
            <a:chExt cx="7002753" cy="29152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D2BF14A-C41A-D14A-8787-43AFC947EF03}"/>
                    </a:ext>
                  </a:extLst>
                </p:cNvPr>
                <p:cNvSpPr/>
                <p:nvPr/>
              </p:nvSpPr>
              <p:spPr>
                <a:xfrm>
                  <a:off x="2715310" y="2742572"/>
                  <a:ext cx="3224281" cy="7206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=1−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𝐺𝑒𝑛𝑒𝑠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𝐺𝑒𝑛𝑒𝑠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𝐺𝑒𝑛𝑒𝑠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∪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𝐺𝑒𝑛𝑒𝑠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D2BF14A-C41A-D14A-8787-43AFC947EF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5310" y="2742572"/>
                  <a:ext cx="3224281" cy="720647"/>
                </a:xfrm>
                <a:prstGeom prst="rect">
                  <a:avLst/>
                </a:prstGeom>
                <a:blipFill>
                  <a:blip r:embed="rId2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AF3AEDC-6CBC-104B-873E-73C8C40802D0}"/>
                    </a:ext>
                  </a:extLst>
                </p:cNvPr>
                <p:cNvSpPr/>
                <p:nvPr/>
              </p:nvSpPr>
              <p:spPr>
                <a:xfrm>
                  <a:off x="1070623" y="3691365"/>
                  <a:ext cx="7002753" cy="66864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𝐺𝑒𝑛𝑒𝑠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∩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𝐺𝑒𝑛𝑒𝑠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a14:m>
                  <a:r>
                    <a:rPr lang="en-US" dirty="0"/>
                    <a:t> = the number of genes shared by  genomes </a:t>
                  </a:r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r>
                    <a:rPr lang="en-US" i="1" dirty="0"/>
                    <a:t> </a:t>
                  </a:r>
                  <a:r>
                    <a:rPr lang="en-US" dirty="0"/>
                    <a:t>and </a:t>
                  </a:r>
                  <a:r>
                    <a:rPr lang="en-US" i="1" dirty="0"/>
                    <a:t>j</a:t>
                  </a:r>
                  <a:endParaRPr lang="en-US" dirty="0"/>
                </a:p>
                <a:p>
                  <a:pPr algn="ctr"/>
                  <a:r>
                    <a:rPr lang="en-US" dirty="0"/>
                    <a:t>(the </a:t>
                  </a:r>
                  <a:r>
                    <a:rPr lang="en-US" i="1" dirty="0"/>
                    <a:t>intersection</a:t>
                  </a:r>
                  <a:r>
                    <a:rPr lang="en-US" dirty="0"/>
                    <a:t> of sets </a:t>
                  </a:r>
                  <a:r>
                    <a:rPr lang="en-US" i="1" dirty="0" err="1"/>
                    <a:t>i</a:t>
                  </a:r>
                  <a:r>
                    <a:rPr lang="en-US" i="1" dirty="0"/>
                    <a:t> &amp; j</a:t>
                  </a:r>
                  <a:r>
                    <a:rPr lang="en-US" dirty="0"/>
                    <a:t>).</a:t>
                  </a:r>
                  <a:endParaRPr lang="en-US" i="1" dirty="0"/>
                </a:p>
              </p:txBody>
            </p:sp>
          </mc:Choice>
          <mc:Fallback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AF3AEDC-6CBC-104B-873E-73C8C40802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623" y="3691365"/>
                  <a:ext cx="7002753" cy="668645"/>
                </a:xfrm>
                <a:prstGeom prst="rect">
                  <a:avLst/>
                </a:prstGeom>
                <a:blipFill>
                  <a:blip r:embed="rId3"/>
                  <a:stretch>
                    <a:fillRect t="-3704" b="-129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FE08246-99A2-FE43-9BE9-44C0686B1DAB}"/>
                    </a:ext>
                  </a:extLst>
                </p:cNvPr>
                <p:cNvSpPr/>
                <p:nvPr/>
              </p:nvSpPr>
              <p:spPr>
                <a:xfrm>
                  <a:off x="1070624" y="4435196"/>
                  <a:ext cx="6825358" cy="12226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𝐺𝑒𝑛𝑒𝑠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∪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𝐺𝑒𝑛𝑒𝑠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= </m:t>
                        </m:r>
                        <m:r>
                          <m:rPr>
                            <m:nor/>
                          </m:rPr>
                          <a:rPr lang="en-US" dirty="0"/>
                          <m:t>the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number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of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genes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shared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by</m:t>
                        </m:r>
                        <m:r>
                          <m:rPr>
                            <m:nor/>
                          </m:rPr>
                          <a:rPr lang="en-US" dirty="0"/>
                          <m:t>  </m:t>
                        </m:r>
                        <m:r>
                          <m:rPr>
                            <m:nor/>
                          </m:rPr>
                          <a:rPr lang="en-US" dirty="0"/>
                          <m:t>genomes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and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i="1" dirty="0"/>
                          <m:t>j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 + 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the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number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of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genes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unique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to</m:t>
                        </m:r>
                        <m:r>
                          <m:rPr>
                            <m:nor/>
                          </m:rPr>
                          <a:rPr lang="en-US" b="0" dirty="0" smtClean="0"/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number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genes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unique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b="0" i="1" dirty="0"/>
                </a:p>
                <a:p>
                  <a:pPr algn="ctr"/>
                  <a:r>
                    <a:rPr lang="en-US" dirty="0"/>
                    <a:t>(the </a:t>
                  </a:r>
                  <a:r>
                    <a:rPr lang="en-US" i="1" dirty="0"/>
                    <a:t>union </a:t>
                  </a:r>
                  <a:r>
                    <a:rPr lang="en-US" dirty="0"/>
                    <a:t>of sets </a:t>
                  </a:r>
                  <a:r>
                    <a:rPr lang="en-US" i="1" dirty="0" err="1"/>
                    <a:t>i</a:t>
                  </a:r>
                  <a:r>
                    <a:rPr lang="en-US" dirty="0"/>
                    <a:t> &amp; </a:t>
                  </a:r>
                  <a:r>
                    <a:rPr lang="en-US" i="1" dirty="0"/>
                    <a:t>j).</a:t>
                  </a:r>
                </a:p>
                <a:p>
                  <a:pPr algn="ctr"/>
                  <a:endParaRPr lang="en-US" i="1" dirty="0"/>
                </a:p>
              </p:txBody>
            </p:sp>
          </mc:Choice>
          <mc:Fallback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FE08246-99A2-FE43-9BE9-44C0686B1D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624" y="4435196"/>
                  <a:ext cx="6825358" cy="1222642"/>
                </a:xfrm>
                <a:prstGeom prst="rect">
                  <a:avLst/>
                </a:prstGeom>
                <a:blipFill>
                  <a:blip r:embed="rId4"/>
                  <a:stretch>
                    <a:fillRect t="-10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5DC8186-F1EA-F848-9AB7-A1BC6BD380C3}"/>
              </a:ext>
            </a:extLst>
          </p:cNvPr>
          <p:cNvSpPr/>
          <p:nvPr/>
        </p:nvSpPr>
        <p:spPr>
          <a:xfrm>
            <a:off x="542260" y="5576385"/>
            <a:ext cx="8442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Times" pitchFamily="2" charset="0"/>
                <a:cs typeface="Times New Roman" panose="02020603050405020304" pitchFamily="18" charset="0"/>
              </a:rPr>
              <a:t>Other distances try to measure the number of transformations (gene loss, duplications, gene gain via HGT, etc.) required for two genomes to be identical in terms of content.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54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F1B724B7-2E13-8849-A04B-46744F6E987E}"/>
              </a:ext>
            </a:extLst>
          </p:cNvPr>
          <p:cNvGrpSpPr/>
          <p:nvPr/>
        </p:nvGrpSpPr>
        <p:grpSpPr>
          <a:xfrm>
            <a:off x="2438957" y="2110229"/>
            <a:ext cx="4752933" cy="3732457"/>
            <a:chOff x="2438957" y="2693325"/>
            <a:chExt cx="4752933" cy="373245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99B0956-C0CA-214B-8A03-59088ABAF885}"/>
                </a:ext>
              </a:extLst>
            </p:cNvPr>
            <p:cNvGrpSpPr/>
            <p:nvPr/>
          </p:nvGrpSpPr>
          <p:grpSpPr>
            <a:xfrm>
              <a:off x="2438957" y="3358297"/>
              <a:ext cx="4752933" cy="3067485"/>
              <a:chOff x="1258550" y="2285911"/>
              <a:chExt cx="4752933" cy="3067485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B86EDC8-5FC4-B947-AD0B-5AB0387AE2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8550" y="2286000"/>
                <a:ext cx="8506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08726F8-6F50-2C4E-A051-39106CADDA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9022" y="2286000"/>
                <a:ext cx="8506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C75899E9-52CA-2A48-8458-3547A22E71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0878" y="2286000"/>
                <a:ext cx="8506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9F97679-BF03-124E-BB13-A7511F7F8C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274" y="2286000"/>
                <a:ext cx="1863969" cy="186396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FA4EE0E-57A8-2546-8DB9-F041D9F162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2431" y="2286000"/>
                <a:ext cx="528084" cy="5280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3D98542-0CB8-3747-8626-C4C7183111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24448" y="2285999"/>
                <a:ext cx="622651" cy="5280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C223766-6A4F-0A44-A8E9-20CB71DA7B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9079" y="2293143"/>
                <a:ext cx="1064001" cy="9024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BC16ADC-E693-6B40-80FA-1B8E82147E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1199" y="3188404"/>
                <a:ext cx="491728" cy="5083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DD24229-E70B-E14B-B3B9-FB89CD29FD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02464" y="2285911"/>
                <a:ext cx="1663543" cy="14108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8FF4EE0-788C-3742-AD5A-B35820F576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85927" y="2285911"/>
                <a:ext cx="2212920" cy="18768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D4D130C-D340-C546-B654-8ECB214D3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4824" y="4145831"/>
                <a:ext cx="0" cy="12075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FE4847B-B02B-3E4F-BD11-348A72F3E0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0065" y="4149969"/>
                <a:ext cx="0" cy="12034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E9FA2A-CED3-FD49-A4F2-320FD42BC949}"/>
                </a:ext>
              </a:extLst>
            </p:cNvPr>
            <p:cNvSpPr txBox="1"/>
            <p:nvPr/>
          </p:nvSpPr>
          <p:spPr>
            <a:xfrm>
              <a:off x="2626822" y="26933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342E19-36B7-2D40-B65F-B76173BE63EA}"/>
                </a:ext>
              </a:extLst>
            </p:cNvPr>
            <p:cNvSpPr txBox="1"/>
            <p:nvPr/>
          </p:nvSpPr>
          <p:spPr>
            <a:xfrm>
              <a:off x="4682142" y="269332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4EBAB43-1C3C-9049-8F49-1F87543A5E9F}"/>
                </a:ext>
              </a:extLst>
            </p:cNvPr>
            <p:cNvSpPr txBox="1"/>
            <p:nvPr/>
          </p:nvSpPr>
          <p:spPr>
            <a:xfrm>
              <a:off x="6650185" y="2693325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F9A1000-4B89-2540-9657-E8C8154FC413}"/>
              </a:ext>
            </a:extLst>
          </p:cNvPr>
          <p:cNvGrpSpPr/>
          <p:nvPr/>
        </p:nvGrpSpPr>
        <p:grpSpPr>
          <a:xfrm>
            <a:off x="1332118" y="3376904"/>
            <a:ext cx="5992368" cy="1545683"/>
            <a:chOff x="1332118" y="3960000"/>
            <a:chExt cx="5992368" cy="154568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2E5B079-575C-5640-A30F-0613A0FDD6ED}"/>
                </a:ext>
              </a:extLst>
            </p:cNvPr>
            <p:cNvSpPr txBox="1"/>
            <p:nvPr/>
          </p:nvSpPr>
          <p:spPr>
            <a:xfrm>
              <a:off x="1332118" y="3960000"/>
              <a:ext cx="11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Speciation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FF0410D-F07E-F040-8397-AA9CC5E2908A}"/>
                </a:ext>
              </a:extLst>
            </p:cNvPr>
            <p:cNvSpPr txBox="1"/>
            <p:nvPr/>
          </p:nvSpPr>
          <p:spPr>
            <a:xfrm>
              <a:off x="6164104" y="5136351"/>
              <a:ext cx="11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Speciation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59AAC3C-3614-004D-B430-120C60C7836F}"/>
                </a:ext>
              </a:extLst>
            </p:cNvPr>
            <p:cNvCxnSpPr>
              <a:cxnSpLocks/>
            </p:cNvCxnSpPr>
            <p:nvPr/>
          </p:nvCxnSpPr>
          <p:spPr>
            <a:xfrm>
              <a:off x="2438957" y="4191270"/>
              <a:ext cx="7237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8B102C0A-C0EE-7440-A40C-086A7F1953A8}"/>
                </a:ext>
              </a:extLst>
            </p:cNvPr>
            <p:cNvCxnSpPr>
              <a:cxnSpLocks/>
              <a:stCxn id="74" idx="1"/>
            </p:cNvCxnSpPr>
            <p:nvPr/>
          </p:nvCxnSpPr>
          <p:spPr>
            <a:xfrm flipH="1">
              <a:off x="5073601" y="5321017"/>
              <a:ext cx="1090503" cy="11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794262-F404-164F-AAD6-D87F66F8C9F5}"/>
              </a:ext>
            </a:extLst>
          </p:cNvPr>
          <p:cNvGrpSpPr/>
          <p:nvPr/>
        </p:nvGrpSpPr>
        <p:grpSpPr>
          <a:xfrm>
            <a:off x="2315587" y="5085710"/>
            <a:ext cx="2474344" cy="769746"/>
            <a:chOff x="2315587" y="5668806"/>
            <a:chExt cx="2474344" cy="769746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7625A78-C154-794B-B9F6-B405ADC01981}"/>
                </a:ext>
              </a:extLst>
            </p:cNvPr>
            <p:cNvGrpSpPr/>
            <p:nvPr/>
          </p:nvGrpSpPr>
          <p:grpSpPr>
            <a:xfrm>
              <a:off x="2315587" y="5668806"/>
              <a:ext cx="2474344" cy="769746"/>
              <a:chOff x="2315587" y="5668806"/>
              <a:chExt cx="2474344" cy="769746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4BF417C-4607-A545-B69C-A15F60E374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2765" y="6018415"/>
                <a:ext cx="0" cy="4201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A32AF58-E0CA-7C41-820C-C00E2218890C}"/>
                  </a:ext>
                </a:extLst>
              </p:cNvPr>
              <p:cNvSpPr/>
              <p:nvPr/>
            </p:nvSpPr>
            <p:spPr>
              <a:xfrm>
                <a:off x="4481833" y="5710726"/>
                <a:ext cx="308098" cy="30809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8C51B1E-BE08-ED4E-8FEF-D0713660FD16}"/>
                  </a:ext>
                </a:extLst>
              </p:cNvPr>
              <p:cNvSpPr txBox="1"/>
              <p:nvPr/>
            </p:nvSpPr>
            <p:spPr>
              <a:xfrm>
                <a:off x="2315587" y="5668806"/>
                <a:ext cx="1254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Duplication</a:t>
                </a:r>
              </a:p>
            </p:txBody>
          </p:sp>
        </p:grp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5A0DC8D-9D97-BD44-A805-C6BB62B7D505}"/>
                </a:ext>
              </a:extLst>
            </p:cNvPr>
            <p:cNvCxnSpPr>
              <a:cxnSpLocks/>
            </p:cNvCxnSpPr>
            <p:nvPr/>
          </p:nvCxnSpPr>
          <p:spPr>
            <a:xfrm>
              <a:off x="3516439" y="5853472"/>
              <a:ext cx="911607" cy="113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A11FA80-A71F-6443-B068-2F69B89BC655}"/>
              </a:ext>
            </a:extLst>
          </p:cNvPr>
          <p:cNvGrpSpPr/>
          <p:nvPr/>
        </p:nvGrpSpPr>
        <p:grpSpPr>
          <a:xfrm>
            <a:off x="2386242" y="2403835"/>
            <a:ext cx="4750936" cy="2723795"/>
            <a:chOff x="2386242" y="2986931"/>
            <a:chExt cx="4750936" cy="272379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0B50CE9-C2CC-C44D-BCB7-482800B9038F}"/>
                </a:ext>
              </a:extLst>
            </p:cNvPr>
            <p:cNvGrpSpPr/>
            <p:nvPr/>
          </p:nvGrpSpPr>
          <p:grpSpPr>
            <a:xfrm>
              <a:off x="2606851" y="3358297"/>
              <a:ext cx="4289460" cy="2352429"/>
              <a:chOff x="2606851" y="3358297"/>
              <a:chExt cx="4289460" cy="2352429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93AB4CD-6783-B14D-AE2B-CF23B2CF7CFD}"/>
                  </a:ext>
                </a:extLst>
              </p:cNvPr>
              <p:cNvGrpSpPr/>
              <p:nvPr/>
            </p:nvGrpSpPr>
            <p:grpSpPr>
              <a:xfrm>
                <a:off x="2606851" y="3358297"/>
                <a:ext cx="4289460" cy="2352429"/>
                <a:chOff x="2617545" y="3358297"/>
                <a:chExt cx="4289460" cy="2352429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9E33B7B8-7B2E-6E4B-9CA0-0EC2C6A157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93101" y="5300641"/>
                  <a:ext cx="0" cy="4100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F5693721-E606-244E-9442-422326C269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17545" y="3361571"/>
                  <a:ext cx="1974388" cy="19575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D2DFD7F2-4FC1-9C4E-A7F3-E745A238F0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57574" y="3364328"/>
                  <a:ext cx="1095122" cy="9287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B6BC2F97-390A-5949-8AB6-2331B1067B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89985" y="3358297"/>
                  <a:ext cx="2317020" cy="19672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4F8FE29-2BFA-474F-B0F4-5C3B309EB917}"/>
                  </a:ext>
                </a:extLst>
              </p:cNvPr>
              <p:cNvSpPr txBox="1"/>
              <p:nvPr/>
            </p:nvSpPr>
            <p:spPr>
              <a:xfrm>
                <a:off x="4321164" y="5361029"/>
                <a:ext cx="2984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Symbol" pitchFamily="2" charset="2"/>
                  </a:rPr>
                  <a:t>a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3F5728A-AE11-6A47-8187-B54B13ECC538}"/>
                </a:ext>
              </a:extLst>
            </p:cNvPr>
            <p:cNvSpPr txBox="1"/>
            <p:nvPr/>
          </p:nvSpPr>
          <p:spPr>
            <a:xfrm>
              <a:off x="2386242" y="298985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>
                  <a:latin typeface="Symbol" pitchFamily="2" charset="2"/>
                </a:rPr>
                <a:t>a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0976918-FAF8-814E-8154-DF47C45A8903}"/>
                </a:ext>
              </a:extLst>
            </p:cNvPr>
            <p:cNvSpPr txBox="1"/>
            <p:nvPr/>
          </p:nvSpPr>
          <p:spPr>
            <a:xfrm>
              <a:off x="6731298" y="2986931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baseline="-25000" dirty="0">
                  <a:latin typeface="Symbol" pitchFamily="2" charset="2"/>
                </a:rPr>
                <a:t>a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6C7A1FC-A643-C44C-A1F4-32057F9D7D20}"/>
                </a:ext>
              </a:extLst>
            </p:cNvPr>
            <p:cNvSpPr txBox="1"/>
            <p:nvPr/>
          </p:nvSpPr>
          <p:spPr>
            <a:xfrm>
              <a:off x="4463214" y="2987900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>
                  <a:latin typeface="Symbol" pitchFamily="2" charset="2"/>
                </a:rPr>
                <a:t>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A84C36-84B2-054D-A9F6-4109A65F33A0}"/>
              </a:ext>
            </a:extLst>
          </p:cNvPr>
          <p:cNvGrpSpPr/>
          <p:nvPr/>
        </p:nvGrpSpPr>
        <p:grpSpPr>
          <a:xfrm>
            <a:off x="2894759" y="2400920"/>
            <a:ext cx="3946312" cy="2726711"/>
            <a:chOff x="2894759" y="2984016"/>
            <a:chExt cx="3946312" cy="272671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5B3E8D2-3CCE-5047-85BF-BAA37BE70D92}"/>
                </a:ext>
              </a:extLst>
            </p:cNvPr>
            <p:cNvGrpSpPr/>
            <p:nvPr/>
          </p:nvGrpSpPr>
          <p:grpSpPr>
            <a:xfrm>
              <a:off x="3068149" y="3363998"/>
              <a:ext cx="3576689" cy="2346729"/>
              <a:chOff x="3068149" y="3363998"/>
              <a:chExt cx="3576689" cy="2346729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DFD951C9-C84D-A443-84AE-08EAE8E9B025}"/>
                  </a:ext>
                </a:extLst>
              </p:cNvPr>
              <p:cNvGrpSpPr/>
              <p:nvPr/>
            </p:nvGrpSpPr>
            <p:grpSpPr>
              <a:xfrm>
                <a:off x="3068149" y="3363998"/>
                <a:ext cx="3576689" cy="2346729"/>
                <a:chOff x="3068149" y="3363998"/>
                <a:chExt cx="3576689" cy="2346729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CB3B8C5F-F3CF-4C43-807D-63FEEA3ACF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29071" y="5021179"/>
                  <a:ext cx="1" cy="689548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DBB5AC68-E96F-534E-AAE4-43A942672B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23335" y="3366918"/>
                  <a:ext cx="1921503" cy="165960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69B89329-F8A7-7B41-876B-C23E760E6E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68149" y="3363998"/>
                  <a:ext cx="1654544" cy="165454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AC6652D-1E12-D44D-87AD-35493C7378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70784" y="3364491"/>
                  <a:ext cx="1050915" cy="891306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2379D65-3D77-0F47-9CCF-BA42B9B5ABC1}"/>
                  </a:ext>
                </a:extLst>
              </p:cNvPr>
              <p:cNvSpPr txBox="1"/>
              <p:nvPr/>
            </p:nvSpPr>
            <p:spPr>
              <a:xfrm>
                <a:off x="4691210" y="5363706"/>
                <a:ext cx="2984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/>
                    </a:solidFill>
                    <a:latin typeface="Symbol" pitchFamily="2" charset="2"/>
                  </a:rPr>
                  <a:t>b</a:t>
                </a: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94F36CD-FAD9-1247-BB2D-F73E6F7F4422}"/>
                </a:ext>
              </a:extLst>
            </p:cNvPr>
            <p:cNvSpPr txBox="1"/>
            <p:nvPr/>
          </p:nvSpPr>
          <p:spPr>
            <a:xfrm>
              <a:off x="2894759" y="2984016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A</a:t>
              </a:r>
              <a:r>
                <a:rPr lang="en-US" baseline="-25000" dirty="0">
                  <a:solidFill>
                    <a:schemeClr val="accent1"/>
                  </a:solidFill>
                  <a:latin typeface="Symbol" pitchFamily="2" charset="2"/>
                </a:rPr>
                <a:t>b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B46C8CC-A5A0-2548-AEE4-DC282CE95D2D}"/>
                </a:ext>
              </a:extLst>
            </p:cNvPr>
            <p:cNvSpPr txBox="1"/>
            <p:nvPr/>
          </p:nvSpPr>
          <p:spPr>
            <a:xfrm>
              <a:off x="4852995" y="2984835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B</a:t>
              </a:r>
              <a:r>
                <a:rPr lang="en-US" baseline="-25000" dirty="0">
                  <a:solidFill>
                    <a:schemeClr val="accent1"/>
                  </a:solidFill>
                  <a:latin typeface="Symbol" pitchFamily="2" charset="2"/>
                </a:rPr>
                <a:t>b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C1835EE-0F81-FF4F-8BEE-03635161DA69}"/>
                </a:ext>
              </a:extLst>
            </p:cNvPr>
            <p:cNvSpPr txBox="1"/>
            <p:nvPr/>
          </p:nvSpPr>
          <p:spPr>
            <a:xfrm>
              <a:off x="6438397" y="298985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1"/>
                  </a:solidFill>
                </a:rPr>
                <a:t>C</a:t>
              </a:r>
              <a:r>
                <a:rPr lang="en-US" baseline="-25000" dirty="0" err="1">
                  <a:solidFill>
                    <a:schemeClr val="accent1"/>
                  </a:solidFill>
                  <a:latin typeface="Symbol" pitchFamily="2" charset="2"/>
                </a:rPr>
                <a:t>b</a:t>
              </a:r>
              <a:endParaRPr lang="en-US" baseline="-25000" dirty="0">
                <a:solidFill>
                  <a:schemeClr val="accent1"/>
                </a:solidFill>
                <a:latin typeface="Symbol" pitchFamily="2" charset="2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443D45A3-E88B-844C-910C-6F063D7D490B}"/>
              </a:ext>
            </a:extLst>
          </p:cNvPr>
          <p:cNvSpPr txBox="1"/>
          <p:nvPr/>
        </p:nvSpPr>
        <p:spPr>
          <a:xfrm>
            <a:off x="3521358" y="469844"/>
            <a:ext cx="2178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Gene</a:t>
            </a:r>
            <a:r>
              <a:rPr lang="en-US" dirty="0"/>
              <a:t> </a:t>
            </a:r>
            <a:r>
              <a:rPr lang="en-US" sz="2400" dirty="0"/>
              <a:t>Homology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BBC3E-04D8-BA47-B725-0313EDF15728}"/>
              </a:ext>
            </a:extLst>
          </p:cNvPr>
          <p:cNvSpPr txBox="1"/>
          <p:nvPr/>
        </p:nvSpPr>
        <p:spPr>
          <a:xfrm>
            <a:off x="777883" y="1058808"/>
            <a:ext cx="766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Remember that homology is sharing of the same feature due to inheritance from a common ancestor.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D1612D-E13F-1149-86BE-270C18F88297}"/>
              </a:ext>
            </a:extLst>
          </p:cNvPr>
          <p:cNvSpPr txBox="1"/>
          <p:nvPr/>
        </p:nvSpPr>
        <p:spPr>
          <a:xfrm>
            <a:off x="1106467" y="1404716"/>
            <a:ext cx="700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For gene families, we specify homology that traces to speciation event to be </a:t>
            </a:r>
            <a:r>
              <a:rPr lang="en-US" sz="1400" b="1" dirty="0"/>
              <a:t>orthologous</a:t>
            </a:r>
            <a:r>
              <a:rPr lang="en-US" sz="1400" dirty="0"/>
              <a:t>, and</a:t>
            </a:r>
          </a:p>
          <a:p>
            <a:pPr algn="ctr"/>
            <a:r>
              <a:rPr lang="en-US" sz="1400" dirty="0"/>
              <a:t> homology that traces to a gene duplication to be </a:t>
            </a:r>
            <a:r>
              <a:rPr lang="en-US" sz="1400" b="1" dirty="0"/>
              <a:t>paralogous</a:t>
            </a:r>
            <a:r>
              <a:rPr lang="en-US" sz="140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8F748B-0A1D-1548-A29A-F9ED88C152FF}"/>
              </a:ext>
            </a:extLst>
          </p:cNvPr>
          <p:cNvSpPr txBox="1"/>
          <p:nvPr/>
        </p:nvSpPr>
        <p:spPr>
          <a:xfrm>
            <a:off x="6438397" y="5127630"/>
            <a:ext cx="2477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>
                <a:latin typeface="Symbol" pitchFamily="2" charset="2"/>
              </a:rPr>
              <a:t>a </a:t>
            </a:r>
            <a:r>
              <a:rPr lang="en-US" dirty="0"/>
              <a:t>&amp; B</a:t>
            </a:r>
            <a:r>
              <a:rPr lang="en-US" baseline="-25000" dirty="0">
                <a:latin typeface="Symbol" pitchFamily="2" charset="2"/>
              </a:rPr>
              <a:t>a </a:t>
            </a:r>
            <a:r>
              <a:rPr lang="en-US" dirty="0"/>
              <a:t>are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dirty="0"/>
              <a:t>orthologues.</a:t>
            </a:r>
          </a:p>
          <a:p>
            <a:r>
              <a:rPr lang="en-US" dirty="0"/>
              <a:t>A</a:t>
            </a:r>
            <a:r>
              <a:rPr lang="en-US" baseline="-25000" dirty="0">
                <a:latin typeface="Symbol" pitchFamily="2" charset="2"/>
              </a:rPr>
              <a:t>a </a:t>
            </a:r>
            <a:r>
              <a:rPr lang="en-US" dirty="0"/>
              <a:t>&amp; </a:t>
            </a:r>
            <a:r>
              <a:rPr lang="en-US" dirty="0">
                <a:solidFill>
                  <a:schemeClr val="accent1"/>
                </a:solidFill>
              </a:rPr>
              <a:t>A</a:t>
            </a:r>
            <a:r>
              <a:rPr lang="en-US" baseline="-25000" dirty="0">
                <a:solidFill>
                  <a:schemeClr val="accent1"/>
                </a:solidFill>
                <a:latin typeface="Symbol" pitchFamily="2" charset="2"/>
              </a:rPr>
              <a:t>b </a:t>
            </a:r>
            <a:r>
              <a:rPr lang="en-US" dirty="0"/>
              <a:t>are paralogues.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9BD64-836C-EF46-910D-308373A0EED4}"/>
              </a:ext>
            </a:extLst>
          </p:cNvPr>
          <p:cNvSpPr txBox="1"/>
          <p:nvPr/>
        </p:nvSpPr>
        <p:spPr>
          <a:xfrm>
            <a:off x="1823770" y="6209325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((A</a:t>
            </a:r>
            <a:r>
              <a:rPr lang="en-US" sz="2400" baseline="-25000" dirty="0">
                <a:latin typeface="Symbol" pitchFamily="2" charset="2"/>
              </a:rPr>
              <a:t>a,</a:t>
            </a:r>
            <a:r>
              <a:rPr lang="en-US" sz="2400" dirty="0"/>
              <a:t> B</a:t>
            </a:r>
            <a:r>
              <a:rPr lang="en-US" sz="2400" baseline="-25000" dirty="0">
                <a:latin typeface="Symbol" pitchFamily="2" charset="2"/>
              </a:rPr>
              <a:t>a</a:t>
            </a:r>
            <a:r>
              <a:rPr lang="en-US" sz="2400" dirty="0">
                <a:latin typeface="Symbol" pitchFamily="2" charset="2"/>
              </a:rPr>
              <a:t>),</a:t>
            </a:r>
            <a:r>
              <a:rPr lang="en-US" sz="2400" dirty="0"/>
              <a:t> C</a:t>
            </a:r>
            <a:r>
              <a:rPr lang="en-US" sz="2400" baseline="-25000" dirty="0">
                <a:latin typeface="Symbol" pitchFamily="2" charset="2"/>
              </a:rPr>
              <a:t>a</a:t>
            </a:r>
            <a:r>
              <a:rPr lang="en-US" sz="2400" dirty="0">
                <a:latin typeface="Symbol" pitchFamily="2" charset="2"/>
              </a:rPr>
              <a:t>))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C3EADB-FADE-D248-9065-FCC637FF6071}"/>
              </a:ext>
            </a:extLst>
          </p:cNvPr>
          <p:cNvSpPr txBox="1"/>
          <p:nvPr/>
        </p:nvSpPr>
        <p:spPr>
          <a:xfrm>
            <a:off x="5446643" y="6228522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((A</a:t>
            </a:r>
            <a:r>
              <a:rPr lang="en-US" sz="2400" baseline="-25000" dirty="0">
                <a:latin typeface="Symbol" pitchFamily="2" charset="2"/>
              </a:rPr>
              <a:t>a,</a:t>
            </a:r>
            <a:r>
              <a:rPr lang="en-US" sz="2400" dirty="0"/>
              <a:t> C</a:t>
            </a:r>
            <a:r>
              <a:rPr lang="en-US" sz="2400" baseline="-25000" dirty="0">
                <a:latin typeface="Symbol" pitchFamily="2" charset="2"/>
              </a:rPr>
              <a:t>a</a:t>
            </a:r>
            <a:r>
              <a:rPr lang="en-US" sz="2400" dirty="0">
                <a:latin typeface="Symbol" pitchFamily="2" charset="2"/>
              </a:rPr>
              <a:t>),</a:t>
            </a:r>
            <a:r>
              <a:rPr lang="en-US" sz="2400" dirty="0">
                <a:solidFill>
                  <a:schemeClr val="accent1"/>
                </a:solidFill>
              </a:rPr>
              <a:t> B</a:t>
            </a:r>
            <a:r>
              <a:rPr lang="en-US" sz="2400" baseline="-25000" dirty="0">
                <a:solidFill>
                  <a:schemeClr val="accent1"/>
                </a:solidFill>
                <a:latin typeface="Symbol" pitchFamily="2" charset="2"/>
              </a:rPr>
              <a:t>b</a:t>
            </a:r>
            <a:r>
              <a:rPr lang="en-US" sz="2400" dirty="0">
                <a:latin typeface="Symbol" pitchFamily="2" charset="2"/>
              </a:rPr>
              <a:t>))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76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AE58EB3-3F94-C645-AB06-189B2175AAF8}"/>
              </a:ext>
            </a:extLst>
          </p:cNvPr>
          <p:cNvGrpSpPr/>
          <p:nvPr/>
        </p:nvGrpSpPr>
        <p:grpSpPr>
          <a:xfrm>
            <a:off x="2438957" y="1987801"/>
            <a:ext cx="4752933" cy="3508368"/>
            <a:chOff x="1258550" y="2285911"/>
            <a:chExt cx="4752933" cy="350836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9B731BE-E3FE-BE40-8CB3-77DD2AD75474}"/>
                </a:ext>
              </a:extLst>
            </p:cNvPr>
            <p:cNvCxnSpPr>
              <a:cxnSpLocks/>
            </p:cNvCxnSpPr>
            <p:nvPr/>
          </p:nvCxnSpPr>
          <p:spPr>
            <a:xfrm>
              <a:off x="1258550" y="2286000"/>
              <a:ext cx="85060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89BCFD1-5368-6342-8787-ACDB5B36599F}"/>
                </a:ext>
              </a:extLst>
            </p:cNvPr>
            <p:cNvCxnSpPr>
              <a:cxnSpLocks/>
            </p:cNvCxnSpPr>
            <p:nvPr/>
          </p:nvCxnSpPr>
          <p:spPr>
            <a:xfrm>
              <a:off x="3239022" y="2286000"/>
              <a:ext cx="85060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5DAF987-4B45-FA4E-825C-9AF4B6267FFB}"/>
                </a:ext>
              </a:extLst>
            </p:cNvPr>
            <p:cNvCxnSpPr>
              <a:cxnSpLocks/>
            </p:cNvCxnSpPr>
            <p:nvPr/>
          </p:nvCxnSpPr>
          <p:spPr>
            <a:xfrm>
              <a:off x="5160878" y="2286000"/>
              <a:ext cx="85060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9F61DD6-52E3-E542-A771-96FE446D2033}"/>
                </a:ext>
              </a:extLst>
            </p:cNvPr>
            <p:cNvCxnSpPr>
              <a:cxnSpLocks/>
            </p:cNvCxnSpPr>
            <p:nvPr/>
          </p:nvCxnSpPr>
          <p:spPr>
            <a:xfrm>
              <a:off x="1265274" y="2286000"/>
              <a:ext cx="1863969" cy="186396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9ACA0C5-F25A-B24D-8823-CF87033AB7A8}"/>
                </a:ext>
              </a:extLst>
            </p:cNvPr>
            <p:cNvCxnSpPr>
              <a:cxnSpLocks/>
            </p:cNvCxnSpPr>
            <p:nvPr/>
          </p:nvCxnSpPr>
          <p:spPr>
            <a:xfrm>
              <a:off x="2102431" y="2286000"/>
              <a:ext cx="528084" cy="5280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C5D1A8A-5E5F-6047-B010-539C4554C3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4448" y="2285999"/>
              <a:ext cx="622651" cy="5280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8F8E14D-2CE7-FE4E-AE22-80A726DF0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9079" y="2293143"/>
              <a:ext cx="1064001" cy="9024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816CCEA-F34B-E84A-B81A-79C52718B711}"/>
                </a:ext>
              </a:extLst>
            </p:cNvPr>
            <p:cNvCxnSpPr>
              <a:cxnSpLocks/>
            </p:cNvCxnSpPr>
            <p:nvPr/>
          </p:nvCxnSpPr>
          <p:spPr>
            <a:xfrm>
              <a:off x="3021199" y="3188404"/>
              <a:ext cx="491728" cy="50839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519313-7E1A-F543-88DC-3670A6E62C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2464" y="2285911"/>
              <a:ext cx="1663543" cy="141088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D49886F-C881-814F-9B9D-55921D9EF3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5927" y="2285911"/>
              <a:ext cx="2212920" cy="187682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7CAB29-25BF-D840-958C-09C80C006947}"/>
                </a:ext>
              </a:extLst>
            </p:cNvPr>
            <p:cNvCxnSpPr>
              <a:cxnSpLocks/>
            </p:cNvCxnSpPr>
            <p:nvPr/>
          </p:nvCxnSpPr>
          <p:spPr>
            <a:xfrm>
              <a:off x="3124824" y="4145831"/>
              <a:ext cx="0" cy="16484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23B1B51-43A7-7B46-BD37-50EAC6D236AE}"/>
                </a:ext>
              </a:extLst>
            </p:cNvPr>
            <p:cNvCxnSpPr>
              <a:cxnSpLocks/>
            </p:cNvCxnSpPr>
            <p:nvPr/>
          </p:nvCxnSpPr>
          <p:spPr>
            <a:xfrm>
              <a:off x="3790065" y="4149969"/>
              <a:ext cx="0" cy="164431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E158B5F-8943-E54D-9C55-D395B8023E57}"/>
              </a:ext>
            </a:extLst>
          </p:cNvPr>
          <p:cNvGrpSpPr/>
          <p:nvPr/>
        </p:nvGrpSpPr>
        <p:grpSpPr>
          <a:xfrm>
            <a:off x="1136738" y="2589504"/>
            <a:ext cx="6357667" cy="1545683"/>
            <a:chOff x="1136738" y="3960000"/>
            <a:chExt cx="6357667" cy="154568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DA5CA79-1969-564A-B8B5-3622C245AE13}"/>
                </a:ext>
              </a:extLst>
            </p:cNvPr>
            <p:cNvSpPr txBox="1"/>
            <p:nvPr/>
          </p:nvSpPr>
          <p:spPr>
            <a:xfrm>
              <a:off x="1136738" y="3960000"/>
              <a:ext cx="13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Speciation 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FFE6F3D-036B-B146-91BA-A9B44C5A9ED9}"/>
                </a:ext>
              </a:extLst>
            </p:cNvPr>
            <p:cNvSpPr txBox="1"/>
            <p:nvPr/>
          </p:nvSpPr>
          <p:spPr>
            <a:xfrm>
              <a:off x="6164104" y="5136351"/>
              <a:ext cx="13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Speciation 1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6AB4430-3391-8E40-BEA4-CDDF4E072544}"/>
                </a:ext>
              </a:extLst>
            </p:cNvPr>
            <p:cNvCxnSpPr>
              <a:cxnSpLocks/>
            </p:cNvCxnSpPr>
            <p:nvPr/>
          </p:nvCxnSpPr>
          <p:spPr>
            <a:xfrm>
              <a:off x="2438957" y="4191270"/>
              <a:ext cx="7237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14D97A4-6025-054B-BD4C-DA00971D5A0D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5073602" y="5321017"/>
              <a:ext cx="1090502" cy="11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89FB217-2FC3-6643-BA26-FEE78471D2D4}"/>
              </a:ext>
            </a:extLst>
          </p:cNvPr>
          <p:cNvGrpSpPr/>
          <p:nvPr/>
        </p:nvGrpSpPr>
        <p:grpSpPr>
          <a:xfrm>
            <a:off x="2319013" y="3943011"/>
            <a:ext cx="2263705" cy="1116592"/>
            <a:chOff x="2315587" y="5319109"/>
            <a:chExt cx="2263705" cy="111659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6C19696-2520-884C-B0A8-7C3546DACF49}"/>
                </a:ext>
              </a:extLst>
            </p:cNvPr>
            <p:cNvGrpSpPr/>
            <p:nvPr/>
          </p:nvGrpSpPr>
          <p:grpSpPr>
            <a:xfrm>
              <a:off x="2315587" y="5319109"/>
              <a:ext cx="2263705" cy="1116592"/>
              <a:chOff x="2315587" y="5319109"/>
              <a:chExt cx="2263705" cy="1116592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73ED162-0F9E-FD4D-ACA3-F0F5D603A1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5865" y="5319109"/>
                <a:ext cx="3427" cy="9432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E2E912E-C0F5-FA4F-8B01-1913DC790C00}"/>
                  </a:ext>
                </a:extLst>
              </p:cNvPr>
              <p:cNvSpPr txBox="1"/>
              <p:nvPr/>
            </p:nvSpPr>
            <p:spPr>
              <a:xfrm>
                <a:off x="2315587" y="6066369"/>
                <a:ext cx="1254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Duplication</a:t>
                </a:r>
              </a:p>
            </p:txBody>
          </p: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178463B-A771-5B4E-8F9B-1B8FE27CC5E8}"/>
                </a:ext>
              </a:extLst>
            </p:cNvPr>
            <p:cNvCxnSpPr>
              <a:cxnSpLocks/>
            </p:cNvCxnSpPr>
            <p:nvPr/>
          </p:nvCxnSpPr>
          <p:spPr>
            <a:xfrm>
              <a:off x="3516439" y="6251035"/>
              <a:ext cx="911607" cy="113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8C18A2-9347-C347-A57A-56E5A022C0BC}"/>
              </a:ext>
            </a:extLst>
          </p:cNvPr>
          <p:cNvGrpSpPr/>
          <p:nvPr/>
        </p:nvGrpSpPr>
        <p:grpSpPr>
          <a:xfrm>
            <a:off x="2386242" y="1616435"/>
            <a:ext cx="4750936" cy="3132079"/>
            <a:chOff x="2386242" y="2986931"/>
            <a:chExt cx="4750936" cy="313207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8E7FEA7-C1D8-FA40-A406-40C35887C86D}"/>
                </a:ext>
              </a:extLst>
            </p:cNvPr>
            <p:cNvGrpSpPr/>
            <p:nvPr/>
          </p:nvGrpSpPr>
          <p:grpSpPr>
            <a:xfrm>
              <a:off x="2606851" y="3358297"/>
              <a:ext cx="4289460" cy="2760713"/>
              <a:chOff x="2606851" y="3358297"/>
              <a:chExt cx="4289460" cy="2760713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12B1483-1642-274C-A7AA-E0ECA3A3ACD5}"/>
                  </a:ext>
                </a:extLst>
              </p:cNvPr>
              <p:cNvGrpSpPr/>
              <p:nvPr/>
            </p:nvGrpSpPr>
            <p:grpSpPr>
              <a:xfrm>
                <a:off x="2606851" y="3358297"/>
                <a:ext cx="4289460" cy="1967278"/>
                <a:chOff x="2617545" y="3358297"/>
                <a:chExt cx="4289460" cy="1967278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F5AD489-B6B0-C640-8112-B930F7B2BA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17545" y="3361571"/>
                  <a:ext cx="1974388" cy="19575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99B51A86-4391-2540-964F-F9360AD09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57574" y="3364328"/>
                  <a:ext cx="1095122" cy="9287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55D67352-9687-9241-904E-A9CCBDD95E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89985" y="3358297"/>
                  <a:ext cx="2317020" cy="19672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58FA3DE-AB8C-594D-89C1-3D5FA35853EB}"/>
                  </a:ext>
                </a:extLst>
              </p:cNvPr>
              <p:cNvSpPr txBox="1"/>
              <p:nvPr/>
            </p:nvSpPr>
            <p:spPr>
              <a:xfrm>
                <a:off x="4340228" y="5811233"/>
                <a:ext cx="2984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Symbol" pitchFamily="2" charset="2"/>
                  </a:rPr>
                  <a:t>a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A2F5C0-6ADE-9E40-98EC-E0FA969C00E4}"/>
                </a:ext>
              </a:extLst>
            </p:cNvPr>
            <p:cNvSpPr txBox="1"/>
            <p:nvPr/>
          </p:nvSpPr>
          <p:spPr>
            <a:xfrm>
              <a:off x="2386242" y="298985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>
                  <a:latin typeface="Symbol" pitchFamily="2" charset="2"/>
                </a:rPr>
                <a:t>a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8041045-13B1-374E-8995-8A610DD8F6E9}"/>
                </a:ext>
              </a:extLst>
            </p:cNvPr>
            <p:cNvSpPr txBox="1"/>
            <p:nvPr/>
          </p:nvSpPr>
          <p:spPr>
            <a:xfrm>
              <a:off x="6731298" y="2986931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baseline="-25000" dirty="0">
                  <a:latin typeface="Symbol" pitchFamily="2" charset="2"/>
                </a:rPr>
                <a:t>a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74D14C6-A146-3A43-AE9B-7C86BAB744BF}"/>
                </a:ext>
              </a:extLst>
            </p:cNvPr>
            <p:cNvSpPr txBox="1"/>
            <p:nvPr/>
          </p:nvSpPr>
          <p:spPr>
            <a:xfrm>
              <a:off x="4463214" y="2987900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>
                  <a:latin typeface="Symbol" pitchFamily="2" charset="2"/>
                </a:rPr>
                <a:t>a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03CE8FA-67C5-AB4D-967A-30B4825BD885}"/>
              </a:ext>
            </a:extLst>
          </p:cNvPr>
          <p:cNvGrpSpPr/>
          <p:nvPr/>
        </p:nvGrpSpPr>
        <p:grpSpPr>
          <a:xfrm>
            <a:off x="2894759" y="1613520"/>
            <a:ext cx="3946312" cy="3141454"/>
            <a:chOff x="2894759" y="2984016"/>
            <a:chExt cx="3946312" cy="314145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D7FF8AF-E835-C143-B462-B80E9A444485}"/>
                </a:ext>
              </a:extLst>
            </p:cNvPr>
            <p:cNvGrpSpPr/>
            <p:nvPr/>
          </p:nvGrpSpPr>
          <p:grpSpPr>
            <a:xfrm>
              <a:off x="2942906" y="3356676"/>
              <a:ext cx="3756638" cy="2768794"/>
              <a:chOff x="2942906" y="3356676"/>
              <a:chExt cx="3756638" cy="2768794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F263C0A-CDAE-AC46-BC3C-973762C812AF}"/>
                  </a:ext>
                </a:extLst>
              </p:cNvPr>
              <p:cNvGrpSpPr/>
              <p:nvPr/>
            </p:nvGrpSpPr>
            <p:grpSpPr>
              <a:xfrm>
                <a:off x="2942906" y="3356676"/>
                <a:ext cx="3756638" cy="1782034"/>
                <a:chOff x="2942906" y="3356676"/>
                <a:chExt cx="3756638" cy="1782034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7A685924-1887-4246-813C-21C5136281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42073" y="3359103"/>
                  <a:ext cx="2057471" cy="1779607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B33890BB-1600-A141-ADEA-38699D479C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2906" y="3366918"/>
                  <a:ext cx="1724050" cy="176943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7538CA4-DDFE-F947-BEA1-667C83386F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93536" y="3356676"/>
                  <a:ext cx="1135980" cy="972656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CA0B207-0798-ED49-9679-89249D8866D0}"/>
                  </a:ext>
                </a:extLst>
              </p:cNvPr>
              <p:cNvSpPr txBox="1"/>
              <p:nvPr/>
            </p:nvSpPr>
            <p:spPr>
              <a:xfrm>
                <a:off x="4620996" y="5817693"/>
                <a:ext cx="2984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/>
                    </a:solidFill>
                    <a:latin typeface="Symbol" pitchFamily="2" charset="2"/>
                  </a:rPr>
                  <a:t>b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F3F50FE-7900-8E45-B550-1441BF370AA2}"/>
                </a:ext>
              </a:extLst>
            </p:cNvPr>
            <p:cNvSpPr txBox="1"/>
            <p:nvPr/>
          </p:nvSpPr>
          <p:spPr>
            <a:xfrm>
              <a:off x="2894759" y="2984016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A</a:t>
              </a:r>
              <a:r>
                <a:rPr lang="en-US" baseline="-25000" dirty="0">
                  <a:solidFill>
                    <a:schemeClr val="accent1"/>
                  </a:solidFill>
                  <a:latin typeface="Symbol" pitchFamily="2" charset="2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BE7F613-1ADF-7B46-9F8F-4C4888ADCD63}"/>
                </a:ext>
              </a:extLst>
            </p:cNvPr>
            <p:cNvSpPr txBox="1"/>
            <p:nvPr/>
          </p:nvSpPr>
          <p:spPr>
            <a:xfrm>
              <a:off x="4852995" y="2984835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B</a:t>
              </a:r>
              <a:r>
                <a:rPr lang="en-US" baseline="-25000" dirty="0">
                  <a:solidFill>
                    <a:schemeClr val="accent1"/>
                  </a:solidFill>
                  <a:latin typeface="Symbol" pitchFamily="2" charset="2"/>
                </a:rPr>
                <a:t>b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4BF7FCF-91A6-7B4C-9F0A-A25524881F3A}"/>
                </a:ext>
              </a:extLst>
            </p:cNvPr>
            <p:cNvSpPr txBox="1"/>
            <p:nvPr/>
          </p:nvSpPr>
          <p:spPr>
            <a:xfrm>
              <a:off x="6438397" y="298985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1"/>
                  </a:solidFill>
                </a:rPr>
                <a:t>C</a:t>
              </a:r>
              <a:r>
                <a:rPr lang="en-US" baseline="-25000" dirty="0" err="1">
                  <a:solidFill>
                    <a:schemeClr val="accent1"/>
                  </a:solidFill>
                  <a:latin typeface="Symbol" pitchFamily="2" charset="2"/>
                </a:rPr>
                <a:t>b</a:t>
              </a:r>
              <a:endParaRPr lang="en-US" baseline="-25000" dirty="0">
                <a:solidFill>
                  <a:schemeClr val="accent1"/>
                </a:solidFill>
                <a:latin typeface="Symbol" pitchFamily="2" charset="2"/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DEDF7D1-8E81-BB44-8C64-432099B5F2DF}"/>
              </a:ext>
            </a:extLst>
          </p:cNvPr>
          <p:cNvCxnSpPr>
            <a:cxnSpLocks/>
          </p:cNvCxnSpPr>
          <p:nvPr/>
        </p:nvCxnSpPr>
        <p:spPr>
          <a:xfrm>
            <a:off x="4652312" y="3735071"/>
            <a:ext cx="0" cy="1206206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4DF06FF8-3997-8D41-A30C-CF8BD5DA631D}"/>
              </a:ext>
            </a:extLst>
          </p:cNvPr>
          <p:cNvSpPr/>
          <p:nvPr/>
        </p:nvSpPr>
        <p:spPr>
          <a:xfrm>
            <a:off x="4481833" y="4740506"/>
            <a:ext cx="308098" cy="3080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A116DDA-893F-ED4F-82D2-4EB74529B412}"/>
              </a:ext>
            </a:extLst>
          </p:cNvPr>
          <p:cNvCxnSpPr>
            <a:cxnSpLocks/>
          </p:cNvCxnSpPr>
          <p:nvPr/>
        </p:nvCxnSpPr>
        <p:spPr>
          <a:xfrm>
            <a:off x="4631862" y="5048604"/>
            <a:ext cx="0" cy="44756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34B8780-A585-4544-8E6B-C1B8B566C3E3}"/>
              </a:ext>
            </a:extLst>
          </p:cNvPr>
          <p:cNvGrpSpPr/>
          <p:nvPr/>
        </p:nvGrpSpPr>
        <p:grpSpPr>
          <a:xfrm>
            <a:off x="4789931" y="3941884"/>
            <a:ext cx="1721245" cy="952806"/>
            <a:chOff x="4789931" y="3941884"/>
            <a:chExt cx="1721245" cy="952806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6A28881-5AA7-D540-A65A-9094141914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9931" y="4866265"/>
              <a:ext cx="1721245" cy="26995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08BC3E5-73B5-B049-B5DB-8CAF9FEBDB83}"/>
                </a:ext>
              </a:extLst>
            </p:cNvPr>
            <p:cNvSpPr txBox="1"/>
            <p:nvPr/>
          </p:nvSpPr>
          <p:spPr>
            <a:xfrm>
              <a:off x="5708944" y="4210830"/>
              <a:ext cx="646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=</a:t>
              </a:r>
              <a:r>
                <a:rPr lang="en-US" sz="1600" i="1" dirty="0"/>
                <a:t> t</a:t>
              </a:r>
              <a:r>
                <a:rPr lang="en-US" sz="1600" i="1" baseline="-25000" dirty="0"/>
                <a:t>D,S1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1EC8CEE2-24C5-E240-81B3-15A9A63F8B28}"/>
                </a:ext>
              </a:extLst>
            </p:cNvPr>
            <p:cNvCxnSpPr>
              <a:cxnSpLocks/>
            </p:cNvCxnSpPr>
            <p:nvPr/>
          </p:nvCxnSpPr>
          <p:spPr>
            <a:xfrm>
              <a:off x="5708944" y="3941884"/>
              <a:ext cx="16324" cy="95280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BCDAC199-B328-9248-9870-57585382286C}"/>
              </a:ext>
            </a:extLst>
          </p:cNvPr>
          <p:cNvSpPr txBox="1"/>
          <p:nvPr/>
        </p:nvSpPr>
        <p:spPr>
          <a:xfrm>
            <a:off x="2624888" y="1078570"/>
            <a:ext cx="406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O</a:t>
            </a:r>
            <a:r>
              <a:rPr lang="en-US" sz="1800" dirty="0" err="1"/>
              <a:t>rthology</a:t>
            </a:r>
            <a:r>
              <a:rPr lang="en-US" sz="1800" dirty="0"/>
              <a:t> assessment can be pretty easy.</a:t>
            </a:r>
            <a:endParaRPr lang="en-US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48278A0-092D-334C-A83F-289E0725307A}"/>
              </a:ext>
            </a:extLst>
          </p:cNvPr>
          <p:cNvSpPr txBox="1"/>
          <p:nvPr/>
        </p:nvSpPr>
        <p:spPr>
          <a:xfrm>
            <a:off x="3521358" y="469844"/>
            <a:ext cx="2178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Gene</a:t>
            </a:r>
            <a:r>
              <a:rPr lang="en-US" dirty="0"/>
              <a:t> </a:t>
            </a:r>
            <a:r>
              <a:rPr lang="en-US" sz="2400" dirty="0"/>
              <a:t>Homology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0863DB0-25DE-0647-9CEC-35B1CB0C9CE2}"/>
              </a:ext>
            </a:extLst>
          </p:cNvPr>
          <p:cNvSpPr txBox="1"/>
          <p:nvPr/>
        </p:nvSpPr>
        <p:spPr>
          <a:xfrm>
            <a:off x="3804855" y="5867601"/>
            <a:ext cx="1506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t</a:t>
            </a:r>
            <a:r>
              <a:rPr lang="en-US" sz="2000" i="1" baseline="-25000" dirty="0"/>
              <a:t>D,S1</a:t>
            </a:r>
            <a:r>
              <a:rPr lang="en-US" sz="2000" dirty="0"/>
              <a:t> is long </a:t>
            </a:r>
          </a:p>
        </p:txBody>
      </p:sp>
    </p:spTree>
    <p:extLst>
      <p:ext uri="{BB962C8B-B14F-4D97-AF65-F5344CB8AC3E}">
        <p14:creationId xmlns:p14="http://schemas.microsoft.com/office/powerpoint/2010/main" val="96595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B7103FC-2FD8-9749-8732-435408D9488E}"/>
              </a:ext>
            </a:extLst>
          </p:cNvPr>
          <p:cNvGrpSpPr/>
          <p:nvPr/>
        </p:nvGrpSpPr>
        <p:grpSpPr>
          <a:xfrm>
            <a:off x="1361990" y="1997206"/>
            <a:ext cx="6328219" cy="2506614"/>
            <a:chOff x="328358" y="3855054"/>
            <a:chExt cx="6433495" cy="254831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F9594B2-EC41-5D4D-92D4-09A5205B3BB9}"/>
                </a:ext>
              </a:extLst>
            </p:cNvPr>
            <p:cNvGrpSpPr/>
            <p:nvPr/>
          </p:nvGrpSpPr>
          <p:grpSpPr>
            <a:xfrm>
              <a:off x="328358" y="4973855"/>
              <a:ext cx="6433495" cy="1102719"/>
              <a:chOff x="1274656" y="5101445"/>
              <a:chExt cx="6433495" cy="110271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0AFF65-B96C-DE41-89FE-8EEE22C640A6}"/>
                  </a:ext>
                </a:extLst>
              </p:cNvPr>
              <p:cNvSpPr txBox="1"/>
              <p:nvPr/>
            </p:nvSpPr>
            <p:spPr>
              <a:xfrm>
                <a:off x="1274656" y="5101445"/>
                <a:ext cx="13303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Speciation 2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C1629C0-16E2-E440-93BD-0480AACCA23B}"/>
                  </a:ext>
                </a:extLst>
              </p:cNvPr>
              <p:cNvSpPr txBox="1"/>
              <p:nvPr/>
            </p:nvSpPr>
            <p:spPr>
              <a:xfrm>
                <a:off x="6377850" y="5834832"/>
                <a:ext cx="13303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Speciation 1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5E7EAD9-94F2-E44A-8005-D531AA073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3373" y="5298340"/>
                <a:ext cx="72370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F93C220-628C-284E-B8DF-77C55DA494DD}"/>
                  </a:ext>
                </a:extLst>
              </p:cNvPr>
              <p:cNvCxnSpPr>
                <a:cxnSpLocks/>
                <a:stCxn id="32" idx="1"/>
              </p:cNvCxnSpPr>
              <p:nvPr/>
            </p:nvCxnSpPr>
            <p:spPr>
              <a:xfrm flipH="1">
                <a:off x="5287346" y="6019498"/>
                <a:ext cx="1090501" cy="11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DFAA4E70-91C8-2E47-B3BC-68DC7970A5AE}"/>
                </a:ext>
              </a:extLst>
            </p:cNvPr>
            <p:cNvGrpSpPr/>
            <p:nvPr/>
          </p:nvGrpSpPr>
          <p:grpSpPr>
            <a:xfrm>
              <a:off x="1381013" y="3855054"/>
              <a:ext cx="4755571" cy="2548310"/>
              <a:chOff x="1381013" y="3855054"/>
              <a:chExt cx="4755571" cy="2548310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579D3965-0861-524B-8127-EC3BCF5CE126}"/>
                  </a:ext>
                </a:extLst>
              </p:cNvPr>
              <p:cNvGrpSpPr/>
              <p:nvPr/>
            </p:nvGrpSpPr>
            <p:grpSpPr>
              <a:xfrm>
                <a:off x="1467166" y="4212972"/>
                <a:ext cx="4669418" cy="2175920"/>
                <a:chOff x="4304211" y="892010"/>
                <a:chExt cx="4669418" cy="2175920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CC50928-8DA3-A44B-9B31-53D9313BD5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4211" y="912466"/>
                  <a:ext cx="8506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C56EC086-3DA1-194C-84D4-91B7326E86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4683" y="912466"/>
                  <a:ext cx="8506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87A0594-8867-6943-BAC9-877184FA2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36411" y="892010"/>
                  <a:ext cx="937218" cy="13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D09CD61F-66F5-BA48-9A23-813D013845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0935" y="912466"/>
                  <a:ext cx="1863969" cy="186396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4B15946-22CA-7E4F-A3AA-1128359BF4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48092" y="912466"/>
                  <a:ext cx="528084" cy="52808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1C38C20-D000-6540-843D-3C12F8FABD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70109" y="912465"/>
                  <a:ext cx="622651" cy="5280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3A490BB-D13A-E44F-AA33-3468B31DE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64740" y="919609"/>
                  <a:ext cx="1064001" cy="9024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196A026E-A65F-1F4B-9E83-AAA8831742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66860" y="1814870"/>
                  <a:ext cx="438734" cy="4339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56DE150-5D25-2A4A-8E41-2C66C216FB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05594" y="898885"/>
                  <a:ext cx="1540971" cy="13499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725FEDAE-2BB9-064E-A57D-F3BD1B48F8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31589" y="909285"/>
                  <a:ext cx="2142040" cy="1879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DE05611-40F7-EB45-B9BC-CF5A1246B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66347" y="2770622"/>
                  <a:ext cx="0" cy="29730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B3A369FE-D45E-7945-A06F-63947ED6F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27450" y="2789205"/>
                  <a:ext cx="4138" cy="2787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C0F7249-0906-8B46-AC86-60E0466FBB78}"/>
                  </a:ext>
                </a:extLst>
              </p:cNvPr>
              <p:cNvGrpSpPr/>
              <p:nvPr/>
            </p:nvGrpSpPr>
            <p:grpSpPr>
              <a:xfrm>
                <a:off x="1381013" y="5976320"/>
                <a:ext cx="2462620" cy="427044"/>
                <a:chOff x="2327311" y="5726998"/>
                <a:chExt cx="2462620" cy="427044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10D1B135-0F30-CE4F-A13F-4302B6961A2E}"/>
                    </a:ext>
                  </a:extLst>
                </p:cNvPr>
                <p:cNvGrpSpPr/>
                <p:nvPr/>
              </p:nvGrpSpPr>
              <p:grpSpPr>
                <a:xfrm>
                  <a:off x="2327311" y="5726998"/>
                  <a:ext cx="2462620" cy="427044"/>
                  <a:chOff x="2327311" y="5726998"/>
                  <a:chExt cx="2462620" cy="427044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10777B18-76BC-0546-A572-7CDEBD19FB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32765" y="6018415"/>
                    <a:ext cx="0" cy="13562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9BE87C76-2AF8-6342-9F91-C2C3EA020119}"/>
                      </a:ext>
                    </a:extLst>
                  </p:cNvPr>
                  <p:cNvSpPr/>
                  <p:nvPr/>
                </p:nvSpPr>
                <p:spPr>
                  <a:xfrm>
                    <a:off x="4481833" y="5726998"/>
                    <a:ext cx="308098" cy="291825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1D9F577D-BB78-E64D-9C43-FFF6B991B62C}"/>
                      </a:ext>
                    </a:extLst>
                  </p:cNvPr>
                  <p:cNvSpPr txBox="1"/>
                  <p:nvPr/>
                </p:nvSpPr>
                <p:spPr>
                  <a:xfrm>
                    <a:off x="2327311" y="5733288"/>
                    <a:ext cx="125463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Duplication</a:t>
                    </a:r>
                  </a:p>
                </p:txBody>
              </p:sp>
            </p:grp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A6FDFA13-D38B-2041-9A69-2E502AA879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28163" y="5917954"/>
                  <a:ext cx="911607" cy="1130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0AF276E-2212-9A46-972F-03CFEABC5973}"/>
                  </a:ext>
                </a:extLst>
              </p:cNvPr>
              <p:cNvGrpSpPr/>
              <p:nvPr/>
            </p:nvGrpSpPr>
            <p:grpSpPr>
              <a:xfrm>
                <a:off x="1668139" y="3872599"/>
                <a:ext cx="3865823" cy="2115194"/>
                <a:chOff x="2667602" y="3394122"/>
                <a:chExt cx="3865823" cy="2115194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4EB4FEC4-D53B-2B4C-A267-7890E228C36C}"/>
                    </a:ext>
                  </a:extLst>
                </p:cNvPr>
                <p:cNvGrpSpPr/>
                <p:nvPr/>
              </p:nvGrpSpPr>
              <p:grpSpPr>
                <a:xfrm>
                  <a:off x="2932992" y="3757592"/>
                  <a:ext cx="3431610" cy="1751724"/>
                  <a:chOff x="2932992" y="3757592"/>
                  <a:chExt cx="3431610" cy="1751724"/>
                </a:xfrm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38CCA38F-0FEF-A247-954C-5FB6C13FD054}"/>
                      </a:ext>
                    </a:extLst>
                  </p:cNvPr>
                  <p:cNvGrpSpPr/>
                  <p:nvPr/>
                </p:nvGrpSpPr>
                <p:grpSpPr>
                  <a:xfrm>
                    <a:off x="2932992" y="3757592"/>
                    <a:ext cx="3431610" cy="1728798"/>
                    <a:chOff x="2943686" y="3757592"/>
                    <a:chExt cx="3431610" cy="1728798"/>
                  </a:xfrm>
                </p:grpSpPr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09EACADA-194E-CE4D-8680-7D54B445EB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589985" y="5300642"/>
                      <a:ext cx="3116" cy="18574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32E7E589-514F-0F4C-909C-243DE47BDC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43686" y="3761286"/>
                      <a:ext cx="1648247" cy="155782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>
                      <a:extLst>
                        <a:ext uri="{FF2B5EF4-FFF2-40B4-BE49-F238E27FC236}">
                          <a16:creationId xmlns:a16="http://schemas.microsoft.com/office/drawing/2014/main" id="{A87E7A05-43DD-5448-8123-41EE63921F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788902" y="3757592"/>
                      <a:ext cx="937142" cy="81990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8D5867E3-54DD-E042-BCDF-176AB17ECE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589985" y="3762094"/>
                      <a:ext cx="1785311" cy="156348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C0422590-13C2-0844-8C26-3A31763D5098}"/>
                      </a:ext>
                    </a:extLst>
                  </p:cNvPr>
                  <p:cNvSpPr txBox="1"/>
                  <p:nvPr/>
                </p:nvSpPr>
                <p:spPr>
                  <a:xfrm>
                    <a:off x="4289268" y="5201539"/>
                    <a:ext cx="29848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Symbol" pitchFamily="2" charset="2"/>
                      </a:rPr>
                      <a:t>a</a:t>
                    </a:r>
                  </a:p>
                </p:txBody>
              </p:sp>
            </p:grp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20AFF86-BE10-F84B-BAA8-172521FD5E1E}"/>
                    </a:ext>
                  </a:extLst>
                </p:cNvPr>
                <p:cNvSpPr txBox="1"/>
                <p:nvPr/>
              </p:nvSpPr>
              <p:spPr>
                <a:xfrm>
                  <a:off x="2667602" y="3400176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</a:t>
                  </a:r>
                  <a:r>
                    <a:rPr lang="en-US" baseline="-25000" dirty="0">
                      <a:latin typeface="Symbol" pitchFamily="2" charset="2"/>
                    </a:rPr>
                    <a:t>a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E88A878-0A8A-214C-9A72-339F4FC0A6E8}"/>
                    </a:ext>
                  </a:extLst>
                </p:cNvPr>
                <p:cNvSpPr txBox="1"/>
                <p:nvPr/>
              </p:nvSpPr>
              <p:spPr>
                <a:xfrm>
                  <a:off x="6127545" y="3397250"/>
                  <a:ext cx="4058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C</a:t>
                  </a:r>
                  <a:r>
                    <a:rPr lang="en-US" baseline="-25000" dirty="0">
                      <a:latin typeface="Symbol" pitchFamily="2" charset="2"/>
                    </a:rPr>
                    <a:t>a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C910549-7FD3-B04E-9B6C-8FD70CD8ACF0}"/>
                    </a:ext>
                  </a:extLst>
                </p:cNvPr>
                <p:cNvSpPr txBox="1"/>
                <p:nvPr/>
              </p:nvSpPr>
              <p:spPr>
                <a:xfrm>
                  <a:off x="4505746" y="3394122"/>
                  <a:ext cx="4074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B</a:t>
                  </a:r>
                  <a:r>
                    <a:rPr lang="en-US" baseline="-25000" dirty="0">
                      <a:latin typeface="Symbol" pitchFamily="2" charset="2"/>
                    </a:rPr>
                    <a:t>a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6733CF7-9AD6-6A44-8485-5D396E3FCC45}"/>
                  </a:ext>
                </a:extLst>
              </p:cNvPr>
              <p:cNvGrpSpPr/>
              <p:nvPr/>
            </p:nvGrpSpPr>
            <p:grpSpPr>
              <a:xfrm>
                <a:off x="2024663" y="3855054"/>
                <a:ext cx="3870110" cy="2115981"/>
                <a:chOff x="2970961" y="3089502"/>
                <a:chExt cx="3870110" cy="2115981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76037CB-B4BD-FD48-977A-0DFC878C50B0}"/>
                    </a:ext>
                  </a:extLst>
                </p:cNvPr>
                <p:cNvGrpSpPr/>
                <p:nvPr/>
              </p:nvGrpSpPr>
              <p:grpSpPr>
                <a:xfrm>
                  <a:off x="3162660" y="3472561"/>
                  <a:ext cx="3384214" cy="1732922"/>
                  <a:chOff x="3162660" y="3472561"/>
                  <a:chExt cx="3384214" cy="1732922"/>
                </a:xfrm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77525393-7530-EA4F-B1DF-35E9EBBC7844}"/>
                      </a:ext>
                    </a:extLst>
                  </p:cNvPr>
                  <p:cNvGrpSpPr/>
                  <p:nvPr/>
                </p:nvGrpSpPr>
                <p:grpSpPr>
                  <a:xfrm>
                    <a:off x="3162660" y="3472561"/>
                    <a:ext cx="3384214" cy="1732922"/>
                    <a:chOff x="3162660" y="3472561"/>
                    <a:chExt cx="3384214" cy="1732922"/>
                  </a:xfrm>
                </p:grpSpPr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DE9393ED-65C7-0942-A1D1-C398DCAA81A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722693" y="5031812"/>
                      <a:ext cx="6379" cy="173671"/>
                    </a:xfrm>
                    <a:prstGeom prst="line">
                      <a:avLst/>
                    </a:prstGeom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38D0FEEB-9367-8747-906E-3FE9A7DE45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723336" y="3472561"/>
                      <a:ext cx="1823538" cy="1553965"/>
                    </a:xfrm>
                    <a:prstGeom prst="line">
                      <a:avLst/>
                    </a:prstGeom>
                    <a:ln>
                      <a:solidFill>
                        <a:schemeClr val="accent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4EF57CA0-AA1C-D942-9BDF-1C19D98C06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62660" y="3472561"/>
                      <a:ext cx="1560033" cy="1545981"/>
                    </a:xfrm>
                    <a:prstGeom prst="line">
                      <a:avLst/>
                    </a:prstGeom>
                    <a:ln>
                      <a:solidFill>
                        <a:schemeClr val="accent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24929674-9FD7-2141-B7BE-F58BF13F3D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982574" y="3479531"/>
                      <a:ext cx="879657" cy="786958"/>
                    </a:xfrm>
                    <a:prstGeom prst="line">
                      <a:avLst/>
                    </a:prstGeom>
                    <a:ln>
                      <a:solidFill>
                        <a:schemeClr val="accent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D97A4990-318D-CB40-AA87-D17BE8D1495E}"/>
                      </a:ext>
                    </a:extLst>
                  </p:cNvPr>
                  <p:cNvSpPr txBox="1"/>
                  <p:nvPr/>
                </p:nvSpPr>
                <p:spPr>
                  <a:xfrm>
                    <a:off x="4723219" y="4896056"/>
                    <a:ext cx="29848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1"/>
                        </a:solidFill>
                        <a:latin typeface="Symbol" pitchFamily="2" charset="2"/>
                      </a:rPr>
                      <a:t>b</a:t>
                    </a:r>
                  </a:p>
                </p:txBody>
              </p:sp>
            </p:grp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91D9B79-9EFE-7646-A3DD-A61E7898638E}"/>
                    </a:ext>
                  </a:extLst>
                </p:cNvPr>
                <p:cNvSpPr txBox="1"/>
                <p:nvPr/>
              </p:nvSpPr>
              <p:spPr>
                <a:xfrm>
                  <a:off x="2970961" y="3095392"/>
                  <a:ext cx="4026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A</a:t>
                  </a:r>
                  <a:r>
                    <a:rPr lang="en-US" baseline="-25000" dirty="0">
                      <a:solidFill>
                        <a:schemeClr val="accent1"/>
                      </a:solidFill>
                      <a:latin typeface="Symbol" pitchFamily="2" charset="2"/>
                    </a:rPr>
                    <a:t>b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6F75E14-9BDC-0D4C-86F7-DF3047DBDF2A}"/>
                    </a:ext>
                  </a:extLst>
                </p:cNvPr>
                <p:cNvSpPr txBox="1"/>
                <p:nvPr/>
              </p:nvSpPr>
              <p:spPr>
                <a:xfrm>
                  <a:off x="4735760" y="3096209"/>
                  <a:ext cx="4026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B</a:t>
                  </a:r>
                  <a:r>
                    <a:rPr lang="en-US" baseline="-25000" dirty="0">
                      <a:solidFill>
                        <a:schemeClr val="accent1"/>
                      </a:solidFill>
                      <a:latin typeface="Symbol" pitchFamily="2" charset="2"/>
                    </a:rPr>
                    <a:t>b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70B5D934-3EEA-B448-92CD-E58BF69A3BC7}"/>
                    </a:ext>
                  </a:extLst>
                </p:cNvPr>
                <p:cNvSpPr txBox="1"/>
                <p:nvPr/>
              </p:nvSpPr>
              <p:spPr>
                <a:xfrm>
                  <a:off x="6438397" y="3089502"/>
                  <a:ext cx="4026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>
                      <a:solidFill>
                        <a:schemeClr val="accent1"/>
                      </a:solidFill>
                    </a:rPr>
                    <a:t>C</a:t>
                  </a:r>
                  <a:r>
                    <a:rPr lang="en-US" baseline="-25000" dirty="0" err="1">
                      <a:solidFill>
                        <a:schemeClr val="accent1"/>
                      </a:solidFill>
                      <a:latin typeface="Symbol" pitchFamily="2" charset="2"/>
                    </a:rPr>
                    <a:t>b</a:t>
                  </a:r>
                  <a:endParaRPr lang="en-US" baseline="-25000" dirty="0">
                    <a:solidFill>
                      <a:schemeClr val="accent1"/>
                    </a:solidFill>
                    <a:latin typeface="Symbol" pitchFamily="2" charset="2"/>
                  </a:endParaRPr>
                </a:p>
              </p:txBody>
            </p:sp>
          </p:grp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B01596C-83D6-7248-BA17-A60DE8EE75DD}"/>
              </a:ext>
            </a:extLst>
          </p:cNvPr>
          <p:cNvGrpSpPr/>
          <p:nvPr/>
        </p:nvGrpSpPr>
        <p:grpSpPr>
          <a:xfrm>
            <a:off x="4888729" y="3956858"/>
            <a:ext cx="1721245" cy="339984"/>
            <a:chOff x="3850699" y="5850534"/>
            <a:chExt cx="1749877" cy="345640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6221CFF-5303-374B-82BA-FB450B529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0699" y="6167276"/>
              <a:ext cx="1749877" cy="2744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CED007B-849A-434F-90CD-58558C6A85D5}"/>
                </a:ext>
              </a:extLst>
            </p:cNvPr>
            <p:cNvSpPr txBox="1"/>
            <p:nvPr/>
          </p:nvSpPr>
          <p:spPr>
            <a:xfrm>
              <a:off x="4784999" y="5850534"/>
              <a:ext cx="657669" cy="344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=</a:t>
              </a:r>
              <a:r>
                <a:rPr lang="en-US" sz="1600" i="1" dirty="0"/>
                <a:t> t</a:t>
              </a:r>
              <a:r>
                <a:rPr lang="en-US" sz="1600" i="1" baseline="-25000" dirty="0"/>
                <a:t>D,S1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E1D8AEA1-BBAE-0F4A-8AE8-EC161CF3A85A}"/>
                </a:ext>
              </a:extLst>
            </p:cNvPr>
            <p:cNvCxnSpPr>
              <a:cxnSpLocks/>
            </p:cNvCxnSpPr>
            <p:nvPr/>
          </p:nvCxnSpPr>
          <p:spPr>
            <a:xfrm>
              <a:off x="4798463" y="5891908"/>
              <a:ext cx="3132" cy="30426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187E44C5-A10E-D044-9FF6-9E2640AF06B2}"/>
              </a:ext>
            </a:extLst>
          </p:cNvPr>
          <p:cNvSpPr txBox="1"/>
          <p:nvPr/>
        </p:nvSpPr>
        <p:spPr>
          <a:xfrm>
            <a:off x="2601499" y="1078570"/>
            <a:ext cx="403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O</a:t>
            </a:r>
            <a:r>
              <a:rPr lang="en-US" sz="1800" dirty="0" err="1"/>
              <a:t>rthology</a:t>
            </a:r>
            <a:r>
              <a:rPr lang="en-US" sz="1800" dirty="0"/>
              <a:t> assessment can be really hard.</a:t>
            </a:r>
            <a:endParaRPr lang="en-US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FC33D13-E442-4847-AA73-DACE67713417}"/>
              </a:ext>
            </a:extLst>
          </p:cNvPr>
          <p:cNvSpPr txBox="1"/>
          <p:nvPr/>
        </p:nvSpPr>
        <p:spPr>
          <a:xfrm>
            <a:off x="3521358" y="469844"/>
            <a:ext cx="2178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Gene</a:t>
            </a:r>
            <a:r>
              <a:rPr lang="en-US" dirty="0"/>
              <a:t> </a:t>
            </a:r>
            <a:r>
              <a:rPr lang="en-US" sz="2400" dirty="0"/>
              <a:t>Homology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E5F8DAE-2731-A24C-AD5A-A55788836CB7}"/>
              </a:ext>
            </a:extLst>
          </p:cNvPr>
          <p:cNvSpPr txBox="1"/>
          <p:nvPr/>
        </p:nvSpPr>
        <p:spPr>
          <a:xfrm>
            <a:off x="3945871" y="5136906"/>
            <a:ext cx="1506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t</a:t>
            </a:r>
            <a:r>
              <a:rPr lang="en-US" sz="2000" i="1" baseline="-25000" dirty="0"/>
              <a:t>D,S1</a:t>
            </a:r>
            <a:r>
              <a:rPr lang="en-US" sz="2000" dirty="0"/>
              <a:t> is short </a:t>
            </a:r>
          </a:p>
        </p:txBody>
      </p:sp>
    </p:spTree>
    <p:extLst>
      <p:ext uri="{BB962C8B-B14F-4D97-AF65-F5344CB8AC3E}">
        <p14:creationId xmlns:p14="http://schemas.microsoft.com/office/powerpoint/2010/main" val="124333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7802" y="476715"/>
            <a:ext cx="4400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Lecture 4 – Characters: Molecular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5959" y="1308121"/>
            <a:ext cx="8557363" cy="2595526"/>
            <a:chOff x="315959" y="917401"/>
            <a:chExt cx="8557363" cy="2595526"/>
          </a:xfrm>
        </p:grpSpPr>
        <p:sp>
          <p:nvSpPr>
            <p:cNvPr id="3" name="Rectangle 2"/>
            <p:cNvSpPr/>
            <p:nvPr/>
          </p:nvSpPr>
          <p:spPr>
            <a:xfrm>
              <a:off x="315959" y="1573935"/>
              <a:ext cx="855736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urier"/>
                  <a:cs typeface="Courier"/>
                </a:rPr>
                <a:t> </a:t>
              </a:r>
            </a:p>
            <a:p>
              <a:r>
                <a:rPr lang="en-US" sz="1000" dirty="0">
                  <a:latin typeface="Courier"/>
                  <a:cs typeface="Courier"/>
                </a:rPr>
                <a:t>	     cwk1056     eaa292	    cwk1025      eaa448     dsr5032	    eaa028	   fac1117	    cwk1007</a:t>
              </a:r>
            </a:p>
            <a:p>
              <a:r>
                <a:rPr lang="en-US" sz="1000" dirty="0">
                  <a:latin typeface="Courier"/>
                  <a:cs typeface="Courier"/>
                </a:rPr>
                <a:t>cwk1056  ----------   </a:t>
              </a:r>
            </a:p>
            <a:p>
              <a:r>
                <a:rPr lang="en-US" sz="1000" dirty="0">
                  <a:latin typeface="Courier"/>
                  <a:cs typeface="Courier"/>
                </a:rPr>
                <a:t>eaa292   0.05840708  ----------</a:t>
              </a:r>
            </a:p>
            <a:p>
              <a:r>
                <a:rPr lang="en-US" sz="1000" dirty="0">
                  <a:latin typeface="Courier"/>
                  <a:cs typeface="Courier"/>
                </a:rPr>
                <a:t>cwk1025  0.01769911  0.05398230  ----------	</a:t>
              </a:r>
            </a:p>
            <a:p>
              <a:r>
                <a:rPr lang="en-US" sz="1000" dirty="0">
                  <a:latin typeface="Courier"/>
                  <a:cs typeface="Courier"/>
                </a:rPr>
                <a:t>eaa448   0.08672567  0.08141593  0.08230089  ----------</a:t>
              </a:r>
            </a:p>
            <a:p>
              <a:r>
                <a:rPr lang="en-US" sz="1000" dirty="0">
                  <a:latin typeface="Courier"/>
                  <a:cs typeface="Courier"/>
                </a:rPr>
                <a:t>dsr5032  0.02566372  0.05929204  0.01946903  0.08495575  ----------	</a:t>
              </a:r>
            </a:p>
            <a:p>
              <a:r>
                <a:rPr lang="en-US" sz="1000" dirty="0">
                  <a:latin typeface="Courier"/>
                  <a:cs typeface="Courier"/>
                </a:rPr>
                <a:t>eaa028   0.06725664  0.07433628  0.06371681  0.07522124  0.07168142  ----------</a:t>
              </a:r>
            </a:p>
            <a:p>
              <a:r>
                <a:rPr lang="en-US" sz="1000" dirty="0">
                  <a:latin typeface="Courier"/>
                  <a:cs typeface="Courier"/>
                </a:rPr>
                <a:t>fac1117  0.02123894  0.05575221  0.00530973  0.08053097  0.02123894  0.0637168   ----------</a:t>
              </a:r>
            </a:p>
            <a:p>
              <a:r>
                <a:rPr lang="en-US" sz="1000" dirty="0">
                  <a:latin typeface="Courier"/>
                  <a:cs typeface="Courier"/>
                </a:rPr>
                <a:t>cwk1007  0.05221239  0.02920354  0.05132743  0.08230089  0.05486726  0.07610620  0.05132743  ----------</a:t>
              </a:r>
            </a:p>
            <a:p>
              <a:r>
                <a:rPr lang="en-US" sz="1000" dirty="0">
                  <a:latin typeface="Courier"/>
                  <a:cs typeface="Courier"/>
                </a:rPr>
                <a:t>eaa667   0.05840708  0.01238938  0.05221239  0.07787611  0.05752213  0.07433628  0.05398230  0.02743363</a:t>
              </a:r>
            </a:p>
            <a:p>
              <a:r>
                <a:rPr lang="en-US" sz="1000" dirty="0">
                  <a:latin typeface="Courier"/>
                  <a:cs typeface="Courier"/>
                </a:rPr>
                <a:t> 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37648" y="917401"/>
              <a:ext cx="25187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Pairwise distance matrix:</a:t>
              </a:r>
            </a:p>
            <a:p>
              <a:pPr algn="ctr"/>
              <a:r>
                <a:rPr lang="en-US" dirty="0"/>
                <a:t>(</a:t>
              </a:r>
              <a:r>
                <a:rPr lang="en-US" i="1" dirty="0"/>
                <a:t>n</a:t>
              </a:r>
              <a:r>
                <a:rPr lang="en-US" baseline="30000" dirty="0"/>
                <a:t>2</a:t>
              </a:r>
              <a:r>
                <a:rPr lang="en-US" dirty="0"/>
                <a:t>-</a:t>
              </a:r>
              <a:r>
                <a:rPr lang="en-US" i="1" dirty="0"/>
                <a:t>n</a:t>
              </a:r>
              <a:r>
                <a:rPr lang="en-US" dirty="0"/>
                <a:t>)/2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06024" y="4653930"/>
            <a:ext cx="8110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units for these distances vary, but the matrix can then be subjected to a number </a:t>
            </a:r>
          </a:p>
          <a:p>
            <a:pPr algn="ctr"/>
            <a:r>
              <a:rPr lang="en-US" dirty="0"/>
              <a:t>of potential phylogenetic analyses.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6662" y="5537200"/>
            <a:ext cx="744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Information regarding comparative genomics may be presented as inherently </a:t>
            </a:r>
          </a:p>
          <a:p>
            <a:pPr algn="ctr"/>
            <a:r>
              <a:rPr lang="en-US" dirty="0"/>
              <a:t>distance data.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31494" y="4047659"/>
            <a:ext cx="455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Here, </a:t>
            </a:r>
            <a:r>
              <a:rPr lang="en-US" i="1" dirty="0"/>
              <a:t>n</a:t>
            </a:r>
            <a:r>
              <a:rPr lang="en-US" dirty="0"/>
              <a:t> = 9, so there are 36 pairwise distances.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4128" y="2393901"/>
            <a:ext cx="896112" cy="1373428"/>
          </a:xfrm>
          <a:prstGeom prst="roundRect">
            <a:avLst/>
          </a:prstGeom>
          <a:solidFill>
            <a:schemeClr val="accent1">
              <a:tint val="100000"/>
              <a:shade val="100000"/>
              <a:satMod val="13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3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8156" y="423283"/>
            <a:ext cx="5427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An example of a simple genomic distance.</a:t>
            </a:r>
          </a:p>
          <a:p>
            <a:pPr algn="ctr"/>
            <a:r>
              <a:rPr lang="en-US" sz="1600" dirty="0"/>
              <a:t>(Edwards et al. 2002. Syst. Biol. 51:599</a:t>
            </a:r>
            <a:r>
              <a:rPr lang="en-US" sz="1600" dirty="0">
                <a:effectLst/>
              </a:rPr>
              <a:t> 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48352" y="1504258"/>
            <a:ext cx="8063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Large amounts of sequence data that is </a:t>
            </a:r>
            <a:r>
              <a:rPr lang="en-US" b="1" dirty="0"/>
              <a:t>assumed to be a random sample from each </a:t>
            </a:r>
          </a:p>
          <a:p>
            <a:pPr algn="ctr"/>
            <a:r>
              <a:rPr lang="en-US" b="1" dirty="0"/>
              <a:t>respective genome.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7038" y="2381773"/>
            <a:ext cx="8036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Begin by calculating the frequency  of each of the 4</a:t>
            </a:r>
            <a:r>
              <a:rPr lang="en-US" i="1" baseline="30000" dirty="0"/>
              <a:t>n</a:t>
            </a:r>
            <a:r>
              <a:rPr lang="en-US" dirty="0"/>
              <a:t> </a:t>
            </a:r>
            <a:r>
              <a:rPr lang="en-US" dirty="0" err="1"/>
              <a:t>bp</a:t>
            </a:r>
            <a:r>
              <a:rPr lang="en-US" dirty="0"/>
              <a:t> words in each taxon, where</a:t>
            </a:r>
          </a:p>
          <a:p>
            <a:r>
              <a:rPr lang="en-US" dirty="0"/>
              <a:t>   </a:t>
            </a:r>
            <a:r>
              <a:rPr lang="en-US" i="1" dirty="0"/>
              <a:t>n</a:t>
            </a:r>
            <a:r>
              <a:rPr lang="en-US" dirty="0"/>
              <a:t> is the length of the word.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7038" y="3335349"/>
            <a:ext cx="6422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</a:t>
            </a:r>
            <a:r>
              <a:rPr lang="en-US" dirty="0"/>
              <a:t> = 1,  there are 4 words: G, A, T, C (data are the base frequencies).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7038" y="4011926"/>
            <a:ext cx="626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</a:t>
            </a:r>
            <a:r>
              <a:rPr lang="en-US" dirty="0"/>
              <a:t> = 2, there are 16 possible dinucleotide words – 16 frequencies.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973009"/>
              </p:ext>
            </p:extLst>
          </p:nvPr>
        </p:nvGraphicFramePr>
        <p:xfrm>
          <a:off x="2673350" y="4688504"/>
          <a:ext cx="37973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Document" r:id="rId3" imgW="3797300" imgH="1485900" progId="Word.Document.12">
                  <p:embed/>
                </p:oleObj>
              </mc:Choice>
              <mc:Fallback>
                <p:oleObj name="Document" r:id="rId3" imgW="3797300" imgH="1485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3350" y="4688504"/>
                        <a:ext cx="3797300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63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885" y="655323"/>
            <a:ext cx="8694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 Edwards et al. (2002) use 5 </a:t>
            </a:r>
            <a:r>
              <a:rPr lang="en-US" dirty="0" err="1"/>
              <a:t>bp</a:t>
            </a:r>
            <a:r>
              <a:rPr lang="en-US" dirty="0"/>
              <a:t> words, so there are 4</a:t>
            </a:r>
            <a:r>
              <a:rPr lang="en-US" baseline="30000" dirty="0"/>
              <a:t>5</a:t>
            </a:r>
            <a:r>
              <a:rPr lang="en-US" dirty="0"/>
              <a:t> = 1024 possible words, and the frequency of each word is calculated from the genome sample for each OTU.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1096" y="1660573"/>
            <a:ext cx="669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So, for each taxon, we have a vector of </a:t>
            </a:r>
            <a:r>
              <a:rPr lang="en-US" dirty="0" err="1"/>
              <a:t>penta</a:t>
            </a:r>
            <a:r>
              <a:rPr lang="en-US" dirty="0"/>
              <a:t>-nucleotide frequencies.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415" y="2202927"/>
            <a:ext cx="670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Euclidian distance between each pair of genomes is calculated to </a:t>
            </a:r>
          </a:p>
          <a:p>
            <a:pPr algn="ctr"/>
            <a:r>
              <a:rPr lang="en-US" dirty="0"/>
              <a:t>generate a distance matrix.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17" y="3188917"/>
            <a:ext cx="6068468" cy="114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1818" y="4791862"/>
            <a:ext cx="8694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where </a:t>
            </a:r>
            <a:r>
              <a:rPr lang="en-US" i="1" dirty="0" err="1"/>
              <a:t>f</a:t>
            </a:r>
            <a:r>
              <a:rPr lang="en-US" i="1" baseline="-25000" dirty="0" err="1"/>
              <a:t>xi</a:t>
            </a:r>
            <a:r>
              <a:rPr lang="en-US" dirty="0"/>
              <a:t> is  the frequency of word </a:t>
            </a:r>
            <a:r>
              <a:rPr lang="en-US" i="1" dirty="0"/>
              <a:t>x</a:t>
            </a:r>
            <a:r>
              <a:rPr lang="en-US" dirty="0"/>
              <a:t> in taxon </a:t>
            </a:r>
            <a:r>
              <a:rPr lang="en-US" i="1" dirty="0" err="1"/>
              <a:t>i</a:t>
            </a:r>
            <a:r>
              <a:rPr lang="en-US" dirty="0"/>
              <a:t> and </a:t>
            </a:r>
            <a:r>
              <a:rPr lang="en-US" i="1" dirty="0" err="1"/>
              <a:t>f</a:t>
            </a:r>
            <a:r>
              <a:rPr lang="en-US" i="1" baseline="-25000" dirty="0" err="1"/>
              <a:t>xj</a:t>
            </a:r>
            <a:r>
              <a:rPr lang="en-US" dirty="0"/>
              <a:t> is  the frequency of word </a:t>
            </a:r>
            <a:r>
              <a:rPr lang="en-US" i="1" dirty="0"/>
              <a:t>x</a:t>
            </a:r>
            <a:r>
              <a:rPr lang="en-US" dirty="0"/>
              <a:t> in taxon </a:t>
            </a:r>
            <a:r>
              <a:rPr lang="en-US" i="1" dirty="0"/>
              <a:t>j.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023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6339" y="309324"/>
            <a:ext cx="740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This matrix is then subjected to any of a number of tree-estimation methods.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798" y="667583"/>
            <a:ext cx="3863596" cy="5432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442" y="6153887"/>
            <a:ext cx="84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split in bird phylogeny (</a:t>
            </a:r>
            <a:r>
              <a:rPr lang="en-US" dirty="0" err="1"/>
              <a:t>Paleognathous</a:t>
            </a:r>
            <a:r>
              <a:rPr lang="en-US" dirty="0"/>
              <a:t> birds) is reflected in the genomic signature.</a:t>
            </a:r>
          </a:p>
        </p:txBody>
      </p:sp>
    </p:spTree>
    <p:extLst>
      <p:ext uri="{BB962C8B-B14F-4D97-AF65-F5344CB8AC3E}">
        <p14:creationId xmlns:p14="http://schemas.microsoft.com/office/powerpoint/2010/main" val="3145422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93161" y="2453183"/>
            <a:ext cx="7958561" cy="3651858"/>
            <a:chOff x="993161" y="2453183"/>
            <a:chExt cx="7958561" cy="3651858"/>
          </a:xfrm>
        </p:grpSpPr>
        <p:sp>
          <p:nvSpPr>
            <p:cNvPr id="2" name="TextBox 1"/>
            <p:cNvSpPr txBox="1"/>
            <p:nvPr/>
          </p:nvSpPr>
          <p:spPr>
            <a:xfrm>
              <a:off x="993161" y="2453183"/>
              <a:ext cx="79585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 Chromosomal Inversions have a long history due to </a:t>
              </a:r>
              <a:r>
                <a:rPr lang="en-US" dirty="0" err="1"/>
                <a:t>Diptera</a:t>
              </a:r>
              <a:r>
                <a:rPr lang="en-US" dirty="0"/>
                <a:t> having </a:t>
              </a:r>
            </a:p>
            <a:p>
              <a:r>
                <a:rPr lang="en-US" dirty="0"/>
                <a:t>	</a:t>
              </a:r>
              <a:r>
                <a:rPr lang="en-US" dirty="0" err="1"/>
                <a:t>polytene</a:t>
              </a:r>
              <a:r>
                <a:rPr lang="en-US" dirty="0"/>
                <a:t> chromosomes.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4523" y="3125783"/>
              <a:ext cx="4618921" cy="297925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515501" y="6164579"/>
            <a:ext cx="617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puzzle out order of inversions, and use events as characters.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2461" y="341883"/>
            <a:ext cx="4061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Potential Molecular Characters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3161" y="1020536"/>
            <a:ext cx="68629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Allozymes</a:t>
            </a:r>
            <a:r>
              <a:rPr lang="en-US" dirty="0"/>
              <a:t> – Allelic forms of proteins (usually enzymes) that vary by a </a:t>
            </a:r>
          </a:p>
          <a:p>
            <a:r>
              <a:rPr lang="en-US" dirty="0"/>
              <a:t>	charge changing amino-acid. Distance-based or character-based</a:t>
            </a:r>
          </a:p>
          <a:p>
            <a:r>
              <a:rPr lang="en-US" dirty="0"/>
              <a:t>	analyses were conducted.</a:t>
            </a:r>
          </a:p>
        </p:txBody>
      </p:sp>
    </p:spTree>
    <p:extLst>
      <p:ext uri="{BB962C8B-B14F-4D97-AF65-F5344CB8AC3E}">
        <p14:creationId xmlns:p14="http://schemas.microsoft.com/office/powerpoint/2010/main" val="153036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91" y="1163424"/>
            <a:ext cx="6095017" cy="221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60" y="3894611"/>
            <a:ext cx="4702080" cy="191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8" y="1197946"/>
            <a:ext cx="8845602" cy="462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8744" y="208730"/>
            <a:ext cx="35865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2. Chromosomal Inversions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Kamail</a:t>
            </a:r>
            <a:r>
              <a:rPr lang="en-US" dirty="0"/>
              <a:t> et al. 2012. </a:t>
            </a:r>
            <a:r>
              <a:rPr lang="en-US" dirty="0" err="1"/>
              <a:t>PLoS</a:t>
            </a:r>
            <a:r>
              <a:rPr lang="en-US" dirty="0"/>
              <a:t> Pathogens)</a:t>
            </a:r>
          </a:p>
        </p:txBody>
      </p:sp>
    </p:spTree>
    <p:extLst>
      <p:ext uri="{BB962C8B-B14F-4D97-AF65-F5344CB8AC3E}">
        <p14:creationId xmlns:p14="http://schemas.microsoft.com/office/powerpoint/2010/main" val="33490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09365" y="803995"/>
            <a:ext cx="236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 Sequence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2235197" y="2121195"/>
            <a:ext cx="4709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a. Gene sequences – 4 possible character states.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7858" y="3244334"/>
            <a:ext cx="498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 Protein sequences - 20 possible character states.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295377" y="231059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675B875-78B9-BC44-BBA8-BB2998299141}"/>
              </a:ext>
            </a:extLst>
          </p:cNvPr>
          <p:cNvSpPr txBox="1"/>
          <p:nvPr/>
        </p:nvSpPr>
        <p:spPr>
          <a:xfrm>
            <a:off x="1520819" y="5114261"/>
            <a:ext cx="631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Again, we’ll spend the rest of the semester with these data types.</a:t>
            </a:r>
          </a:p>
        </p:txBody>
      </p:sp>
    </p:spTree>
    <p:extLst>
      <p:ext uri="{BB962C8B-B14F-4D97-AF65-F5344CB8AC3E}">
        <p14:creationId xmlns:p14="http://schemas.microsoft.com/office/powerpoint/2010/main" val="179034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9133" y="321936"/>
            <a:ext cx="48228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4. Higher order molecular characters </a:t>
            </a:r>
          </a:p>
          <a:p>
            <a:pPr algn="ctr"/>
            <a:r>
              <a:rPr lang="en-US" dirty="0"/>
              <a:t>(Rare Genomic Changes)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49132" y="1027267"/>
            <a:ext cx="4822835" cy="5665479"/>
            <a:chOff x="2149132" y="1090768"/>
            <a:chExt cx="4822835" cy="56654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143" t="1526" r="4607" b="20381"/>
            <a:stretch/>
          </p:blipFill>
          <p:spPr>
            <a:xfrm>
              <a:off x="2149132" y="1432648"/>
              <a:ext cx="4822835" cy="532359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21302" y="1090768"/>
              <a:ext cx="3968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Rokas</a:t>
              </a:r>
              <a:r>
                <a:rPr lang="en-US" dirty="0"/>
                <a:t> and Holland (2000. TREE, 15:454).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50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913</Words>
  <Application>Microsoft Macintosh PowerPoint</Application>
  <PresentationFormat>On-screen Show (4:3)</PresentationFormat>
  <Paragraphs>127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Courier</vt:lpstr>
      <vt:lpstr>Symbol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Sullivan</dc:creator>
  <cp:lastModifiedBy>Sullivan, Jack (jacks@uidaho.edu)</cp:lastModifiedBy>
  <cp:revision>101</cp:revision>
  <dcterms:created xsi:type="dcterms:W3CDTF">2013-01-20T15:39:19Z</dcterms:created>
  <dcterms:modified xsi:type="dcterms:W3CDTF">2023-01-25T21:25:50Z</dcterms:modified>
</cp:coreProperties>
</file>