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3">
          <p15:clr>
            <a:srgbClr val="A4A3A4"/>
          </p15:clr>
        </p15:guide>
        <p15:guide id="2" pos="29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77"/>
    <p:restoredTop sz="96110" autoAdjust="0"/>
  </p:normalViewPr>
  <p:slideViewPr>
    <p:cSldViewPr snapToGrid="0" snapToObjects="1" showGuides="1">
      <p:cViewPr varScale="1">
        <p:scale>
          <a:sx n="120" d="100"/>
          <a:sy n="120" d="100"/>
        </p:scale>
        <p:origin x="1392" y="176"/>
      </p:cViewPr>
      <p:guideLst>
        <p:guide orient="horz" pos="1653"/>
        <p:guide pos="29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DAB18-9685-8C4C-AE31-1FF22CF88426}" type="datetimeFigureOut">
              <a:rPr lang="en-US" smtClean="0"/>
              <a:t>1/30/23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67EE9-E313-4341-825D-F3CD02F87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87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67EE9-E313-4341-825D-F3CD02F87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17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67EE9-E313-4341-825D-F3CD02F87F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0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BCEE-596A-B74F-8C7E-F0FD24C33827}" type="datetimeFigureOut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ADAF-A3F5-CB4A-B418-EA2053A5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40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BCEE-596A-B74F-8C7E-F0FD24C33827}" type="datetimeFigureOut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ADAF-A3F5-CB4A-B418-EA2053A5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91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BCEE-596A-B74F-8C7E-F0FD24C33827}" type="datetimeFigureOut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ADAF-A3F5-CB4A-B418-EA2053A5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5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BCEE-596A-B74F-8C7E-F0FD24C33827}" type="datetimeFigureOut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ADAF-A3F5-CB4A-B418-EA2053A5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04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BCEE-596A-B74F-8C7E-F0FD24C33827}" type="datetimeFigureOut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ADAF-A3F5-CB4A-B418-EA2053A5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3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BCEE-596A-B74F-8C7E-F0FD24C33827}" type="datetimeFigureOut">
              <a:rPr lang="en-US" smtClean="0"/>
              <a:t>1/30/23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ADAF-A3F5-CB4A-B418-EA2053A5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46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BCEE-596A-B74F-8C7E-F0FD24C33827}" type="datetimeFigureOut">
              <a:rPr lang="en-US" smtClean="0"/>
              <a:t>1/30/23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ADAF-A3F5-CB4A-B418-EA2053A5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7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BCEE-596A-B74F-8C7E-F0FD24C33827}" type="datetimeFigureOut">
              <a:rPr lang="en-US" smtClean="0"/>
              <a:t>1/30/23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ADAF-A3F5-CB4A-B418-EA2053A5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67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BCEE-596A-B74F-8C7E-F0FD24C33827}" type="datetimeFigureOut">
              <a:rPr lang="en-US" smtClean="0"/>
              <a:t>1/30/23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ADAF-A3F5-CB4A-B418-EA2053A5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53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BCEE-596A-B74F-8C7E-F0FD24C33827}" type="datetimeFigureOut">
              <a:rPr lang="en-US" smtClean="0"/>
              <a:t>1/30/23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ADAF-A3F5-CB4A-B418-EA2053A5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68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BCEE-596A-B74F-8C7E-F0FD24C33827}" type="datetimeFigureOut">
              <a:rPr lang="en-US" smtClean="0"/>
              <a:t>1/30/23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ADAF-A3F5-CB4A-B418-EA2053A5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01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6BCEE-596A-B74F-8C7E-F0FD24C33827}" type="datetimeFigureOut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4ADAF-A3F5-CB4A-B418-EA2053A5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00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file:///Users/jacksullivan/Desktop/Sullivan/Systematics2013/Slides/Macintosh%20HD:Users:jacksullivan:Desktop:Sullivan:Systematics2013:LectureNotes:Lecture%205.doc!OLE_LINK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file:///Users/jacksullivan/Desktop/Sullivan/Systematics2013/Slides/Macintosh%20HD:Users:jacksullivan:Desktop:Sullivan:Systematics2013:LectureNotes:Lecture%205.doc!OLE_LINK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file:///Users/jacksullivan/Desktop/Sullivan/Systematics2013/Slides/Macintosh%20HD:Users:jacksullivan:Desktop:Sullivan:Systematics2013:LectureNotes:Lecture%205.doc!OLE_LINK2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06846" y="313913"/>
            <a:ext cx="29303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Lecture 5 – Alignment</a:t>
            </a:r>
            <a:r>
              <a:rPr lang="en-US" sz="2400" dirty="0">
                <a:effectLst/>
              </a:rPr>
              <a:t>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318647" y="858851"/>
            <a:ext cx="6519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The ideal approach is simultaneous alignment and tree estimation.</a:t>
            </a:r>
            <a:r>
              <a:rPr lang="en-US" dirty="0">
                <a:effectLst/>
              </a:rPr>
              <a:t> </a:t>
            </a:r>
            <a:r>
              <a:rPr lang="en-US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872119" y="1446359"/>
            <a:ext cx="32944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1   ACCGAAT--ATTAGGCTC</a:t>
            </a:r>
          </a:p>
          <a:p>
            <a:r>
              <a:rPr lang="en-US" dirty="0">
                <a:latin typeface="Courier"/>
                <a:cs typeface="Courier"/>
              </a:rPr>
              <a:t>2   AC---AT--AGTGGGATC</a:t>
            </a:r>
          </a:p>
          <a:p>
            <a:r>
              <a:rPr lang="en-US" dirty="0">
                <a:latin typeface="Courier"/>
                <a:cs typeface="Courier"/>
              </a:rPr>
              <a:t>3   AA---AGGCATTAGGATC</a:t>
            </a:r>
          </a:p>
          <a:p>
            <a:r>
              <a:rPr lang="en-US" dirty="0">
                <a:latin typeface="Courier"/>
                <a:cs typeface="Courier"/>
              </a:rPr>
              <a:t>4   GA---AGGCATTAGCATC</a:t>
            </a:r>
          </a:p>
          <a:p>
            <a:r>
              <a:rPr lang="en-US" dirty="0">
                <a:latin typeface="Courier"/>
                <a:cs typeface="Courier"/>
              </a:rPr>
              <a:t>5   CACGAAGGCATTGGGCTC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915025" y="1538691"/>
            <a:ext cx="5529094" cy="2047330"/>
            <a:chOff x="1915025" y="2044004"/>
            <a:chExt cx="5529094" cy="2047330"/>
          </a:xfrm>
        </p:grpSpPr>
        <p:sp>
          <p:nvSpPr>
            <p:cNvPr id="7" name="Rounded Rectangle 6"/>
            <p:cNvSpPr/>
            <p:nvPr/>
          </p:nvSpPr>
          <p:spPr>
            <a:xfrm>
              <a:off x="3793550" y="2295496"/>
              <a:ext cx="390752" cy="83028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  <a:alpha val="5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449879" y="2044004"/>
              <a:ext cx="292866" cy="52257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  <a:alpha val="5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15025" y="3445003"/>
              <a:ext cx="552909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It looks like there have be two insertion/deletion events, one at positions 3-5 &amp; one at positions 8-9.</a:t>
              </a:r>
              <a:r>
                <a:rPr lang="en-US" dirty="0">
                  <a:effectLst/>
                </a:rPr>
                <a:t> </a:t>
              </a:r>
              <a:endParaRPr lang="en-US" dirty="0"/>
            </a:p>
          </p:txBody>
        </p:sp>
      </p:grp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13"/>
          <a:stretch/>
        </p:blipFill>
        <p:spPr bwMode="auto">
          <a:xfrm>
            <a:off x="1691019" y="3749567"/>
            <a:ext cx="264565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5000" y="6021939"/>
            <a:ext cx="8156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So really, figuring out where insertions and deletions have occurred requires a historical framework (i.e., a phylogeny).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03CAE7-D88F-404A-A2DC-FEE775B5CC5F}"/>
              </a:ext>
            </a:extLst>
          </p:cNvPr>
          <p:cNvSpPr txBox="1"/>
          <p:nvPr/>
        </p:nvSpPr>
        <p:spPr>
          <a:xfrm>
            <a:off x="1673421" y="5567543"/>
            <a:ext cx="5786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There is no tree on which each </a:t>
            </a:r>
            <a:r>
              <a:rPr lang="en-US" dirty="0" err="1"/>
              <a:t>InDel</a:t>
            </a:r>
            <a:r>
              <a:rPr lang="en-US" dirty="0"/>
              <a:t> has evolved only once.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20597299-80A3-4147-8613-BA179A5AFB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3"/>
          <a:stretch/>
        </p:blipFill>
        <p:spPr bwMode="auto">
          <a:xfrm>
            <a:off x="4518891" y="3772776"/>
            <a:ext cx="3055895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12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9871" y="558800"/>
            <a:ext cx="7077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The largest portion of time is invested in conducting all the pair-wise N-W </a:t>
            </a:r>
          </a:p>
          <a:p>
            <a:pPr algn="ctr"/>
            <a:r>
              <a:rPr lang="en-US" dirty="0"/>
              <a:t>alignments to generate an initial distance matrix.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3733" y="1476402"/>
            <a:ext cx="5099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</a:t>
            </a:r>
            <a:r>
              <a:rPr lang="en-US" i="1" dirty="0"/>
              <a:t>k</a:t>
            </a:r>
            <a:r>
              <a:rPr lang="en-US" dirty="0"/>
              <a:t>-</a:t>
            </a:r>
            <a:r>
              <a:rPr lang="en-US" dirty="0" err="1"/>
              <a:t>mer</a:t>
            </a:r>
            <a:r>
              <a:rPr lang="en-US" dirty="0"/>
              <a:t> words (usually </a:t>
            </a:r>
            <a:r>
              <a:rPr lang="en-US" i="1" dirty="0"/>
              <a:t>k</a:t>
            </a:r>
            <a:r>
              <a:rPr lang="en-US" dirty="0"/>
              <a:t> = 6) to derive a distance.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828800" y="2015067"/>
            <a:ext cx="5486400" cy="4097841"/>
            <a:chOff x="1828800" y="2015067"/>
            <a:chExt cx="5486400" cy="409784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b="20631"/>
            <a:stretch/>
          </p:blipFill>
          <p:spPr>
            <a:xfrm>
              <a:off x="1828800" y="2383341"/>
              <a:ext cx="5486400" cy="372956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302933" y="2015067"/>
              <a:ext cx="35036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Muscle (Edgar. 2004. NAR.32:1792)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745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7680" y="575737"/>
            <a:ext cx="3136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F. Models in Alignment</a:t>
            </a:r>
            <a:r>
              <a:rPr lang="en-US" sz="2400" dirty="0">
                <a:effectLst/>
              </a:rPr>
              <a:t> 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474134" y="1535857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One problem is that the final alignment is dependent on the parameters, and the 	optimum parameter values depend on unknown processes of evolution</a:t>
            </a:r>
          </a:p>
          <a:p>
            <a:r>
              <a:rPr lang="en-US" dirty="0"/>
              <a:t>	(i.e., insertion rate, deletion rate, and rates of various substitution types).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866" y="2552468"/>
            <a:ext cx="79992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Catch-22 is that we need a good tree to estimate these. This is because, as</a:t>
            </a:r>
          </a:p>
          <a:p>
            <a:r>
              <a:rPr lang="en-US" dirty="0"/>
              <a:t>	discussed in the beginning of this lecture, alignment and historical information </a:t>
            </a:r>
          </a:p>
          <a:p>
            <a:r>
              <a:rPr lang="en-US" dirty="0"/>
              <a:t>	are not independent of each other.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6000" y="4148667"/>
            <a:ext cx="70528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There have been two approaches:</a:t>
            </a:r>
          </a:p>
          <a:p>
            <a:endParaRPr lang="en-US" dirty="0"/>
          </a:p>
          <a:p>
            <a:r>
              <a:rPr lang="en-US" dirty="0"/>
              <a:t>	One is iterative approaches (</a:t>
            </a:r>
            <a:r>
              <a:rPr lang="en-US" dirty="0" err="1"/>
              <a:t>SATe</a:t>
            </a:r>
            <a:r>
              <a:rPr lang="en-US" dirty="0"/>
              <a:t> II; Liu et al. 2012. Syst. Biol. 61:90)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1365" y="5232403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Bundles MAFFT, Muscle, &amp; </a:t>
            </a:r>
            <a:r>
              <a:rPr lang="en-US" dirty="0" err="1"/>
              <a:t>RAxML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52146" y="5943603"/>
            <a:ext cx="4657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Also prunes </a:t>
            </a:r>
            <a:r>
              <a:rPr lang="en-US" dirty="0" err="1"/>
              <a:t>subtrees</a:t>
            </a:r>
            <a:r>
              <a:rPr lang="en-US" dirty="0"/>
              <a:t> in intermediate iterations.</a:t>
            </a:r>
          </a:p>
        </p:txBody>
      </p:sp>
    </p:spTree>
    <p:extLst>
      <p:ext uri="{BB962C8B-B14F-4D97-AF65-F5344CB8AC3E}">
        <p14:creationId xmlns:p14="http://schemas.microsoft.com/office/powerpoint/2010/main" val="188900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492" y="3754445"/>
            <a:ext cx="6719358" cy="265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74161" y="947855"/>
            <a:ext cx="7019970" cy="819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1800" dirty="0" err="1">
                <a:latin typeface="Arial" charset="0"/>
              </a:rPr>
              <a:t>BAliPhy</a:t>
            </a:r>
            <a:r>
              <a:rPr lang="en-GB" sz="1800" dirty="0">
                <a:latin typeface="Arial" charset="0"/>
              </a:rPr>
              <a:t>:</a:t>
            </a:r>
          </a:p>
          <a:p>
            <a:r>
              <a:rPr lang="en-GB" sz="1400" dirty="0" err="1">
                <a:latin typeface="Arial" charset="0"/>
              </a:rPr>
              <a:t>Suchard</a:t>
            </a:r>
            <a:r>
              <a:rPr lang="en-GB" sz="1400" dirty="0">
                <a:latin typeface="Arial" charset="0"/>
              </a:rPr>
              <a:t> M A , </a:t>
            </a:r>
            <a:r>
              <a:rPr lang="en-GB" sz="1400" dirty="0" err="1">
                <a:latin typeface="Arial" charset="0"/>
              </a:rPr>
              <a:t>Redelings</a:t>
            </a:r>
            <a:r>
              <a:rPr lang="en-GB" sz="1400" dirty="0">
                <a:latin typeface="Arial" charset="0"/>
              </a:rPr>
              <a:t> B D. 2006. Bioinformatics, 22:2047-2048.</a:t>
            </a:r>
          </a:p>
          <a:p>
            <a:r>
              <a:rPr lang="en-GB" sz="1400" dirty="0" err="1">
                <a:latin typeface="Arial" charset="0"/>
              </a:rPr>
              <a:t>Redelings</a:t>
            </a:r>
            <a:r>
              <a:rPr lang="en-GB" sz="1400" dirty="0">
                <a:latin typeface="Arial" charset="0"/>
              </a:rPr>
              <a:t>. 2021. Bioinformatics, 37:3032-3034.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61140" y="409601"/>
            <a:ext cx="3243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Simultaneous Alignment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0166" y="1693349"/>
            <a:ext cx="767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a parametric approach that explores a vast state space: </a:t>
            </a:r>
            <a:r>
              <a:rPr lang="el-GR" b="1" dirty="0"/>
              <a:t>ω</a:t>
            </a:r>
            <a:r>
              <a:rPr lang="el-GR" dirty="0"/>
              <a:t> = (</a:t>
            </a:r>
            <a:r>
              <a:rPr lang="el-GR" b="1" dirty="0"/>
              <a:t>Y</a:t>
            </a:r>
            <a:r>
              <a:rPr lang="el-GR" dirty="0"/>
              <a:t>,</a:t>
            </a:r>
            <a:r>
              <a:rPr lang="el-GR" b="1" dirty="0"/>
              <a:t>A</a:t>
            </a:r>
            <a:r>
              <a:rPr lang="el-GR" dirty="0"/>
              <a:t>,τ,</a:t>
            </a:r>
            <a:r>
              <a:rPr lang="el-GR" b="1" dirty="0"/>
              <a:t>T</a:t>
            </a:r>
            <a:r>
              <a:rPr lang="el-GR" dirty="0"/>
              <a:t>,</a:t>
            </a:r>
            <a:r>
              <a:rPr lang="el-GR" b="1" dirty="0"/>
              <a:t>Θ</a:t>
            </a:r>
            <a:r>
              <a:rPr lang="el-GR" dirty="0"/>
              <a:t>,</a:t>
            </a:r>
            <a:r>
              <a:rPr lang="el-GR" b="1" dirty="0"/>
              <a:t>Λ</a:t>
            </a:r>
            <a:r>
              <a:rPr lang="el-GR" dirty="0"/>
              <a:t>).</a:t>
            </a:r>
            <a:r>
              <a:rPr lang="en-US" dirty="0"/>
              <a:t>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9867" y="2079615"/>
            <a:ext cx="3493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– The data (unaligned sequences)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9867" y="2452144"/>
            <a:ext cx="1882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– The alignment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9867" y="2824673"/>
            <a:ext cx="134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τ</a:t>
            </a:r>
            <a:r>
              <a:rPr lang="en-US" dirty="0"/>
              <a:t>  -  The tree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9867" y="3197202"/>
            <a:ext cx="2185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 – Its branch lengths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76140" y="2636810"/>
            <a:ext cx="2726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Θ</a:t>
            </a:r>
            <a:r>
              <a:rPr lang="en-US" dirty="0"/>
              <a:t> – The substitution model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76140" y="3115733"/>
            <a:ext cx="2085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Λ</a:t>
            </a:r>
            <a:r>
              <a:rPr lang="en-US" dirty="0"/>
              <a:t> – The </a:t>
            </a:r>
            <a:r>
              <a:rPr lang="en-US" dirty="0" err="1"/>
              <a:t>indel</a:t>
            </a:r>
            <a:r>
              <a:rPr lang="en-US" dirty="0"/>
              <a:t> model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15201" y="2671100"/>
            <a:ext cx="1434368" cy="848255"/>
            <a:chOff x="7315201" y="2671100"/>
            <a:chExt cx="1434368" cy="848255"/>
          </a:xfrm>
        </p:grpSpPr>
        <p:sp>
          <p:nvSpPr>
            <p:cNvPr id="5" name="Right Brace 4"/>
            <p:cNvSpPr/>
            <p:nvPr/>
          </p:nvSpPr>
          <p:spPr>
            <a:xfrm>
              <a:off x="7315201" y="2671100"/>
              <a:ext cx="202218" cy="848255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69530" y="2903220"/>
              <a:ext cx="1080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= s + w(g)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634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0532" y="351555"/>
            <a:ext cx="6526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 We need a way to evaluate alternative alignments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55760" y="1085334"/>
            <a:ext cx="7600270" cy="1132555"/>
            <a:chOff x="1116580" y="1085334"/>
            <a:chExt cx="7600270" cy="1132555"/>
          </a:xfrm>
        </p:grpSpPr>
        <p:sp>
          <p:nvSpPr>
            <p:cNvPr id="2" name="Rectangle 1"/>
            <p:cNvSpPr/>
            <p:nvPr/>
          </p:nvSpPr>
          <p:spPr>
            <a:xfrm>
              <a:off x="2726944" y="1085334"/>
              <a:ext cx="34932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/>
                <a:t>A simple score: </a:t>
              </a:r>
              <a:r>
                <a:rPr lang="en-US" sz="2400" i="1" dirty="0"/>
                <a:t>D</a:t>
              </a:r>
              <a:r>
                <a:rPr lang="en-US" sz="2400" dirty="0"/>
                <a:t> = </a:t>
              </a:r>
              <a:r>
                <a:rPr lang="en-US" sz="2400" i="1" dirty="0"/>
                <a:t>s + w g</a:t>
              </a:r>
              <a:r>
                <a:rPr lang="en-US" sz="2400" dirty="0"/>
                <a:t>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16580" y="1848557"/>
              <a:ext cx="76002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Where </a:t>
              </a:r>
              <a:r>
                <a:rPr lang="en-US" i="1" dirty="0"/>
                <a:t>s</a:t>
              </a:r>
              <a:r>
                <a:rPr lang="en-US" dirty="0"/>
                <a:t> is the score for match/mismatch, </a:t>
              </a:r>
              <a:r>
                <a:rPr lang="en-US" i="1" dirty="0"/>
                <a:t>g</a:t>
              </a:r>
              <a:r>
                <a:rPr lang="en-US" dirty="0"/>
                <a:t> is a gap cost and </a:t>
              </a:r>
              <a:r>
                <a:rPr lang="en-US" i="1" dirty="0"/>
                <a:t>w</a:t>
              </a:r>
              <a:r>
                <a:rPr lang="en-US" dirty="0"/>
                <a:t> is a gap weight.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199444" y="2525893"/>
            <a:ext cx="665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Goal: find the globally optimal combination of topology + alignment.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8969" y="3400780"/>
            <a:ext cx="73692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However, given that phylogenetic estimation from a single alignment is </a:t>
            </a:r>
          </a:p>
          <a:p>
            <a:pPr algn="ctr"/>
            <a:r>
              <a:rPr lang="en-US" dirty="0"/>
              <a:t>a problem that is so computationally difficult as to require heuristic methods </a:t>
            </a:r>
          </a:p>
          <a:p>
            <a:pPr algn="ctr"/>
            <a:r>
              <a:rPr lang="en-US" dirty="0"/>
              <a:t>(short cuts), simultaneous alignment is not at all feasible.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0060" y="4867112"/>
            <a:ext cx="643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most commonly use heuristic in MSA is progressive alignment.</a:t>
            </a:r>
          </a:p>
        </p:txBody>
      </p:sp>
    </p:spTree>
    <p:extLst>
      <p:ext uri="{BB962C8B-B14F-4D97-AF65-F5344CB8AC3E}">
        <p14:creationId xmlns:p14="http://schemas.microsoft.com/office/powerpoint/2010/main" val="283627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99954" y="422115"/>
            <a:ext cx="2981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Progressive Alignment</a:t>
            </a:r>
            <a:r>
              <a:rPr lang="en-US" sz="2400" dirty="0">
                <a:effectLst/>
              </a:rPr>
              <a:t>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37444" y="1297002"/>
            <a:ext cx="5363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Overview</a:t>
            </a:r>
            <a:r>
              <a:rPr lang="en-US" dirty="0"/>
              <a:t>. Progressive alignment occurs in three steps.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7444" y="2066836"/>
            <a:ext cx="77328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1. A </a:t>
            </a:r>
            <a:r>
              <a:rPr lang="en-US" b="1" dirty="0"/>
              <a:t>pair-wise alignment </a:t>
            </a:r>
            <a:r>
              <a:rPr lang="en-US" dirty="0"/>
              <a:t>is generated for all (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-</a:t>
            </a:r>
            <a:r>
              <a:rPr lang="en-US" i="1" dirty="0"/>
              <a:t>n</a:t>
            </a:r>
            <a:r>
              <a:rPr lang="en-US" dirty="0"/>
              <a:t>)/2 pairs of sequences. A </a:t>
            </a:r>
            <a:r>
              <a:rPr lang="en-US" b="1" dirty="0"/>
              <a:t>pair-	wise distance </a:t>
            </a:r>
            <a:r>
              <a:rPr lang="en-US" dirty="0"/>
              <a:t>is estimated between each of the pairs (as above) and this is 	entered into a distance matrix.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7444" y="3549029"/>
            <a:ext cx="8228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/>
              <a:t>2. That distance matrix is subjected to an algorithmic tree building procedure (usually </a:t>
            </a:r>
          </a:p>
          <a:p>
            <a:pPr lvl="0"/>
            <a:r>
              <a:rPr lang="en-US" dirty="0"/>
              <a:t>	UPGMA or NJ). This produces a </a:t>
            </a:r>
            <a:r>
              <a:rPr lang="en-US" b="1" dirty="0"/>
              <a:t>guide tree</a:t>
            </a:r>
            <a:r>
              <a:rPr lang="en-US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7444" y="4754223"/>
            <a:ext cx="8208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/>
              <a:t>3. This guide tree is used to align close sequences first and adds progressively more </a:t>
            </a:r>
          </a:p>
          <a:p>
            <a:pPr lvl="0"/>
            <a:r>
              <a:rPr lang="en-US" dirty="0"/>
              <a:t>	distant sequences (from the guide tree), until all sequences are in the alignment.</a:t>
            </a:r>
          </a:p>
        </p:txBody>
      </p:sp>
    </p:spTree>
    <p:extLst>
      <p:ext uri="{BB962C8B-B14F-4D97-AF65-F5344CB8AC3E}">
        <p14:creationId xmlns:p14="http://schemas.microsoft.com/office/powerpoint/2010/main" val="200502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741" y="452946"/>
            <a:ext cx="7831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Pair-wise alignments are conducted using Needleman-</a:t>
            </a:r>
            <a:r>
              <a:rPr lang="en-US" dirty="0" err="1"/>
              <a:t>Wunsch</a:t>
            </a:r>
            <a:r>
              <a:rPr lang="en-US" dirty="0"/>
              <a:t> (1970) algorithm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16111" y="1511280"/>
            <a:ext cx="2695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 A A T T C A G T T A (#1) </a:t>
            </a:r>
          </a:p>
          <a:p>
            <a:r>
              <a:rPr lang="en-US" dirty="0"/>
              <a:t>G G A T C G A (#2)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42640" y="2340531"/>
            <a:ext cx="2061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 L</a:t>
            </a:r>
            <a:r>
              <a:rPr lang="en-US" baseline="-25000" dirty="0"/>
              <a:t>1</a:t>
            </a:r>
            <a:r>
              <a:rPr lang="en-US" dirty="0"/>
              <a:t> = 11 and L</a:t>
            </a:r>
            <a:r>
              <a:rPr lang="en-US" baseline="-25000" dirty="0"/>
              <a:t>2</a:t>
            </a:r>
            <a:r>
              <a:rPr lang="en-US" dirty="0"/>
              <a:t> = 7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85384" y="2875002"/>
            <a:ext cx="1203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D</a:t>
            </a:r>
            <a:r>
              <a:rPr lang="en-US" dirty="0"/>
              <a:t> = </a:t>
            </a:r>
            <a:r>
              <a:rPr lang="en-US" i="1" dirty="0"/>
              <a:t>s + w g</a:t>
            </a:r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76778" y="3767667"/>
            <a:ext cx="54841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S</a:t>
            </a:r>
            <a:r>
              <a:rPr lang="en-US" i="1" baseline="-25000" dirty="0" err="1"/>
              <a:t>i,j</a:t>
            </a:r>
            <a:r>
              <a:rPr lang="en-US" i="1" dirty="0"/>
              <a:t> </a:t>
            </a:r>
            <a:r>
              <a:rPr lang="en-US" dirty="0"/>
              <a:t>= 1 if the nucleotide at position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of sequence #1 is the </a:t>
            </a:r>
          </a:p>
          <a:p>
            <a:r>
              <a:rPr lang="en-US" dirty="0"/>
              <a:t>	   same as that at position </a:t>
            </a:r>
            <a:r>
              <a:rPr lang="en-US" i="1" dirty="0"/>
              <a:t>j</a:t>
            </a:r>
            <a:r>
              <a:rPr lang="en-US" dirty="0"/>
              <a:t> of sequence #2 </a:t>
            </a:r>
          </a:p>
          <a:p>
            <a:r>
              <a:rPr lang="en-US" i="1" dirty="0" err="1"/>
              <a:t>S</a:t>
            </a:r>
            <a:r>
              <a:rPr lang="en-US" i="1" baseline="-25000" dirty="0" err="1"/>
              <a:t>i,j</a:t>
            </a:r>
            <a:r>
              <a:rPr lang="en-US" i="1" dirty="0"/>
              <a:t> </a:t>
            </a:r>
            <a:r>
              <a:rPr lang="en-US" dirty="0"/>
              <a:t>= 0 (mismatch score) </a:t>
            </a:r>
          </a:p>
          <a:p>
            <a:r>
              <a:rPr lang="en-US" i="1" dirty="0"/>
              <a:t>g</a:t>
            </a:r>
            <a:r>
              <a:rPr lang="en-US" dirty="0"/>
              <a:t> = 0 (gap penalty) </a:t>
            </a:r>
          </a:p>
          <a:p>
            <a:r>
              <a:rPr lang="en-US" i="1" dirty="0"/>
              <a:t>w</a:t>
            </a:r>
            <a:r>
              <a:rPr lang="en-US" dirty="0"/>
              <a:t> = 1 (gap weight)</a:t>
            </a:r>
          </a:p>
        </p:txBody>
      </p:sp>
    </p:spTree>
    <p:extLst>
      <p:ext uri="{BB962C8B-B14F-4D97-AF65-F5344CB8AC3E}">
        <p14:creationId xmlns:p14="http://schemas.microsoft.com/office/powerpoint/2010/main" val="347443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804" y="273885"/>
            <a:ext cx="2733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Needleman-</a:t>
            </a:r>
            <a:r>
              <a:rPr lang="en-US" sz="2400" dirty="0" err="1"/>
              <a:t>Wunsch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636012" y="865554"/>
            <a:ext cx="6015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Generate a matrix with the two sequences on each axis (11x7)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56303"/>
              </p:ext>
            </p:extLst>
          </p:nvPr>
        </p:nvGraphicFramePr>
        <p:xfrm>
          <a:off x="1706533" y="1799950"/>
          <a:ext cx="10264627" cy="3012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" name="Document" r:id="rId3" imgW="5626100" imgH="1651000" progId="Word.Document.12">
                  <p:link updateAutomatic="1"/>
                </p:oleObj>
              </mc:Choice>
              <mc:Fallback>
                <p:oleObj name="Document" r:id="rId3" imgW="5626100" imgH="16510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6533" y="1799950"/>
                        <a:ext cx="10264627" cy="30121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562809" y="4737598"/>
            <a:ext cx="7114465" cy="757663"/>
            <a:chOff x="562809" y="4669558"/>
            <a:chExt cx="7114465" cy="757663"/>
          </a:xfrm>
        </p:grpSpPr>
        <p:sp>
          <p:nvSpPr>
            <p:cNvPr id="6" name="TextBox 5"/>
            <p:cNvSpPr txBox="1"/>
            <p:nvPr/>
          </p:nvSpPr>
          <p:spPr>
            <a:xfrm>
              <a:off x="1467559" y="4669558"/>
              <a:ext cx="62097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 matrix is filled by finding the maximal score </a:t>
              </a:r>
              <a:r>
                <a:rPr lang="en-US" i="1" dirty="0" err="1"/>
                <a:t>M</a:t>
              </a:r>
              <a:r>
                <a:rPr lang="en-US" i="1" baseline="-25000" dirty="0" err="1"/>
                <a:t>i,j</a:t>
              </a:r>
              <a:r>
                <a:rPr lang="en-US" i="1" dirty="0"/>
                <a:t> </a:t>
              </a:r>
              <a:r>
                <a:rPr lang="en-US" dirty="0"/>
                <a:t>for each cell.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62809" y="5057889"/>
              <a:ext cx="25250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err="1"/>
                <a:t>M</a:t>
              </a:r>
              <a:r>
                <a:rPr lang="en-US" i="1" baseline="-25000" dirty="0" err="1"/>
                <a:t>i,j</a:t>
              </a:r>
              <a:r>
                <a:rPr lang="en-US" b="1" i="1" dirty="0"/>
                <a:t> </a:t>
              </a:r>
              <a:r>
                <a:rPr lang="en-US" b="1" dirty="0"/>
                <a:t>= </a:t>
              </a:r>
              <a:r>
                <a:rPr lang="en-US" dirty="0"/>
                <a:t>Maximum value of:</a:t>
              </a:r>
              <a:r>
                <a:rPr lang="en-US" dirty="0">
                  <a:effectLst/>
                </a:rPr>
                <a:t> 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525889" y="2309609"/>
            <a:ext cx="5579030" cy="3217882"/>
            <a:chOff x="2525889" y="2309609"/>
            <a:chExt cx="5579030" cy="3217882"/>
          </a:xfrm>
        </p:grpSpPr>
        <p:sp>
          <p:nvSpPr>
            <p:cNvPr id="8" name="Rectangle 7"/>
            <p:cNvSpPr/>
            <p:nvPr/>
          </p:nvSpPr>
          <p:spPr>
            <a:xfrm>
              <a:off x="2982458" y="5152602"/>
              <a:ext cx="44980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/>
                <a:t>M</a:t>
              </a:r>
              <a:r>
                <a:rPr lang="en-US" i="1" baseline="-25000" dirty="0"/>
                <a:t>i-</a:t>
              </a:r>
              <a:r>
                <a:rPr lang="en-US" baseline="-25000" dirty="0"/>
                <a:t>1</a:t>
              </a:r>
              <a:r>
                <a:rPr lang="en-US" i="1" baseline="-25000" dirty="0"/>
                <a:t>, j-</a:t>
              </a:r>
              <a:r>
                <a:rPr lang="en-US" baseline="-25000" dirty="0"/>
                <a:t>1</a:t>
              </a:r>
              <a:r>
                <a:rPr lang="en-US" i="1" dirty="0"/>
                <a:t> </a:t>
              </a:r>
              <a:r>
                <a:rPr lang="en-US" dirty="0"/>
                <a:t>+ </a:t>
              </a:r>
              <a:r>
                <a:rPr lang="en-US" i="1" dirty="0" err="1"/>
                <a:t>S</a:t>
              </a:r>
              <a:r>
                <a:rPr lang="en-US" i="1" baseline="-25000" dirty="0" err="1"/>
                <a:t>i,j</a:t>
              </a:r>
              <a:r>
                <a:rPr lang="en-US" i="1" dirty="0"/>
                <a:t> </a:t>
              </a:r>
              <a:r>
                <a:rPr lang="en-US" dirty="0"/>
                <a:t>(match/mismatch in the diagonal)</a:t>
              </a:r>
              <a:r>
                <a:rPr lang="en-US" dirty="0">
                  <a:effectLst/>
                </a:rPr>
                <a:t> 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39340" y="5158159"/>
              <a:ext cx="765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0+1=1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525889" y="2309609"/>
              <a:ext cx="258612" cy="2586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2869167" y="2337831"/>
            <a:ext cx="3979206" cy="3619502"/>
            <a:chOff x="2869167" y="2337831"/>
            <a:chExt cx="3979206" cy="3619502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2869167" y="2337831"/>
              <a:ext cx="0" cy="2116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005667" y="5588001"/>
              <a:ext cx="3842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/>
                <a:t>M</a:t>
              </a:r>
              <a:r>
                <a:rPr lang="en-US" i="1" baseline="-25000" dirty="0" err="1"/>
                <a:t>i</a:t>
              </a:r>
              <a:r>
                <a:rPr lang="en-US" i="1" baseline="-25000" dirty="0"/>
                <a:t>,</a:t>
              </a:r>
              <a:r>
                <a:rPr lang="en-US" baseline="-25000" dirty="0"/>
                <a:t> </a:t>
              </a:r>
              <a:r>
                <a:rPr lang="en-US" i="1" baseline="-25000" dirty="0"/>
                <a:t>j</a:t>
              </a:r>
              <a:r>
                <a:rPr lang="en-US" baseline="-25000" dirty="0"/>
                <a:t>-1 </a:t>
              </a:r>
              <a:r>
                <a:rPr lang="en-US" dirty="0"/>
                <a:t>+ </a:t>
              </a:r>
              <a:r>
                <a:rPr lang="en-US" i="1" dirty="0" err="1"/>
                <a:t>wg</a:t>
              </a:r>
              <a:r>
                <a:rPr lang="en-US" dirty="0"/>
                <a:t> (gap in sequence 1)   0+0=0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624654" y="2620051"/>
            <a:ext cx="4266053" cy="3958170"/>
            <a:chOff x="2624654" y="2620051"/>
            <a:chExt cx="4266053" cy="3958170"/>
          </a:xfrm>
        </p:grpSpPr>
        <p:sp>
          <p:nvSpPr>
            <p:cNvPr id="24" name="TextBox 23"/>
            <p:cNvSpPr txBox="1"/>
            <p:nvPr/>
          </p:nvSpPr>
          <p:spPr>
            <a:xfrm>
              <a:off x="3048001" y="6208889"/>
              <a:ext cx="3842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M</a:t>
              </a:r>
              <a:r>
                <a:rPr lang="en-US" i="1" baseline="-25000" dirty="0"/>
                <a:t>i-</a:t>
              </a:r>
              <a:r>
                <a:rPr lang="en-US" baseline="-25000" dirty="0"/>
                <a:t>1,</a:t>
              </a:r>
              <a:r>
                <a:rPr lang="en-US" i="1" baseline="-25000" dirty="0"/>
                <a:t> j </a:t>
              </a:r>
              <a:r>
                <a:rPr lang="en-US" dirty="0"/>
                <a:t>+ </a:t>
              </a:r>
              <a:r>
                <a:rPr lang="en-US" i="1" dirty="0" err="1"/>
                <a:t>wg</a:t>
              </a:r>
              <a:r>
                <a:rPr lang="en-US" dirty="0"/>
                <a:t> (gap in sequence 2)   0+0=0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2624654" y="2620051"/>
              <a:ext cx="1975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1830251" y="1291586"/>
            <a:ext cx="5665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initialize it with a row and column of zeroes (gap cost).</a:t>
            </a:r>
          </a:p>
        </p:txBody>
      </p:sp>
    </p:spTree>
    <p:extLst>
      <p:ext uri="{BB962C8B-B14F-4D97-AF65-F5344CB8AC3E}">
        <p14:creationId xmlns:p14="http://schemas.microsoft.com/office/powerpoint/2010/main" val="282629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6704" y="375945"/>
            <a:ext cx="2733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Needleman-</a:t>
            </a:r>
            <a:r>
              <a:rPr lang="en-US" sz="2400" dirty="0" err="1"/>
              <a:t>Wunsch</a:t>
            </a:r>
            <a:endParaRPr lang="en-US" sz="2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749371"/>
              </p:ext>
            </p:extLst>
          </p:nvPr>
        </p:nvGraphicFramePr>
        <p:xfrm>
          <a:off x="1706533" y="1743250"/>
          <a:ext cx="10264627" cy="3012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" name="Document" r:id="rId4" imgW="5626100" imgH="1651000" progId="Word.Document.12">
                  <p:link updateAutomatic="1"/>
                </p:oleObj>
              </mc:Choice>
              <mc:Fallback>
                <p:oleObj name="Document" r:id="rId4" imgW="5626100" imgH="16510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06533" y="1743250"/>
                        <a:ext cx="10264627" cy="30121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34488" y="238286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34469" y="4924779"/>
            <a:ext cx="509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fill in the entire matrix with the </a:t>
            </a:r>
            <a:r>
              <a:rPr lang="en-US" i="1" dirty="0" err="1"/>
              <a:t>M</a:t>
            </a:r>
            <a:r>
              <a:rPr lang="en-US" i="1" baseline="-25000" dirty="0" err="1"/>
              <a:t>i,j</a:t>
            </a:r>
            <a:r>
              <a:rPr lang="en-US" dirty="0"/>
              <a:t> for each cell.</a:t>
            </a:r>
          </a:p>
        </p:txBody>
      </p:sp>
    </p:spTree>
    <p:extLst>
      <p:ext uri="{BB962C8B-B14F-4D97-AF65-F5344CB8AC3E}">
        <p14:creationId xmlns:p14="http://schemas.microsoft.com/office/powerpoint/2010/main" val="380526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6704" y="144526"/>
            <a:ext cx="2733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Needleman-</a:t>
            </a:r>
            <a:r>
              <a:rPr lang="en-US" sz="2400" dirty="0" err="1"/>
              <a:t>Wunsch</a:t>
            </a:r>
            <a:endParaRPr lang="en-US" sz="2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722025"/>
              </p:ext>
            </p:extLst>
          </p:nvPr>
        </p:nvGraphicFramePr>
        <p:xfrm>
          <a:off x="1532351" y="821277"/>
          <a:ext cx="10434735" cy="306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" name="Document" r:id="rId3" imgW="5626100" imgH="1651000" progId="Word.Document.12">
                  <p:link updateAutomatic="1"/>
                </p:oleObj>
              </mc:Choice>
              <mc:Fallback>
                <p:oleObj name="Document" r:id="rId3" imgW="5626100" imgH="16510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2351" y="821277"/>
                        <a:ext cx="10434735" cy="3062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677333" y="3681825"/>
            <a:ext cx="7634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We trace back from the bottom right, following the path with the highest score.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5884328" y="3135494"/>
            <a:ext cx="973672" cy="2073389"/>
            <a:chOff x="5884328" y="3372556"/>
            <a:chExt cx="973672" cy="2073389"/>
          </a:xfrm>
        </p:grpSpPr>
        <p:cxnSp>
          <p:nvCxnSpPr>
            <p:cNvPr id="6" name="Straight Arrow Connector 5"/>
            <p:cNvCxnSpPr/>
            <p:nvPr/>
          </p:nvCxnSpPr>
          <p:spPr>
            <a:xfrm flipH="1" flipV="1">
              <a:off x="6604000" y="3372556"/>
              <a:ext cx="254000" cy="254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884328" y="4522615"/>
              <a:ext cx="31822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  <a:p>
              <a:r>
                <a:rPr lang="en-US" dirty="0"/>
                <a:t>|</a:t>
              </a:r>
            </a:p>
            <a:p>
              <a:r>
                <a:rPr lang="en-US" dirty="0"/>
                <a:t>A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588640" y="3135494"/>
            <a:ext cx="874249" cy="2073389"/>
            <a:chOff x="5588640" y="3372556"/>
            <a:chExt cx="874249" cy="2073389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6152444" y="3372556"/>
              <a:ext cx="31044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588640" y="4522615"/>
              <a:ext cx="30008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</a:p>
            <a:p>
              <a:endParaRPr lang="en-US" dirty="0"/>
            </a:p>
            <a:p>
              <a:r>
                <a:rPr lang="en-US" dirty="0"/>
                <a:t>-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292948" y="3135494"/>
            <a:ext cx="702719" cy="2073389"/>
            <a:chOff x="5292948" y="3372556"/>
            <a:chExt cx="702719" cy="2073389"/>
          </a:xfrm>
        </p:grpSpPr>
        <p:sp>
          <p:nvSpPr>
            <p:cNvPr id="12" name="TextBox 11"/>
            <p:cNvSpPr txBox="1"/>
            <p:nvPr/>
          </p:nvSpPr>
          <p:spPr>
            <a:xfrm>
              <a:off x="5292948" y="4522615"/>
              <a:ext cx="30008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</a:p>
            <a:p>
              <a:endParaRPr lang="en-US" dirty="0"/>
            </a:p>
            <a:p>
              <a:r>
                <a:rPr lang="en-US" dirty="0"/>
                <a:t>-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5685222" y="3372556"/>
              <a:ext cx="31044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4967049" y="2825050"/>
            <a:ext cx="635061" cy="2383833"/>
            <a:chOff x="4967049" y="3062112"/>
            <a:chExt cx="635061" cy="2383833"/>
          </a:xfrm>
        </p:grpSpPr>
        <p:cxnSp>
          <p:nvCxnSpPr>
            <p:cNvPr id="14" name="Straight Arrow Connector 13"/>
            <p:cNvCxnSpPr/>
            <p:nvPr/>
          </p:nvCxnSpPr>
          <p:spPr>
            <a:xfrm flipH="1" flipV="1">
              <a:off x="5348110" y="3062112"/>
              <a:ext cx="254000" cy="254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967049" y="4522615"/>
              <a:ext cx="33028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  <a:p>
              <a:r>
                <a:rPr lang="en-US" dirty="0"/>
                <a:t>|</a:t>
              </a:r>
            </a:p>
            <a:p>
              <a:r>
                <a:rPr lang="en-US" dirty="0"/>
                <a:t>G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302361" y="2542829"/>
            <a:ext cx="412032" cy="2666054"/>
            <a:chOff x="4302361" y="2779891"/>
            <a:chExt cx="412032" cy="2666054"/>
          </a:xfrm>
        </p:grpSpPr>
        <p:sp>
          <p:nvSpPr>
            <p:cNvPr id="20" name="TextBox 19"/>
            <p:cNvSpPr txBox="1"/>
            <p:nvPr/>
          </p:nvSpPr>
          <p:spPr>
            <a:xfrm>
              <a:off x="4302361" y="4522615"/>
              <a:ext cx="31290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  <a:p>
              <a:r>
                <a:rPr lang="en-US" dirty="0"/>
                <a:t>|</a:t>
              </a:r>
            </a:p>
            <a:p>
              <a:r>
                <a:rPr lang="en-US" dirty="0"/>
                <a:t>C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 flipV="1">
              <a:off x="4460393" y="2779891"/>
              <a:ext cx="254000" cy="254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653210" y="2853272"/>
            <a:ext cx="525567" cy="2355611"/>
            <a:chOff x="4653210" y="3090334"/>
            <a:chExt cx="525567" cy="2355611"/>
          </a:xfrm>
        </p:grpSpPr>
        <p:cxnSp>
          <p:nvCxnSpPr>
            <p:cNvPr id="19" name="Straight Arrow Connector 18"/>
            <p:cNvCxnSpPr/>
            <p:nvPr/>
          </p:nvCxnSpPr>
          <p:spPr>
            <a:xfrm flipH="1">
              <a:off x="4868332" y="3090334"/>
              <a:ext cx="31044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653210" y="4522615"/>
              <a:ext cx="31822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  <a:p>
              <a:endParaRPr lang="en-US" dirty="0"/>
            </a:p>
            <a:p>
              <a:r>
                <a:rPr lang="en-US" dirty="0"/>
                <a:t>-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004732" y="2554119"/>
            <a:ext cx="344352" cy="2654764"/>
            <a:chOff x="4004732" y="2791181"/>
            <a:chExt cx="344352" cy="2654764"/>
          </a:xfrm>
        </p:grpSpPr>
        <p:sp>
          <p:nvSpPr>
            <p:cNvPr id="23" name="TextBox 22"/>
            <p:cNvSpPr txBox="1"/>
            <p:nvPr/>
          </p:nvSpPr>
          <p:spPr>
            <a:xfrm>
              <a:off x="4049002" y="4522615"/>
              <a:ext cx="30008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</a:p>
            <a:p>
              <a:endParaRPr lang="en-US" dirty="0"/>
            </a:p>
            <a:p>
              <a:r>
                <a:rPr lang="en-US" dirty="0"/>
                <a:t>-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4004732" y="2791181"/>
              <a:ext cx="31044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3625018" y="2260607"/>
            <a:ext cx="428374" cy="2948276"/>
            <a:chOff x="3625018" y="2497669"/>
            <a:chExt cx="428374" cy="2948276"/>
          </a:xfrm>
        </p:grpSpPr>
        <p:cxnSp>
          <p:nvCxnSpPr>
            <p:cNvPr id="25" name="Straight Arrow Connector 24"/>
            <p:cNvCxnSpPr/>
            <p:nvPr/>
          </p:nvCxnSpPr>
          <p:spPr>
            <a:xfrm flipH="1" flipV="1">
              <a:off x="3625018" y="2497669"/>
              <a:ext cx="254000" cy="254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753310" y="4522615"/>
              <a:ext cx="30008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</a:p>
            <a:p>
              <a:r>
                <a:rPr lang="en-US" dirty="0"/>
                <a:t>|</a:t>
              </a:r>
            </a:p>
            <a:p>
              <a:r>
                <a:rPr lang="en-US" dirty="0"/>
                <a:t>T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808833" y="1975566"/>
            <a:ext cx="635028" cy="3233317"/>
            <a:chOff x="2808833" y="2212628"/>
            <a:chExt cx="635028" cy="3233317"/>
          </a:xfrm>
        </p:grpSpPr>
        <p:cxnSp>
          <p:nvCxnSpPr>
            <p:cNvPr id="30" name="Straight Arrow Connector 29"/>
            <p:cNvCxnSpPr/>
            <p:nvPr/>
          </p:nvCxnSpPr>
          <p:spPr>
            <a:xfrm flipH="1" flipV="1">
              <a:off x="2808833" y="2212628"/>
              <a:ext cx="254000" cy="254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125632" y="4522615"/>
              <a:ext cx="31822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  <a:p>
              <a:r>
                <a:rPr lang="en-US" dirty="0"/>
                <a:t>|</a:t>
              </a:r>
            </a:p>
            <a:p>
              <a:r>
                <a:rPr lang="en-US" dirty="0"/>
                <a:t>A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132105" y="2260607"/>
            <a:ext cx="625595" cy="2948276"/>
            <a:chOff x="3132105" y="2497669"/>
            <a:chExt cx="625595" cy="2948276"/>
          </a:xfrm>
        </p:grpSpPr>
        <p:cxnSp>
          <p:nvCxnSpPr>
            <p:cNvPr id="28" name="Straight Arrow Connector 27"/>
            <p:cNvCxnSpPr/>
            <p:nvPr/>
          </p:nvCxnSpPr>
          <p:spPr>
            <a:xfrm flipH="1">
              <a:off x="3132105" y="2497669"/>
              <a:ext cx="31044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3439471" y="4522615"/>
              <a:ext cx="31822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  <a:p>
              <a:endParaRPr lang="en-US" dirty="0"/>
            </a:p>
            <a:p>
              <a:r>
                <a:rPr lang="en-US" dirty="0"/>
                <a:t>-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709333" y="1625604"/>
            <a:ext cx="420689" cy="3583279"/>
            <a:chOff x="2709333" y="1862666"/>
            <a:chExt cx="420689" cy="3583279"/>
          </a:xfrm>
        </p:grpSpPr>
        <p:cxnSp>
          <p:nvCxnSpPr>
            <p:cNvPr id="32" name="Straight Arrow Connector 31"/>
            <p:cNvCxnSpPr/>
            <p:nvPr/>
          </p:nvCxnSpPr>
          <p:spPr>
            <a:xfrm flipV="1">
              <a:off x="2709333" y="1862666"/>
              <a:ext cx="0" cy="28222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799733" y="4522615"/>
              <a:ext cx="33028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</a:p>
            <a:p>
              <a:endParaRPr lang="en-US" dirty="0"/>
            </a:p>
            <a:p>
              <a:r>
                <a:rPr lang="en-US" dirty="0"/>
                <a:t>G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858000" y="4605866"/>
            <a:ext cx="675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</a:t>
            </a:r>
            <a:r>
              <a:rPr lang="en-US" dirty="0"/>
              <a:t> = 6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2336800" y="1380073"/>
            <a:ext cx="431883" cy="3827397"/>
            <a:chOff x="2336800" y="1617135"/>
            <a:chExt cx="431883" cy="3827397"/>
          </a:xfrm>
        </p:grpSpPr>
        <p:cxnSp>
          <p:nvCxnSpPr>
            <p:cNvPr id="49" name="Straight Arrow Connector 48"/>
            <p:cNvCxnSpPr/>
            <p:nvPr/>
          </p:nvCxnSpPr>
          <p:spPr>
            <a:xfrm flipH="1" flipV="1">
              <a:off x="2336800" y="1617135"/>
              <a:ext cx="254000" cy="254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2438394" y="4521202"/>
              <a:ext cx="33028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  <a:p>
              <a:r>
                <a:rPr lang="en-US" dirty="0"/>
                <a:t>|</a:t>
              </a:r>
            </a:p>
            <a:p>
              <a:r>
                <a:rPr lang="en-US" dirty="0"/>
                <a:t>G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691802" y="5354135"/>
            <a:ext cx="5483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paths with a score of 6 represent optimal alignments.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76659" y="5879067"/>
            <a:ext cx="8135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(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-</a:t>
            </a:r>
            <a:r>
              <a:rPr lang="en-US" i="1" dirty="0"/>
              <a:t>n</a:t>
            </a:r>
            <a:r>
              <a:rPr lang="en-US" dirty="0"/>
              <a:t>)/2 pairwise comparisons – Edit distances are used to form a pairwise matrix</a:t>
            </a:r>
          </a:p>
        </p:txBody>
      </p:sp>
    </p:spTree>
    <p:extLst>
      <p:ext uri="{BB962C8B-B14F-4D97-AF65-F5344CB8AC3E}">
        <p14:creationId xmlns:p14="http://schemas.microsoft.com/office/powerpoint/2010/main" val="304507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8" grpId="0"/>
      <p:bldP spid="52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6383" y="355602"/>
            <a:ext cx="7070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This matrix is subjected to a quick tree-building algorithm (NJ or UPGMA).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7" y="858316"/>
            <a:ext cx="4975118" cy="171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891" y="2751978"/>
            <a:ext cx="5042850" cy="119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317684" y="3431122"/>
            <a:ext cx="402905" cy="469781"/>
          </a:xfrm>
          <a:prstGeom prst="roundRect">
            <a:avLst>
              <a:gd name="adj" fmla="val 13519"/>
            </a:avLst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9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83883" y="4129465"/>
            <a:ext cx="7629124" cy="1348934"/>
            <a:chOff x="616151" y="4231063"/>
            <a:chExt cx="7629124" cy="1348934"/>
          </a:xfrm>
        </p:grpSpPr>
        <p:sp>
          <p:nvSpPr>
            <p:cNvPr id="5" name="TextBox 4"/>
            <p:cNvSpPr txBox="1"/>
            <p:nvPr/>
          </p:nvSpPr>
          <p:spPr>
            <a:xfrm>
              <a:off x="616151" y="4231063"/>
              <a:ext cx="76291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Again, following the guide tree, we align sequence 3 to the fixed 1/2 alignment. </a:t>
              </a:r>
            </a:p>
            <a:p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17069" y="4656667"/>
              <a:ext cx="295510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"/>
                  <a:cs typeface="Courier"/>
                </a:rPr>
                <a:t>1 ACCGAAT--ATTAGGCTC</a:t>
              </a:r>
            </a:p>
            <a:p>
              <a:r>
                <a:rPr lang="en-US" dirty="0">
                  <a:latin typeface="Courier"/>
                  <a:cs typeface="Courier"/>
                </a:rPr>
                <a:t>2 AC---AT--AGTGGGATC</a:t>
              </a:r>
            </a:p>
            <a:p>
              <a:r>
                <a:rPr lang="en-US" dirty="0">
                  <a:latin typeface="Courier"/>
                  <a:cs typeface="Courier"/>
                </a:rPr>
                <a:t>3 AA---AGGCATTAGGATC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01734" y="5393734"/>
            <a:ext cx="2955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4 GA---AGGCATTAGCATC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98803" y="5672670"/>
            <a:ext cx="2955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5 CACGAAGGCATTGGGCTC</a:t>
            </a:r>
            <a:r>
              <a:rPr lang="en-US" dirty="0">
                <a:effectLst/>
                <a:latin typeface="Courier"/>
                <a:cs typeface="Courier"/>
              </a:rPr>
              <a:t> 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0265" y="6163735"/>
            <a:ext cx="820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Now, we have a series of positional homologies &amp; we can begin phylogeny estimation.</a:t>
            </a:r>
          </a:p>
        </p:txBody>
      </p:sp>
    </p:spTree>
    <p:extLst>
      <p:ext uri="{BB962C8B-B14F-4D97-AF65-F5344CB8AC3E}">
        <p14:creationId xmlns:p14="http://schemas.microsoft.com/office/powerpoint/2010/main" val="79911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12092" y="535007"/>
            <a:ext cx="19198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2400" dirty="0"/>
              <a:t>Elaborations</a:t>
            </a:r>
            <a:r>
              <a:rPr lang="en-US" dirty="0"/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7467" y="1371600"/>
            <a:ext cx="6498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substitution matrix is used to calculate the scores for mismatches.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0267" y="1970896"/>
            <a:ext cx="5911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Biochemically similar amino acids v. radical changes (MAFFT).</a:t>
            </a:r>
          </a:p>
          <a:p>
            <a:r>
              <a:rPr lang="en-US" dirty="0"/>
              <a:t>Transitions cost less than </a:t>
            </a:r>
            <a:r>
              <a:rPr lang="en-US" dirty="0" err="1"/>
              <a:t>transversions</a:t>
            </a:r>
            <a:r>
              <a:rPr lang="en-US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0267" y="2847191"/>
            <a:ext cx="6812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/>
              <a:t>Gap costs can be elaborated so that there is a separate cost associated </a:t>
            </a:r>
          </a:p>
          <a:p>
            <a:pPr lvl="0"/>
            <a:r>
              <a:rPr lang="en-US" dirty="0"/>
              <a:t>	with opening a new gap (GOP) vs. extending a gap (GEP).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0267" y="4854101"/>
            <a:ext cx="66494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Position-specific gap-open penalties are modified according to </a:t>
            </a:r>
          </a:p>
          <a:p>
            <a:r>
              <a:rPr lang="en-US" dirty="0"/>
              <a:t>	residue type, using empirical observations in a set of alignments</a:t>
            </a:r>
          </a:p>
          <a:p>
            <a:r>
              <a:rPr lang="en-US" dirty="0"/>
              <a:t>	 based on 3D structures.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10267" y="3723486"/>
            <a:ext cx="69073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sequence can be weighted according to how different it is from </a:t>
            </a:r>
          </a:p>
          <a:p>
            <a:r>
              <a:rPr lang="en-US" dirty="0"/>
              <a:t>	the other sequences. This accounts for the case where one specific </a:t>
            </a:r>
          </a:p>
          <a:p>
            <a:r>
              <a:rPr lang="en-US" dirty="0"/>
              <a:t>	subfamily is over-represented in the data set. </a:t>
            </a:r>
          </a:p>
        </p:txBody>
      </p:sp>
    </p:spTree>
    <p:extLst>
      <p:ext uri="{BB962C8B-B14F-4D97-AF65-F5344CB8AC3E}">
        <p14:creationId xmlns:p14="http://schemas.microsoft.com/office/powerpoint/2010/main" val="47928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2383</TotalTime>
  <Words>1047</Words>
  <Application>Microsoft Macintosh PowerPoint</Application>
  <PresentationFormat>On-screen Show (4:3)</PresentationFormat>
  <Paragraphs>137</Paragraphs>
  <Slides>12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Links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Courier</vt:lpstr>
      <vt:lpstr>Office Theme</vt:lpstr>
      <vt:lpstr>file:///Users/jacksullivan/Desktop/Sullivan/Systematics2013/Slides/Macintosh%20HD:Users:jacksullivan:Desktop:Sullivan:Systematics2013:LectureNotes:Lecture%205.doc!OLE_LINK1</vt:lpstr>
      <vt:lpstr>file:///Users/jacksullivan/Desktop/Sullivan/Systematics2013/Slides/Macintosh%20HD:Users:jacksullivan:Desktop:Sullivan:Systematics2013:LectureNotes:Lecture%205.doc!OLE_LINK1</vt:lpstr>
      <vt:lpstr>file:///Users/jacksullivan/Desktop/Sullivan/Systematics2013/Slides/Macintosh%20HD:Users:jacksullivan:Desktop:Sullivan:Systematics2013:LectureNotes:Lecture%205.doc!OLE_LINK2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Idaho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Sullivan</dc:creator>
  <cp:lastModifiedBy>Sullivan, Jack (jacks@uidaho.edu)</cp:lastModifiedBy>
  <cp:revision>102</cp:revision>
  <dcterms:created xsi:type="dcterms:W3CDTF">2013-01-23T18:46:31Z</dcterms:created>
  <dcterms:modified xsi:type="dcterms:W3CDTF">2023-01-30T20:04:58Z</dcterms:modified>
</cp:coreProperties>
</file>