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8">
          <p15:clr>
            <a:srgbClr val="A4A3A4"/>
          </p15:clr>
        </p15:guide>
        <p15:guide id="2" pos="29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79"/>
    <p:restoredTop sz="96058" autoAdjust="0"/>
  </p:normalViewPr>
  <p:slideViewPr>
    <p:cSldViewPr snapToGrid="0" snapToObjects="1" showGuides="1">
      <p:cViewPr varScale="1">
        <p:scale>
          <a:sx n="120" d="100"/>
          <a:sy n="120" d="100"/>
        </p:scale>
        <p:origin x="456" y="176"/>
      </p:cViewPr>
      <p:guideLst>
        <p:guide orient="horz" pos="2138"/>
        <p:guide pos="29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BD166-2E99-6645-912D-5837924DDC5F}" type="datetimeFigureOut">
              <a:rPr lang="en-US" smtClean="0"/>
              <a:t>2/7/23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F93AB-134F-0341-A328-852335785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75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F75E-ECF2-664C-9C71-C982F96B7DC3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9305-3C20-A84D-B0A0-B1DCC763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23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F75E-ECF2-664C-9C71-C982F96B7DC3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9305-3C20-A84D-B0A0-B1DCC763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1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F75E-ECF2-664C-9C71-C982F96B7DC3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9305-3C20-A84D-B0A0-B1DCC763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1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F75E-ECF2-664C-9C71-C982F96B7DC3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9305-3C20-A84D-B0A0-B1DCC763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62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F75E-ECF2-664C-9C71-C982F96B7DC3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9305-3C20-A84D-B0A0-B1DCC763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1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F75E-ECF2-664C-9C71-C982F96B7DC3}" type="datetimeFigureOut">
              <a:rPr lang="en-US" smtClean="0"/>
              <a:t>2/7/23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9305-3C20-A84D-B0A0-B1DCC763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7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F75E-ECF2-664C-9C71-C982F96B7DC3}" type="datetimeFigureOut">
              <a:rPr lang="en-US" smtClean="0"/>
              <a:t>2/7/23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9305-3C20-A84D-B0A0-B1DCC763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7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F75E-ECF2-664C-9C71-C982F96B7DC3}" type="datetimeFigureOut">
              <a:rPr lang="en-US" smtClean="0"/>
              <a:t>2/7/23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9305-3C20-A84D-B0A0-B1DCC763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4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F75E-ECF2-664C-9C71-C982F96B7DC3}" type="datetimeFigureOut">
              <a:rPr lang="en-US" smtClean="0"/>
              <a:t>2/7/23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9305-3C20-A84D-B0A0-B1DCC763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6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F75E-ECF2-664C-9C71-C982F96B7DC3}" type="datetimeFigureOut">
              <a:rPr lang="en-US" smtClean="0"/>
              <a:t>2/7/23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9305-3C20-A84D-B0A0-B1DCC763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6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F75E-ECF2-664C-9C71-C982F96B7DC3}" type="datetimeFigureOut">
              <a:rPr lang="en-US" smtClean="0"/>
              <a:t>2/7/23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9305-3C20-A84D-B0A0-B1DCC763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0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9F75E-ECF2-664C-9C71-C982F96B7DC3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C9305-3C20-A84D-B0A0-B1DCC763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07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6.emf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6133" y="318616"/>
            <a:ext cx="5422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Lecture 6B – Optimality Criteria: ML &amp; 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49636" y="1115803"/>
            <a:ext cx="35351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/>
              <a:t>L</a:t>
            </a:r>
            <a:r>
              <a:rPr lang="en-US" sz="2400" i="1" baseline="-25000" dirty="0"/>
              <a:t>H</a:t>
            </a:r>
            <a:r>
              <a:rPr lang="en-US" sz="2400" dirty="0"/>
              <a:t> = </a:t>
            </a:r>
            <a:r>
              <a:rPr lang="en-US" sz="2400" dirty="0" err="1"/>
              <a:t>Pr</a:t>
            </a:r>
            <a:r>
              <a:rPr lang="en-US" sz="2400" dirty="0"/>
              <a:t> (Data | Hypothesis)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95631" y="1713553"/>
            <a:ext cx="1894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= P (</a:t>
            </a:r>
            <a:r>
              <a:rPr lang="en-US" sz="2400" i="1" dirty="0"/>
              <a:t>D</a:t>
            </a:r>
            <a:r>
              <a:rPr lang="en-US" sz="2400" dirty="0"/>
              <a:t> | </a:t>
            </a:r>
            <a:r>
              <a:rPr lang="en-US" sz="2400" i="1" dirty="0"/>
              <a:t>H, M</a:t>
            </a:r>
            <a:r>
              <a:rPr lang="en-US" sz="2400" dirty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74427" y="2308097"/>
            <a:ext cx="2265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/>
              <a:t>L</a:t>
            </a:r>
            <a:r>
              <a:rPr lang="en-US" sz="2400" baseline="-25000" dirty="0">
                <a:latin typeface="Times" pitchFamily="2" charset="0"/>
              </a:rPr>
              <a:t>(</a:t>
            </a:r>
            <a:r>
              <a:rPr lang="en-US" sz="2400" baseline="-25000" dirty="0">
                <a:latin typeface="Symbol" charset="2"/>
                <a:cs typeface="Symbol" charset="2"/>
              </a:rPr>
              <a:t>t</a:t>
            </a:r>
            <a:r>
              <a:rPr lang="en-US" sz="2400" baseline="-25000" dirty="0">
                <a:latin typeface="Times" pitchFamily="2" charset="0"/>
                <a:cs typeface="Symbol" charset="2"/>
              </a:rPr>
              <a:t>)</a:t>
            </a:r>
            <a:r>
              <a:rPr lang="en-US" sz="2400" i="1" dirty="0"/>
              <a:t> </a:t>
            </a:r>
            <a:r>
              <a:rPr lang="en-US" sz="2400" dirty="0"/>
              <a:t>= P (</a:t>
            </a:r>
            <a:r>
              <a:rPr lang="en-US" sz="2400" i="1" dirty="0"/>
              <a:t>D</a:t>
            </a:r>
            <a:r>
              <a:rPr lang="en-US" sz="2400" dirty="0"/>
              <a:t> | </a:t>
            </a:r>
            <a:r>
              <a:rPr lang="en-US" sz="2400" i="1" dirty="0">
                <a:latin typeface="Symbol" charset="2"/>
                <a:cs typeface="Symbol" charset="2"/>
              </a:rPr>
              <a:t>t</a:t>
            </a:r>
            <a:r>
              <a:rPr lang="en-US" sz="2400" dirty="0"/>
              <a:t>, </a:t>
            </a:r>
            <a:r>
              <a:rPr lang="en-US" sz="2400" i="1" dirty="0"/>
              <a:t>m</a:t>
            </a:r>
            <a:r>
              <a:rPr lang="en-US" sz="2400" dirty="0"/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54458" y="3182309"/>
            <a:ext cx="591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Just as in parsimony, we </a:t>
            </a:r>
            <a:r>
              <a:rPr lang="en-US"/>
              <a:t>assume independence of characters.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1208430" y="3551641"/>
            <a:ext cx="6781800" cy="1871556"/>
            <a:chOff x="1238250" y="3551641"/>
            <a:chExt cx="6781800" cy="1871556"/>
          </a:xfrm>
        </p:grpSpPr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3676673"/>
                </p:ext>
              </p:extLst>
            </p:nvPr>
          </p:nvGraphicFramePr>
          <p:xfrm>
            <a:off x="1238250" y="3715891"/>
            <a:ext cx="6781800" cy="1707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3" name="Equation" r:id="rId3" imgW="1816100" imgH="457200" progId="Equation.3">
                    <p:embed/>
                  </p:oleObj>
                </mc:Choice>
                <mc:Fallback>
                  <p:oleObj name="Equation" r:id="rId3" imgW="1816100" imgH="457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238250" y="3715891"/>
                          <a:ext cx="6781800" cy="170730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9" name="Straight Arrow Connector 18"/>
            <p:cNvCxnSpPr/>
            <p:nvPr/>
          </p:nvCxnSpPr>
          <p:spPr>
            <a:xfrm>
              <a:off x="3014211" y="3551641"/>
              <a:ext cx="0" cy="3650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DA4EB8C-A900-224A-938F-DFC240D8330E}"/>
              </a:ext>
            </a:extLst>
          </p:cNvPr>
          <p:cNvGrpSpPr/>
          <p:nvPr/>
        </p:nvGrpSpPr>
        <p:grpSpPr>
          <a:xfrm>
            <a:off x="3349659" y="3993163"/>
            <a:ext cx="5100375" cy="2353143"/>
            <a:chOff x="3349659" y="3993163"/>
            <a:chExt cx="5100375" cy="2353143"/>
          </a:xfrm>
        </p:grpSpPr>
        <p:grpSp>
          <p:nvGrpSpPr>
            <p:cNvPr id="16" name="Group 15"/>
            <p:cNvGrpSpPr/>
            <p:nvPr/>
          </p:nvGrpSpPr>
          <p:grpSpPr>
            <a:xfrm>
              <a:off x="6288527" y="3993163"/>
              <a:ext cx="2161507" cy="2342967"/>
              <a:chOff x="6288527" y="3809575"/>
              <a:chExt cx="2161507" cy="2342967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6748330" y="3809575"/>
                <a:ext cx="1241900" cy="1101564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18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18000"/>
                    </a:schemeClr>
                  </a:gs>
                </a:gsLst>
                <a:lin ang="16200000" scaled="0"/>
                <a:tileRect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288527" y="5783210"/>
                <a:ext cx="21615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Single-site Likelihood</a:t>
                </a: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 flipV="1">
                <a:off x="7366487" y="4941737"/>
                <a:ext cx="5586" cy="87207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62894431-7F63-6D47-BEAE-02DF9C1C3569}"/>
                </a:ext>
              </a:extLst>
            </p:cNvPr>
            <p:cNvGrpSpPr/>
            <p:nvPr/>
          </p:nvGrpSpPr>
          <p:grpSpPr>
            <a:xfrm>
              <a:off x="3349659" y="4003339"/>
              <a:ext cx="2161507" cy="2342967"/>
              <a:chOff x="5968381" y="3809575"/>
              <a:chExt cx="2161507" cy="2342967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6348702E-BE07-304D-A073-6D46DE27F0D1}"/>
                  </a:ext>
                </a:extLst>
              </p:cNvPr>
              <p:cNvSpPr/>
              <p:nvPr/>
            </p:nvSpPr>
            <p:spPr>
              <a:xfrm>
                <a:off x="6023238" y="3809575"/>
                <a:ext cx="2079798" cy="1101564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18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18000"/>
                    </a:schemeClr>
                  </a:gs>
                </a:gsLst>
                <a:lin ang="16200000" scaled="0"/>
                <a:tileRect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8986EB1-097C-134D-B04D-F6F3959F3B85}"/>
                  </a:ext>
                </a:extLst>
              </p:cNvPr>
              <p:cNvSpPr txBox="1"/>
              <p:nvPr/>
            </p:nvSpPr>
            <p:spPr>
              <a:xfrm>
                <a:off x="5968381" y="5783210"/>
                <a:ext cx="21615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Single-site Likelihood</a:t>
                </a:r>
              </a:p>
            </p:txBody>
          </p: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F4FD5703-B9BF-E54C-A64D-5AC7762D337C}"/>
                  </a:ext>
                </a:extLst>
              </p:cNvPr>
              <p:cNvCxnSpPr/>
              <p:nvPr/>
            </p:nvCxnSpPr>
            <p:spPr>
              <a:xfrm flipV="1">
                <a:off x="7049135" y="5001043"/>
                <a:ext cx="5586" cy="87207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1065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4683" y="368300"/>
            <a:ext cx="5161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/>
              <a:t>Relationships among Optimality </a:t>
            </a:r>
            <a:r>
              <a:rPr lang="en-US" sz="2400" dirty="0"/>
              <a:t>Criteria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6900" y="1587500"/>
            <a:ext cx="5640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Both MP and ML are character based (whereas ME is not).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6900" y="2374900"/>
            <a:ext cx="7740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Both ME and MP minimize the amount of evolution (i.e., sum of branch lengths).</a:t>
            </a:r>
          </a:p>
        </p:txBody>
      </p:sp>
      <p:sp>
        <p:nvSpPr>
          <p:cNvPr id="5" name="Rectangle 4"/>
          <p:cNvSpPr/>
          <p:nvPr/>
        </p:nvSpPr>
        <p:spPr>
          <a:xfrm>
            <a:off x="596900" y="3209409"/>
            <a:ext cx="698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Both ME and ML rely on an explicit model of sequence evolution.</a:t>
            </a:r>
          </a:p>
        </p:txBody>
      </p:sp>
    </p:spTree>
    <p:extLst>
      <p:ext uri="{BB962C8B-B14F-4D97-AF65-F5344CB8AC3E}">
        <p14:creationId xmlns:p14="http://schemas.microsoft.com/office/powerpoint/2010/main" val="1478710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426" y="460375"/>
            <a:ext cx="6794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Single-site Likelihood – Probability of a single column in the alignment,</a:t>
            </a:r>
          </a:p>
          <a:p>
            <a:pPr algn="ctr"/>
            <a:r>
              <a:rPr lang="en-US" dirty="0"/>
              <a:t>given the tree and model of evolution. </a:t>
            </a: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2" y="1417637"/>
            <a:ext cx="3546475" cy="2372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68038" y="3929281"/>
            <a:ext cx="7852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Note, we’re indexing branches, labeled </a:t>
            </a:r>
            <a:r>
              <a:rPr lang="en-US" i="1" dirty="0" err="1"/>
              <a:t>v</a:t>
            </a:r>
            <a:r>
              <a:rPr lang="en-US" i="1" baseline="-25000" dirty="0" err="1"/>
              <a:t>x,y</a:t>
            </a:r>
            <a:r>
              <a:rPr lang="en-US" i="1" baseline="-25000" dirty="0"/>
              <a:t>,</a:t>
            </a:r>
            <a:r>
              <a:rPr lang="en-US" dirty="0"/>
              <a:t>, and we’re interested in their lengths</a:t>
            </a:r>
          </a:p>
          <a:p>
            <a:pPr algn="ctr"/>
            <a:r>
              <a:rPr lang="en-US" dirty="0"/>
              <a:t>(Units are substitutions per site, a function of rate </a:t>
            </a:r>
            <a:r>
              <a:rPr lang="en-US" i="1" dirty="0"/>
              <a:t>x</a:t>
            </a:r>
            <a:r>
              <a:rPr lang="en-US" dirty="0"/>
              <a:t> time).</a:t>
            </a:r>
            <a:endParaRPr lang="en-US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1097779" y="4723428"/>
            <a:ext cx="6976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To calculate the SSL for this site, we sum the probabilities for all possible </a:t>
            </a:r>
          </a:p>
          <a:p>
            <a:pPr algn="ctr"/>
            <a:r>
              <a:rPr lang="en-US" dirty="0"/>
              <a:t>character-state reconstructions at each internal node.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1524" y="5493981"/>
            <a:ext cx="768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There are </a:t>
            </a:r>
            <a:r>
              <a:rPr lang="en-US" i="1" dirty="0"/>
              <a:t>n </a:t>
            </a:r>
            <a:r>
              <a:rPr lang="en-US" dirty="0"/>
              <a:t>- 1 internal nodes, each of which could have one of 4 possible states.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40369" y="5987534"/>
            <a:ext cx="5064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There are 4</a:t>
            </a:r>
            <a:r>
              <a:rPr lang="en-US" i="1" baseline="30000" dirty="0"/>
              <a:t>n-</a:t>
            </a:r>
            <a:r>
              <a:rPr lang="en-US" baseline="30000" dirty="0"/>
              <a:t>1</a:t>
            </a:r>
            <a:r>
              <a:rPr lang="en-US" i="1" baseline="30000" dirty="0"/>
              <a:t> </a:t>
            </a:r>
            <a:r>
              <a:rPr lang="en-US" dirty="0"/>
              <a:t>unique reconstructions: 4</a:t>
            </a:r>
            <a:r>
              <a:rPr lang="en-US" i="1" baseline="30000" dirty="0"/>
              <a:t>n-</a:t>
            </a:r>
            <a:r>
              <a:rPr lang="en-US" baseline="30000" dirty="0"/>
              <a:t>1</a:t>
            </a:r>
            <a:r>
              <a:rPr lang="en-US" dirty="0"/>
              <a:t> = 4</a:t>
            </a:r>
            <a:r>
              <a:rPr lang="en-US" baseline="30000" dirty="0"/>
              <a:t>3</a:t>
            </a:r>
            <a:r>
              <a:rPr lang="en-US" dirty="0"/>
              <a:t> = 64.</a:t>
            </a:r>
          </a:p>
        </p:txBody>
      </p:sp>
    </p:spTree>
    <p:extLst>
      <p:ext uri="{BB962C8B-B14F-4D97-AF65-F5344CB8AC3E}">
        <p14:creationId xmlns:p14="http://schemas.microsoft.com/office/powerpoint/2010/main" val="414230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1834" y="228600"/>
            <a:ext cx="3681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Calculating Single-site Likelihoods</a:t>
            </a:r>
          </a:p>
          <a:p>
            <a:pPr algn="ctr"/>
            <a:r>
              <a:rPr lang="en-US" sz="1600" dirty="0"/>
              <a:t>(Sum probabilities of all reconstructions)</a:t>
            </a: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953" y="1244600"/>
            <a:ext cx="5979072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2387600" y="1155700"/>
            <a:ext cx="2362200" cy="909142"/>
            <a:chOff x="2387600" y="1250890"/>
            <a:chExt cx="2362200" cy="909142"/>
          </a:xfrm>
        </p:grpSpPr>
        <p:sp>
          <p:nvSpPr>
            <p:cNvPr id="3" name="Rounded Rectangle 2"/>
            <p:cNvSpPr/>
            <p:nvPr/>
          </p:nvSpPr>
          <p:spPr>
            <a:xfrm>
              <a:off x="2387600" y="1250890"/>
              <a:ext cx="2362200" cy="909142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621468" y="1727200"/>
              <a:ext cx="3610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r</a:t>
              </a:r>
              <a:r>
                <a:rPr lang="en-US" baseline="-25000" dirty="0"/>
                <a:t>1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940300" y="1155700"/>
            <a:ext cx="2387600" cy="909142"/>
            <a:chOff x="2311400" y="1225490"/>
            <a:chExt cx="2387600" cy="909142"/>
          </a:xfrm>
        </p:grpSpPr>
        <p:sp>
          <p:nvSpPr>
            <p:cNvPr id="10" name="Rounded Rectangle 9"/>
            <p:cNvSpPr/>
            <p:nvPr/>
          </p:nvSpPr>
          <p:spPr>
            <a:xfrm>
              <a:off x="2311400" y="1225490"/>
              <a:ext cx="2387600" cy="909142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21468" y="1727200"/>
              <a:ext cx="3610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r</a:t>
              </a:r>
              <a:r>
                <a:rPr lang="en-US" baseline="-25000" dirty="0"/>
                <a:t>2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816100" y="2203510"/>
            <a:ext cx="2247900" cy="909142"/>
            <a:chOff x="2273300" y="1187390"/>
            <a:chExt cx="2345142" cy="909142"/>
          </a:xfrm>
        </p:grpSpPr>
        <p:sp>
          <p:nvSpPr>
            <p:cNvPr id="13" name="Rounded Rectangle 12"/>
            <p:cNvSpPr/>
            <p:nvPr/>
          </p:nvSpPr>
          <p:spPr>
            <a:xfrm>
              <a:off x="2273300" y="1187390"/>
              <a:ext cx="2345142" cy="909142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621468" y="1727200"/>
              <a:ext cx="3610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r</a:t>
              </a:r>
              <a:r>
                <a:rPr lang="en-US" baseline="-25000" dirty="0"/>
                <a:t>3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263068" y="2213065"/>
            <a:ext cx="2315657" cy="911135"/>
            <a:chOff x="2286000" y="1187390"/>
            <a:chExt cx="2315657" cy="911135"/>
          </a:xfrm>
        </p:grpSpPr>
        <p:sp>
          <p:nvSpPr>
            <p:cNvPr id="16" name="Rounded Rectangle 15"/>
            <p:cNvSpPr/>
            <p:nvPr/>
          </p:nvSpPr>
          <p:spPr>
            <a:xfrm>
              <a:off x="2286000" y="1187390"/>
              <a:ext cx="2315657" cy="911135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6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6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21468" y="1727200"/>
              <a:ext cx="4390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r</a:t>
              </a:r>
              <a:r>
                <a:rPr lang="en-US" baseline="-25000" dirty="0"/>
                <a:t>64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658891" y="3352800"/>
            <a:ext cx="3742210" cy="1866900"/>
            <a:chOff x="2658891" y="3467040"/>
            <a:chExt cx="3742210" cy="2159060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85734653"/>
                </p:ext>
              </p:extLst>
            </p:nvPr>
          </p:nvGraphicFramePr>
          <p:xfrm>
            <a:off x="2658891" y="4070350"/>
            <a:ext cx="3742210" cy="155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27" name="Equation" r:id="rId4" imgW="1130300" imgH="469900" progId="Equation.3">
                    <p:embed/>
                  </p:oleObj>
                </mc:Choice>
                <mc:Fallback>
                  <p:oleObj name="Equation" r:id="rId4" imgW="1130300" imgH="4699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658891" y="4070350"/>
                          <a:ext cx="3742210" cy="15557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TextBox 17"/>
            <p:cNvSpPr txBox="1"/>
            <p:nvPr/>
          </p:nvSpPr>
          <p:spPr>
            <a:xfrm>
              <a:off x="4378539" y="3467040"/>
              <a:ext cx="4154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or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745227" y="5650468"/>
            <a:ext cx="5706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 now, the issue becomes how we calculate the </a:t>
            </a:r>
            <a:r>
              <a:rPr lang="en-US" dirty="0" err="1"/>
              <a:t>Pr</a:t>
            </a:r>
            <a:r>
              <a:rPr lang="en-US" dirty="0"/>
              <a:t>( </a:t>
            </a:r>
            <a:r>
              <a:rPr lang="en-US" i="1" dirty="0" err="1"/>
              <a:t>R</a:t>
            </a:r>
            <a:r>
              <a:rPr lang="en-US" i="1" baseline="-25000" dirty="0" err="1"/>
              <a:t>r</a:t>
            </a:r>
            <a:r>
              <a:rPr lang="en-US" dirty="0" err="1"/>
              <a:t>|</a:t>
            </a:r>
            <a:r>
              <a:rPr lang="en-US" i="1" dirty="0" err="1">
                <a:latin typeface="Symbol" charset="2"/>
                <a:cs typeface="Symbol" charset="2"/>
              </a:rPr>
              <a:t>t</a:t>
            </a:r>
            <a:r>
              <a:rPr lang="en-US" i="1" dirty="0">
                <a:latin typeface="Symbol" charset="2"/>
                <a:cs typeface="Symbol" charset="2"/>
              </a:rPr>
              <a:t> </a:t>
            </a:r>
            <a:r>
              <a:rPr lang="en-US" dirty="0"/>
              <a:t>).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9356950"/>
              </p:ext>
            </p:extLst>
          </p:nvPr>
        </p:nvGraphicFramePr>
        <p:xfrm>
          <a:off x="7451725" y="47752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" name="Equation" r:id="rId6" imgW="114300" imgH="165100" progId="Equation.3">
                  <p:embed/>
                </p:oleObj>
              </mc:Choice>
              <mc:Fallback>
                <p:oleObj name="Equation" r:id="rId6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451725" y="47752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363652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9" name="Equation" r:id="rId8" imgW="114300" imgH="165100" progId="Equation.3">
                  <p:embed/>
                </p:oleObj>
              </mc:Choice>
              <mc:Fallback>
                <p:oleObj name="Equation" r:id="rId8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406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4911" y="374134"/>
            <a:ext cx="5142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Calculating Reconstruction Probabilities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711200" y="1189335"/>
            <a:ext cx="2070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reconstruction </a:t>
            </a:r>
            <a:r>
              <a:rPr lang="en-US" i="1" dirty="0"/>
              <a:t>r</a:t>
            </a:r>
            <a:r>
              <a:rPr lang="en-US" dirty="0"/>
              <a:t>, </a:t>
            </a:r>
          </a:p>
        </p:txBody>
      </p:sp>
      <p:sp>
        <p:nvSpPr>
          <p:cNvPr id="4" name="Rectangle 3"/>
          <p:cNvSpPr/>
          <p:nvPr/>
        </p:nvSpPr>
        <p:spPr>
          <a:xfrm>
            <a:off x="1219200" y="1558667"/>
            <a:ext cx="25273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m</a:t>
            </a:r>
            <a:r>
              <a:rPr lang="en-US" dirty="0"/>
              <a:t> is the state at node 3, </a:t>
            </a:r>
          </a:p>
          <a:p>
            <a:pPr marL="1778000" indent="-1778000"/>
            <a:r>
              <a:rPr lang="en-US" i="1" dirty="0"/>
              <a:t>k</a:t>
            </a:r>
            <a:r>
              <a:rPr lang="en-US" dirty="0"/>
              <a:t> is the state at node 1, </a:t>
            </a:r>
          </a:p>
          <a:p>
            <a:r>
              <a:rPr lang="en-US" i="1" dirty="0"/>
              <a:t>l</a:t>
            </a:r>
            <a:r>
              <a:rPr lang="en-US" dirty="0"/>
              <a:t> is the state at node 2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812" y="917707"/>
            <a:ext cx="3546475" cy="2372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954087" y="3475167"/>
            <a:ext cx="7250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Pr</a:t>
            </a:r>
            <a:r>
              <a:rPr lang="en-US" dirty="0"/>
              <a:t> (</a:t>
            </a:r>
            <a:r>
              <a:rPr lang="en-US" i="1" dirty="0" err="1"/>
              <a:t>R</a:t>
            </a:r>
            <a:r>
              <a:rPr lang="en-US" i="1" baseline="-25000" dirty="0" err="1"/>
              <a:t>r</a:t>
            </a:r>
            <a:r>
              <a:rPr lang="en-US" dirty="0"/>
              <a:t> | </a:t>
            </a:r>
            <a:r>
              <a:rPr lang="en-US" i="1" dirty="0">
                <a:latin typeface="Symbol" charset="2"/>
                <a:cs typeface="Symbol" charset="2"/>
              </a:rPr>
              <a:t>t </a:t>
            </a:r>
            <a:r>
              <a:rPr lang="en-US" dirty="0"/>
              <a:t>) = </a:t>
            </a:r>
            <a:r>
              <a:rPr lang="en-US" i="1" dirty="0">
                <a:latin typeface="Symbol" charset="2"/>
                <a:cs typeface="Symbol" charset="2"/>
              </a:rPr>
              <a:t>p</a:t>
            </a:r>
            <a:r>
              <a:rPr lang="en-US" i="1" baseline="-25000" dirty="0"/>
              <a:t>m</a:t>
            </a:r>
            <a:r>
              <a:rPr lang="en-US" dirty="0"/>
              <a:t> x </a:t>
            </a:r>
            <a:r>
              <a:rPr lang="en-US" i="1" dirty="0" err="1"/>
              <a:t>P</a:t>
            </a:r>
            <a:r>
              <a:rPr lang="en-US" i="1" baseline="-25000" dirty="0" err="1"/>
              <a:t>m,k</a:t>
            </a:r>
            <a:r>
              <a:rPr lang="en-US" dirty="0"/>
              <a:t>(</a:t>
            </a:r>
            <a:r>
              <a:rPr lang="en-US" i="1" dirty="0"/>
              <a:t>v</a:t>
            </a:r>
            <a:r>
              <a:rPr lang="en-US" baseline="-25000" dirty="0"/>
              <a:t>3,1</a:t>
            </a:r>
            <a:r>
              <a:rPr lang="en-US" dirty="0"/>
              <a:t>) x </a:t>
            </a:r>
            <a:r>
              <a:rPr lang="en-US" i="1" dirty="0" err="1"/>
              <a:t>P</a:t>
            </a:r>
            <a:r>
              <a:rPr lang="en-US" i="1" baseline="-25000" dirty="0" err="1"/>
              <a:t>k</a:t>
            </a:r>
            <a:r>
              <a:rPr lang="en-US" baseline="-25000" dirty="0" err="1"/>
              <a:t>,G</a:t>
            </a:r>
            <a:r>
              <a:rPr lang="en-US" dirty="0"/>
              <a:t>(</a:t>
            </a:r>
            <a:r>
              <a:rPr lang="en-US" i="1" dirty="0"/>
              <a:t>v</a:t>
            </a:r>
            <a:r>
              <a:rPr lang="en-US" baseline="-25000" dirty="0"/>
              <a:t>1,</a:t>
            </a:r>
            <a:r>
              <a:rPr lang="en-US" i="1" baseline="-25000" dirty="0"/>
              <a:t>w</a:t>
            </a:r>
            <a:r>
              <a:rPr lang="en-US" dirty="0"/>
              <a:t>) x </a:t>
            </a:r>
            <a:r>
              <a:rPr lang="en-US" i="1" dirty="0" err="1"/>
              <a:t>P</a:t>
            </a:r>
            <a:r>
              <a:rPr lang="en-US" i="1" baseline="-25000" dirty="0" err="1"/>
              <a:t>k</a:t>
            </a:r>
            <a:r>
              <a:rPr lang="en-US" baseline="-25000" dirty="0" err="1"/>
              <a:t>,A</a:t>
            </a:r>
            <a:r>
              <a:rPr lang="en-US" dirty="0"/>
              <a:t>(</a:t>
            </a:r>
            <a:r>
              <a:rPr lang="en-US" i="1" dirty="0"/>
              <a:t>v</a:t>
            </a:r>
            <a:r>
              <a:rPr lang="en-US" baseline="-25000" dirty="0"/>
              <a:t>1,</a:t>
            </a:r>
            <a:r>
              <a:rPr lang="en-US" i="1" baseline="-25000" dirty="0"/>
              <a:t>x</a:t>
            </a:r>
            <a:r>
              <a:rPr lang="en-US" dirty="0"/>
              <a:t>) x </a:t>
            </a:r>
            <a:r>
              <a:rPr lang="en-US" i="1" dirty="0" err="1"/>
              <a:t>P</a:t>
            </a:r>
            <a:r>
              <a:rPr lang="en-US" i="1" baseline="-25000" dirty="0" err="1"/>
              <a:t>m,l</a:t>
            </a:r>
            <a:r>
              <a:rPr lang="en-US" dirty="0"/>
              <a:t>(</a:t>
            </a:r>
            <a:r>
              <a:rPr lang="en-US" i="1" dirty="0"/>
              <a:t>v</a:t>
            </a:r>
            <a:r>
              <a:rPr lang="en-US" baseline="-25000" dirty="0"/>
              <a:t>3,2</a:t>
            </a:r>
            <a:r>
              <a:rPr lang="en-US" dirty="0"/>
              <a:t>) x </a:t>
            </a:r>
            <a:r>
              <a:rPr lang="en-US" i="1" dirty="0" err="1"/>
              <a:t>P</a:t>
            </a:r>
            <a:r>
              <a:rPr lang="en-US" i="1" baseline="-25000" dirty="0" err="1"/>
              <a:t>l</a:t>
            </a:r>
            <a:r>
              <a:rPr lang="en-US" baseline="-25000" dirty="0" err="1"/>
              <a:t>,C</a:t>
            </a:r>
            <a:r>
              <a:rPr lang="en-US" dirty="0"/>
              <a:t>(</a:t>
            </a:r>
            <a:r>
              <a:rPr lang="en-US" i="1" dirty="0"/>
              <a:t>v</a:t>
            </a:r>
            <a:r>
              <a:rPr lang="en-US" baseline="-25000" dirty="0"/>
              <a:t>2,</a:t>
            </a:r>
            <a:r>
              <a:rPr lang="en-US" i="1" baseline="-25000" dirty="0"/>
              <a:t>y</a:t>
            </a:r>
            <a:r>
              <a:rPr lang="en-US" dirty="0"/>
              <a:t>) x </a:t>
            </a:r>
            <a:r>
              <a:rPr lang="en-US" i="1" dirty="0" err="1"/>
              <a:t>P</a:t>
            </a:r>
            <a:r>
              <a:rPr lang="en-US" i="1" baseline="-25000" dirty="0" err="1"/>
              <a:t>l</a:t>
            </a:r>
            <a:r>
              <a:rPr lang="en-US" baseline="-25000" dirty="0" err="1"/>
              <a:t>,C</a:t>
            </a:r>
            <a:r>
              <a:rPr lang="en-US" dirty="0"/>
              <a:t>(</a:t>
            </a:r>
            <a:r>
              <a:rPr lang="en-US" i="1" dirty="0"/>
              <a:t>v</a:t>
            </a:r>
            <a:r>
              <a:rPr lang="en-US" baseline="-25000" dirty="0"/>
              <a:t>2,</a:t>
            </a:r>
            <a:r>
              <a:rPr lang="en-US" i="1" baseline="-25000" dirty="0"/>
              <a:t>z</a:t>
            </a:r>
            <a:r>
              <a:rPr lang="en-US" dirty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4087" y="4113684"/>
            <a:ext cx="6983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Symbol" charset="2"/>
                <a:cs typeface="Symbol" charset="2"/>
              </a:rPr>
              <a:t>p</a:t>
            </a:r>
            <a:r>
              <a:rPr lang="en-US" i="1" baseline="-25000" dirty="0"/>
              <a:t>m</a:t>
            </a:r>
            <a:r>
              <a:rPr lang="en-US" dirty="0"/>
              <a:t>  is the frequency of the nucleotide </a:t>
            </a:r>
            <a:r>
              <a:rPr lang="en-US" i="1" dirty="0"/>
              <a:t>m</a:t>
            </a:r>
            <a:r>
              <a:rPr lang="en-US" dirty="0"/>
              <a:t>. This provides an estimate of 	the probability of observing state </a:t>
            </a:r>
            <a:r>
              <a:rPr lang="en-US" i="1" dirty="0"/>
              <a:t>m</a:t>
            </a:r>
            <a:r>
              <a:rPr lang="en-US" dirty="0"/>
              <a:t> at the root node.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54087" y="5029200"/>
            <a:ext cx="738948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P</a:t>
            </a:r>
            <a:r>
              <a:rPr lang="en-US" i="1" baseline="-25000" dirty="0" err="1"/>
              <a:t>i,j</a:t>
            </a:r>
            <a:r>
              <a:rPr lang="en-US" dirty="0"/>
              <a:t>  is the probability of substitution between states </a:t>
            </a:r>
            <a:r>
              <a:rPr lang="en-US" i="1" dirty="0" err="1"/>
              <a:t>i</a:t>
            </a:r>
            <a:r>
              <a:rPr lang="en-US" dirty="0"/>
              <a:t> &amp; </a:t>
            </a:r>
            <a:r>
              <a:rPr lang="en-US" i="1" dirty="0"/>
              <a:t>j</a:t>
            </a:r>
            <a:r>
              <a:rPr lang="en-US" dirty="0"/>
              <a:t>. This is derived the </a:t>
            </a:r>
          </a:p>
          <a:p>
            <a:r>
              <a:rPr lang="en-US" dirty="0"/>
              <a:t>	model of sequence evolution that we assume (much more on those in a </a:t>
            </a:r>
          </a:p>
          <a:p>
            <a:r>
              <a:rPr lang="en-US" dirty="0"/>
              <a:t>	few weeks). This is in some sense analogous to the step matrix that </a:t>
            </a:r>
          </a:p>
          <a:p>
            <a:r>
              <a:rPr lang="en-US" dirty="0"/>
              <a:t>	determines costs for transformations between states in the </a:t>
            </a:r>
            <a:r>
              <a:rPr lang="en-US" dirty="0" err="1"/>
              <a:t>Sankoff</a:t>
            </a:r>
            <a:r>
              <a:rPr lang="en-US" dirty="0"/>
              <a:t> </a:t>
            </a:r>
          </a:p>
          <a:p>
            <a:r>
              <a:rPr lang="en-US" dirty="0"/>
              <a:t>	algorithm in parsimony.</a:t>
            </a:r>
          </a:p>
        </p:txBody>
      </p:sp>
    </p:spTree>
    <p:extLst>
      <p:ext uri="{BB962C8B-B14F-4D97-AF65-F5344CB8AC3E}">
        <p14:creationId xmlns:p14="http://schemas.microsoft.com/office/powerpoint/2010/main" val="47949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9286" y="332438"/>
            <a:ext cx="5142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Calculating Reconstruction Probabilities</a:t>
            </a: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812" y="1321067"/>
            <a:ext cx="3546475" cy="2372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54087" y="4059961"/>
            <a:ext cx="7250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Pr</a:t>
            </a:r>
            <a:r>
              <a:rPr lang="en-US" dirty="0"/>
              <a:t> (</a:t>
            </a:r>
            <a:r>
              <a:rPr lang="en-US" i="1" dirty="0" err="1"/>
              <a:t>R</a:t>
            </a:r>
            <a:r>
              <a:rPr lang="en-US" i="1" baseline="-25000" dirty="0" err="1"/>
              <a:t>r</a:t>
            </a:r>
            <a:r>
              <a:rPr lang="en-US" dirty="0"/>
              <a:t> | </a:t>
            </a:r>
            <a:r>
              <a:rPr lang="en-US" i="1" dirty="0">
                <a:latin typeface="Symbol" charset="2"/>
                <a:cs typeface="Symbol" charset="2"/>
              </a:rPr>
              <a:t>t </a:t>
            </a:r>
            <a:r>
              <a:rPr lang="en-US" dirty="0"/>
              <a:t>) = </a:t>
            </a:r>
            <a:r>
              <a:rPr lang="en-US" i="1" dirty="0">
                <a:latin typeface="Symbol" charset="2"/>
                <a:cs typeface="Symbol" charset="2"/>
              </a:rPr>
              <a:t>p</a:t>
            </a:r>
            <a:r>
              <a:rPr lang="en-US" i="1" baseline="-25000" dirty="0"/>
              <a:t>m</a:t>
            </a:r>
            <a:r>
              <a:rPr lang="en-US" dirty="0"/>
              <a:t> x </a:t>
            </a:r>
            <a:r>
              <a:rPr lang="en-US" i="1" dirty="0" err="1"/>
              <a:t>P</a:t>
            </a:r>
            <a:r>
              <a:rPr lang="en-US" i="1" baseline="-25000" dirty="0" err="1"/>
              <a:t>m,k</a:t>
            </a:r>
            <a:r>
              <a:rPr lang="en-US" dirty="0"/>
              <a:t>(</a:t>
            </a:r>
            <a:r>
              <a:rPr lang="en-US" i="1" dirty="0"/>
              <a:t>v</a:t>
            </a:r>
            <a:r>
              <a:rPr lang="en-US" baseline="-25000" dirty="0"/>
              <a:t>3,1</a:t>
            </a:r>
            <a:r>
              <a:rPr lang="en-US" dirty="0"/>
              <a:t>) x </a:t>
            </a:r>
            <a:r>
              <a:rPr lang="en-US" i="1" dirty="0" err="1"/>
              <a:t>P</a:t>
            </a:r>
            <a:r>
              <a:rPr lang="en-US" i="1" baseline="-25000" dirty="0" err="1"/>
              <a:t>k</a:t>
            </a:r>
            <a:r>
              <a:rPr lang="en-US" baseline="-25000" dirty="0" err="1"/>
              <a:t>,G</a:t>
            </a:r>
            <a:r>
              <a:rPr lang="en-US" dirty="0"/>
              <a:t>(</a:t>
            </a:r>
            <a:r>
              <a:rPr lang="en-US" i="1" dirty="0"/>
              <a:t>v</a:t>
            </a:r>
            <a:r>
              <a:rPr lang="en-US" baseline="-25000" dirty="0"/>
              <a:t>1,</a:t>
            </a:r>
            <a:r>
              <a:rPr lang="en-US" i="1" baseline="-25000" dirty="0"/>
              <a:t>w</a:t>
            </a:r>
            <a:r>
              <a:rPr lang="en-US" dirty="0"/>
              <a:t>) x </a:t>
            </a:r>
            <a:r>
              <a:rPr lang="en-US" i="1" dirty="0" err="1"/>
              <a:t>P</a:t>
            </a:r>
            <a:r>
              <a:rPr lang="en-US" i="1" baseline="-25000" dirty="0" err="1"/>
              <a:t>k</a:t>
            </a:r>
            <a:r>
              <a:rPr lang="en-US" baseline="-25000" dirty="0" err="1"/>
              <a:t>,A</a:t>
            </a:r>
            <a:r>
              <a:rPr lang="en-US" dirty="0"/>
              <a:t>(</a:t>
            </a:r>
            <a:r>
              <a:rPr lang="en-US" i="1" dirty="0"/>
              <a:t>v</a:t>
            </a:r>
            <a:r>
              <a:rPr lang="en-US" baseline="-25000" dirty="0"/>
              <a:t>1,</a:t>
            </a:r>
            <a:r>
              <a:rPr lang="en-US" i="1" baseline="-25000" dirty="0"/>
              <a:t>x</a:t>
            </a:r>
            <a:r>
              <a:rPr lang="en-US" dirty="0"/>
              <a:t>) x </a:t>
            </a:r>
            <a:r>
              <a:rPr lang="en-US" i="1" dirty="0" err="1"/>
              <a:t>P</a:t>
            </a:r>
            <a:r>
              <a:rPr lang="en-US" i="1" baseline="-25000" dirty="0" err="1"/>
              <a:t>m,l</a:t>
            </a:r>
            <a:r>
              <a:rPr lang="en-US" dirty="0"/>
              <a:t>(</a:t>
            </a:r>
            <a:r>
              <a:rPr lang="en-US" i="1" dirty="0"/>
              <a:t>v</a:t>
            </a:r>
            <a:r>
              <a:rPr lang="en-US" baseline="-25000" dirty="0"/>
              <a:t>3,2</a:t>
            </a:r>
            <a:r>
              <a:rPr lang="en-US" dirty="0"/>
              <a:t>) x </a:t>
            </a:r>
            <a:r>
              <a:rPr lang="en-US" i="1" dirty="0" err="1"/>
              <a:t>P</a:t>
            </a:r>
            <a:r>
              <a:rPr lang="en-US" i="1" baseline="-25000" dirty="0" err="1"/>
              <a:t>l</a:t>
            </a:r>
            <a:r>
              <a:rPr lang="en-US" baseline="-25000" dirty="0" err="1"/>
              <a:t>,C</a:t>
            </a:r>
            <a:r>
              <a:rPr lang="en-US" dirty="0"/>
              <a:t>(</a:t>
            </a:r>
            <a:r>
              <a:rPr lang="en-US" i="1" dirty="0"/>
              <a:t>v</a:t>
            </a:r>
            <a:r>
              <a:rPr lang="en-US" baseline="-25000" dirty="0"/>
              <a:t>2,</a:t>
            </a:r>
            <a:r>
              <a:rPr lang="en-US" i="1" baseline="-25000" dirty="0"/>
              <a:t>y</a:t>
            </a:r>
            <a:r>
              <a:rPr lang="en-US" dirty="0"/>
              <a:t>) x </a:t>
            </a:r>
            <a:r>
              <a:rPr lang="en-US" i="1" dirty="0" err="1"/>
              <a:t>P</a:t>
            </a:r>
            <a:r>
              <a:rPr lang="en-US" i="1" baseline="-25000" dirty="0" err="1"/>
              <a:t>l</a:t>
            </a:r>
            <a:r>
              <a:rPr lang="en-US" baseline="-25000" dirty="0" err="1"/>
              <a:t>,C</a:t>
            </a:r>
            <a:r>
              <a:rPr lang="en-US" dirty="0"/>
              <a:t>(</a:t>
            </a:r>
            <a:r>
              <a:rPr lang="en-US" i="1" dirty="0"/>
              <a:t>v</a:t>
            </a:r>
            <a:r>
              <a:rPr lang="en-US" baseline="-25000" dirty="0"/>
              <a:t>2,</a:t>
            </a:r>
            <a:r>
              <a:rPr lang="en-US" i="1" baseline="-25000" dirty="0"/>
              <a:t>z</a:t>
            </a:r>
            <a:r>
              <a:rPr lang="en-US" dirty="0"/>
              <a:t>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184400" y="3365601"/>
            <a:ext cx="2547938" cy="1048653"/>
            <a:chOff x="2184400" y="2802069"/>
            <a:chExt cx="2547938" cy="1048653"/>
          </a:xfrm>
        </p:grpSpPr>
        <p:sp>
          <p:nvSpPr>
            <p:cNvPr id="5" name="Rounded Rectangle 4"/>
            <p:cNvSpPr/>
            <p:nvPr/>
          </p:nvSpPr>
          <p:spPr>
            <a:xfrm>
              <a:off x="2184400" y="3568147"/>
              <a:ext cx="292100" cy="282575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8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8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440238" y="2802069"/>
              <a:ext cx="292100" cy="282575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8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8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654300" y="2425801"/>
            <a:ext cx="1117600" cy="1968978"/>
            <a:chOff x="2654300" y="1862269"/>
            <a:chExt cx="1117600" cy="1968978"/>
          </a:xfrm>
        </p:grpSpPr>
        <p:sp>
          <p:nvSpPr>
            <p:cNvPr id="8" name="Rounded Rectangle 7"/>
            <p:cNvSpPr/>
            <p:nvPr/>
          </p:nvSpPr>
          <p:spPr>
            <a:xfrm>
              <a:off x="2654300" y="3568147"/>
              <a:ext cx="774700" cy="2631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5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5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479800" y="1862269"/>
              <a:ext cx="292100" cy="282575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8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8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768600" y="1562201"/>
            <a:ext cx="1638300" cy="2819878"/>
            <a:chOff x="1790700" y="1011369"/>
            <a:chExt cx="1638300" cy="2819878"/>
          </a:xfrm>
        </p:grpSpPr>
        <p:sp>
          <p:nvSpPr>
            <p:cNvPr id="12" name="Rounded Rectangle 11"/>
            <p:cNvSpPr/>
            <p:nvPr/>
          </p:nvSpPr>
          <p:spPr>
            <a:xfrm>
              <a:off x="2654300" y="3568147"/>
              <a:ext cx="774700" cy="2631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5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5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790700" y="1011369"/>
              <a:ext cx="292100" cy="282575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8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8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165600" y="1585537"/>
            <a:ext cx="1219200" cy="2807178"/>
            <a:chOff x="2209800" y="1036769"/>
            <a:chExt cx="1219200" cy="2807178"/>
          </a:xfrm>
        </p:grpSpPr>
        <p:sp>
          <p:nvSpPr>
            <p:cNvPr id="15" name="Rounded Rectangle 14"/>
            <p:cNvSpPr/>
            <p:nvPr/>
          </p:nvSpPr>
          <p:spPr>
            <a:xfrm>
              <a:off x="2654300" y="3580847"/>
              <a:ext cx="774700" cy="2631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5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5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209800" y="1036769"/>
              <a:ext cx="292100" cy="282575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8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8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346700" y="2400401"/>
            <a:ext cx="965200" cy="1994378"/>
            <a:chOff x="2463800" y="1836869"/>
            <a:chExt cx="965200" cy="1994378"/>
          </a:xfrm>
        </p:grpSpPr>
        <p:sp>
          <p:nvSpPr>
            <p:cNvPr id="18" name="Rounded Rectangle 17"/>
            <p:cNvSpPr/>
            <p:nvPr/>
          </p:nvSpPr>
          <p:spPr>
            <a:xfrm>
              <a:off x="2654300" y="3568147"/>
              <a:ext cx="774700" cy="2631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5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5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2463800" y="1836869"/>
              <a:ext cx="292100" cy="282575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8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8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686300" y="1587601"/>
            <a:ext cx="2540000" cy="2807178"/>
            <a:chOff x="1790700" y="1011369"/>
            <a:chExt cx="2540000" cy="2807178"/>
          </a:xfrm>
        </p:grpSpPr>
        <p:sp>
          <p:nvSpPr>
            <p:cNvPr id="21" name="Rounded Rectangle 20"/>
            <p:cNvSpPr/>
            <p:nvPr/>
          </p:nvSpPr>
          <p:spPr>
            <a:xfrm>
              <a:off x="3556000" y="3555447"/>
              <a:ext cx="774700" cy="2631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5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5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790700" y="1011369"/>
              <a:ext cx="292100" cy="282575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8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8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070600" y="1587601"/>
            <a:ext cx="2082800" cy="2806626"/>
            <a:chOff x="1790700" y="1011369"/>
            <a:chExt cx="2082800" cy="2806626"/>
          </a:xfrm>
        </p:grpSpPr>
        <p:sp>
          <p:nvSpPr>
            <p:cNvPr id="24" name="Rounded Rectangle 23"/>
            <p:cNvSpPr/>
            <p:nvPr/>
          </p:nvSpPr>
          <p:spPr>
            <a:xfrm>
              <a:off x="3098800" y="3554895"/>
              <a:ext cx="774700" cy="2631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5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5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1790700" y="1011369"/>
              <a:ext cx="292100" cy="282575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18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18000"/>
                  </a:schemeClr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68300" y="2678817"/>
            <a:ext cx="27304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Start at the root &amp; traverse</a:t>
            </a:r>
          </a:p>
          <a:p>
            <a:pPr algn="ctr"/>
            <a:r>
              <a:rPr lang="en-US" dirty="0"/>
              <a:t>the tree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998537" y="5114352"/>
            <a:ext cx="7467601" cy="639145"/>
            <a:chOff x="1219200" y="4376392"/>
            <a:chExt cx="7467601" cy="639145"/>
          </a:xfrm>
        </p:grpSpPr>
        <p:sp>
          <p:nvSpPr>
            <p:cNvPr id="27" name="TextBox 26"/>
            <p:cNvSpPr txBox="1"/>
            <p:nvPr/>
          </p:nvSpPr>
          <p:spPr>
            <a:xfrm>
              <a:off x="1219200" y="4476233"/>
              <a:ext cx="5846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So, the SSL would be the sum of all possible reconstructions.</a:t>
              </a:r>
            </a:p>
          </p:txBody>
        </p:sp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975018"/>
                </p:ext>
              </p:extLst>
            </p:nvPr>
          </p:nvGraphicFramePr>
          <p:xfrm>
            <a:off x="6908801" y="4376392"/>
            <a:ext cx="1778000" cy="6391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64" name="Equation" r:id="rId4" imgW="1130300" imgH="469900" progId="Equation.3">
                    <p:embed/>
                  </p:oleObj>
                </mc:Choice>
                <mc:Fallback>
                  <p:oleObj name="Equation" r:id="rId4" imgW="1130300" imgH="4699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6908801" y="4376392"/>
                          <a:ext cx="1778000" cy="63914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94091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BCE2FC2-8354-E44A-A14C-D8DD66362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519" y="974249"/>
            <a:ext cx="3546475" cy="2372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7808C33B-FFDB-6742-A222-429310EA45C1}"/>
              </a:ext>
            </a:extLst>
          </p:cNvPr>
          <p:cNvGrpSpPr/>
          <p:nvPr/>
        </p:nvGrpSpPr>
        <p:grpSpPr>
          <a:xfrm>
            <a:off x="325854" y="3529687"/>
            <a:ext cx="8492290" cy="1391999"/>
            <a:chOff x="325854" y="3380831"/>
            <a:chExt cx="8492290" cy="1391999"/>
          </a:xfrm>
        </p:grpSpPr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id="{66EBA41A-4E69-4B4D-B166-F04E63DB094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2554087"/>
                </p:ext>
              </p:extLst>
            </p:nvPr>
          </p:nvGraphicFramePr>
          <p:xfrm>
            <a:off x="325855" y="3883830"/>
            <a:ext cx="8492289" cy="889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2" name="Equation" r:id="rId4" imgW="4610100" imgH="482600" progId="Equation.3">
                    <p:embed/>
                  </p:oleObj>
                </mc:Choice>
                <mc:Fallback>
                  <p:oleObj name="Equation" r:id="rId4" imgW="4610100" imgH="482600" progId="Equation.3">
                    <p:embed/>
                    <p:pic>
                      <p:nvPicPr>
                        <p:cNvPr id="32" name="Object 31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25855" y="3883830"/>
                          <a:ext cx="8492289" cy="8890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A01C257-E8CC-D64B-9D60-34BC60E1755B}"/>
                </a:ext>
              </a:extLst>
            </p:cNvPr>
            <p:cNvSpPr txBox="1"/>
            <p:nvPr/>
          </p:nvSpPr>
          <p:spPr>
            <a:xfrm>
              <a:off x="325854" y="3380831"/>
              <a:ext cx="32254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Felsenstein’s</a:t>
              </a:r>
              <a:r>
                <a:rPr lang="en-US" dirty="0"/>
                <a:t> Pruning Algorithm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C8430C90-4CAF-3E46-AA33-3C238147796B}"/>
              </a:ext>
            </a:extLst>
          </p:cNvPr>
          <p:cNvSpPr txBox="1"/>
          <p:nvPr/>
        </p:nvSpPr>
        <p:spPr>
          <a:xfrm>
            <a:off x="2371056" y="276448"/>
            <a:ext cx="4529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More Efficient Way to Calculate Likelihoods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B414AC-3D97-3E4A-8C44-70D26980AA1B}"/>
              </a:ext>
            </a:extLst>
          </p:cNvPr>
          <p:cNvSpPr/>
          <p:nvPr/>
        </p:nvSpPr>
        <p:spPr>
          <a:xfrm>
            <a:off x="488281" y="5596822"/>
            <a:ext cx="4583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Each summation is across all four nucleotides.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46643E-1184-0945-9579-416730535105}"/>
              </a:ext>
            </a:extLst>
          </p:cNvPr>
          <p:cNvSpPr txBox="1"/>
          <p:nvPr/>
        </p:nvSpPr>
        <p:spPr>
          <a:xfrm>
            <a:off x="488281" y="5172111"/>
            <a:ext cx="598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Parentheses follow the </a:t>
            </a:r>
            <a:r>
              <a:rPr lang="en-US"/>
              <a:t>tree topology </a:t>
            </a:r>
            <a:r>
              <a:rPr lang="en-US" dirty="0"/>
              <a:t>and represent subtrees.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852891-37D4-1547-BAE6-D0229553B711}"/>
              </a:ext>
            </a:extLst>
          </p:cNvPr>
          <p:cNvSpPr/>
          <p:nvPr/>
        </p:nvSpPr>
        <p:spPr>
          <a:xfrm>
            <a:off x="488281" y="6067318"/>
            <a:ext cx="5582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Branch lengths (</a:t>
            </a:r>
            <a:r>
              <a:rPr lang="en-US" i="1" dirty="0" err="1"/>
              <a:t>v</a:t>
            </a:r>
            <a:r>
              <a:rPr lang="en-US" i="1" baseline="-25000" dirty="0" err="1"/>
              <a:t>i,j</a:t>
            </a:r>
            <a:r>
              <a:rPr lang="en-US" dirty="0"/>
              <a:t>) are parameters that can be optimized. </a:t>
            </a:r>
          </a:p>
        </p:txBody>
      </p:sp>
    </p:spTree>
    <p:extLst>
      <p:ext uri="{BB962C8B-B14F-4D97-AF65-F5344CB8AC3E}">
        <p14:creationId xmlns:p14="http://schemas.microsoft.com/office/powerpoint/2010/main" val="194880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45787"/>
              </p:ext>
            </p:extLst>
          </p:nvPr>
        </p:nvGraphicFramePr>
        <p:xfrm>
          <a:off x="3169745" y="779780"/>
          <a:ext cx="2806700" cy="1122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" name="Equation" r:id="rId3" imgW="1143000" imgH="457200" progId="Equation.3">
                  <p:embed/>
                </p:oleObj>
              </mc:Choice>
              <mc:Fallback>
                <p:oleObj name="Equation" r:id="rId3" imgW="11430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69745" y="779780"/>
                        <a:ext cx="2806700" cy="1122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85900" y="183634"/>
            <a:ext cx="2815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A few points to note: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727200" y="2260600"/>
            <a:ext cx="5702300" cy="1867476"/>
            <a:chOff x="1612900" y="2755900"/>
            <a:chExt cx="5702300" cy="1867476"/>
          </a:xfrm>
        </p:grpSpPr>
        <p:sp>
          <p:nvSpPr>
            <p:cNvPr id="5" name="Rectangle 4"/>
            <p:cNvSpPr/>
            <p:nvPr/>
          </p:nvSpPr>
          <p:spPr>
            <a:xfrm>
              <a:off x="1612900" y="3022938"/>
              <a:ext cx="5702300" cy="16004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ourier"/>
                  <a:cs typeface="Courier"/>
                </a:rPr>
                <a:t>  1      A G T A C A . . . . . . . . . . . . . . .</a:t>
              </a:r>
            </a:p>
            <a:p>
              <a:r>
                <a:rPr lang="en-US" sz="1400" dirty="0">
                  <a:latin typeface="Courier"/>
                  <a:cs typeface="Courier"/>
                </a:rPr>
                <a:t>  2      A G T A . . . . . . . . . . . . . . . . .</a:t>
              </a:r>
            </a:p>
            <a:p>
              <a:r>
                <a:rPr lang="en-US" sz="1400" dirty="0">
                  <a:latin typeface="Courier"/>
                  <a:cs typeface="Courier"/>
                </a:rPr>
                <a:t>  3      A G T A . . . . . . . . . . . . . . . . .</a:t>
              </a:r>
            </a:p>
            <a:p>
              <a:r>
                <a:rPr lang="en-US" sz="1400" dirty="0">
                  <a:latin typeface="Courier"/>
                  <a:cs typeface="Courier"/>
                </a:rPr>
                <a:t>  .      . . . . . . . . . . . . . . . . . . . . .</a:t>
              </a:r>
            </a:p>
            <a:p>
              <a:r>
                <a:rPr lang="en-US" sz="1400" dirty="0">
                  <a:effectLst>
                    <a:outerShdw blurRad="50800" dist="38100" algn="tr" rotWithShape="0">
                      <a:prstClr val="black">
                        <a:alpha val="40000"/>
                      </a:prstClr>
                    </a:outerShdw>
                  </a:effectLst>
                  <a:latin typeface="Courier"/>
                  <a:cs typeface="Courier"/>
                </a:rPr>
                <a:t> </a:t>
              </a:r>
              <a:r>
                <a:rPr lang="en-US" sz="1400" dirty="0">
                  <a:latin typeface="Courier"/>
                  <a:cs typeface="Courier"/>
                </a:rPr>
                <a:t> .      . . . . . . . . . . . . . . . . . . . . . </a:t>
              </a:r>
            </a:p>
            <a:p>
              <a:r>
                <a:rPr lang="en-US" sz="1400" dirty="0">
                  <a:latin typeface="Courier"/>
                  <a:cs typeface="Courier"/>
                </a:rPr>
                <a:t>  </a:t>
              </a:r>
              <a:r>
                <a:rPr lang="en-US" sz="1400" i="1" dirty="0">
                  <a:latin typeface="Courier"/>
                  <a:cs typeface="Courier"/>
                </a:rPr>
                <a:t>n</a:t>
              </a:r>
              <a:r>
                <a:rPr lang="en-US" sz="1400" dirty="0">
                  <a:latin typeface="Courier"/>
                  <a:cs typeface="Courier"/>
                </a:rPr>
                <a:t>      A G T A . . . . . . . . . . . . . . . . .</a:t>
              </a:r>
            </a:p>
            <a:p>
              <a:r>
                <a:rPr lang="en-US" sz="1400" dirty="0">
                  <a:latin typeface="Courier"/>
                  <a:cs typeface="Courier"/>
                </a:rPr>
                <a:t>Pattern  1 2 3 1 . . . . . . . . . . . . . . . .(</a:t>
              </a:r>
              <a:r>
                <a:rPr lang="en-US" sz="1400" i="1" dirty="0">
                  <a:latin typeface="Courier"/>
                  <a:cs typeface="Courier"/>
                </a:rPr>
                <a:t>a</a:t>
              </a:r>
              <a:r>
                <a:rPr lang="en-US" sz="1400" dirty="0">
                  <a:latin typeface="Courier"/>
                  <a:cs typeface="Courier"/>
                </a:rPr>
                <a:t>)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901750" y="2755900"/>
              <a:ext cx="13773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Site patterns</a:t>
              </a:r>
            </a:p>
          </p:txBody>
        </p:sp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266109"/>
              </p:ext>
            </p:extLst>
          </p:nvPr>
        </p:nvGraphicFramePr>
        <p:xfrm>
          <a:off x="3084513" y="4457700"/>
          <a:ext cx="2992437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7" name="Equation" r:id="rId5" imgW="1358900" imgH="469900" progId="Equation.3">
                  <p:embed/>
                </p:oleObj>
              </mc:Choice>
              <mc:Fallback>
                <p:oleObj name="Equation" r:id="rId5" imgW="13589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84513" y="4457700"/>
                        <a:ext cx="2992437" cy="103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2790999" y="5649501"/>
            <a:ext cx="3893458" cy="486291"/>
            <a:chOff x="816078" y="5637000"/>
            <a:chExt cx="4023411" cy="603250"/>
          </a:xfrm>
        </p:grpSpPr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15673988"/>
                </p:ext>
              </p:extLst>
            </p:nvPr>
          </p:nvGraphicFramePr>
          <p:xfrm>
            <a:off x="816078" y="5637000"/>
            <a:ext cx="816162" cy="603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8" name="Equation" r:id="rId7" imgW="292100" imgH="215900" progId="Equation.3">
                    <p:embed/>
                  </p:oleObj>
                </mc:Choice>
                <mc:Fallback>
                  <p:oleObj name="Equation" r:id="rId7" imgW="292100" imgH="2159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816078" y="5637000"/>
                          <a:ext cx="816162" cy="6032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1549400" y="5657334"/>
              <a:ext cx="3290089" cy="4581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The frequency of site pattern </a:t>
              </a:r>
              <a:r>
                <a:rPr lang="en-US" i="1" dirty="0"/>
                <a:t>a</a:t>
              </a:r>
              <a:r>
                <a:rPr lang="en-US" dirty="0"/>
                <a:t>.</a:t>
              </a:r>
              <a:endParaRPr lang="en-US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58907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9401" y="340667"/>
            <a:ext cx="2964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C. Minimum Evolution</a:t>
            </a: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0" y="1103771"/>
            <a:ext cx="2530475" cy="1944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1322229"/>
              </p:ext>
            </p:extLst>
          </p:nvPr>
        </p:nvGraphicFramePr>
        <p:xfrm>
          <a:off x="3369649" y="3289300"/>
          <a:ext cx="2471914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1" name="Equation" r:id="rId4" imgW="977900" imgH="457200" progId="Equation.3">
                  <p:embed/>
                </p:oleObj>
              </mc:Choice>
              <mc:Fallback>
                <p:oleObj name="Equation" r:id="rId4" imgW="9779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69649" y="3289300"/>
                        <a:ext cx="2471914" cy="115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650032"/>
              </p:ext>
            </p:extLst>
          </p:nvPr>
        </p:nvGraphicFramePr>
        <p:xfrm>
          <a:off x="3280833" y="4724400"/>
          <a:ext cx="2580217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2" name="Equation" r:id="rId6" imgW="876300" imgH="457200" progId="Equation.3">
                  <p:embed/>
                </p:oleObj>
              </mc:Choice>
              <mc:Fallback>
                <p:oleObj name="Equation" r:id="rId6" imgW="8763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80833" y="4724400"/>
                        <a:ext cx="2580217" cy="134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322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1535" y="355600"/>
            <a:ext cx="1380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Additivity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355600" y="806686"/>
            <a:ext cx="7775976" cy="2638189"/>
            <a:chOff x="355600" y="806686"/>
            <a:chExt cx="7775976" cy="2638189"/>
          </a:xfrm>
        </p:grpSpPr>
        <p:pic>
          <p:nvPicPr>
            <p:cNvPr id="8193" name="Picture 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600" y="1071563"/>
              <a:ext cx="3086100" cy="2373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5261376" y="806686"/>
              <a:ext cx="2870200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i="1" dirty="0"/>
                <a:t>	</a:t>
              </a:r>
              <a:r>
                <a:rPr lang="en-US" i="1" dirty="0" err="1"/>
                <a:t>d</a:t>
              </a:r>
              <a:r>
                <a:rPr lang="en-US" baseline="-25000" dirty="0" err="1"/>
                <a:t>AB</a:t>
              </a:r>
              <a:r>
                <a:rPr lang="en-US" dirty="0"/>
                <a:t> = </a:t>
              </a:r>
              <a:r>
                <a:rPr lang="en-US" i="1" dirty="0" err="1"/>
                <a:t>p</a:t>
              </a:r>
              <a:r>
                <a:rPr lang="en-US" baseline="-25000" dirty="0" err="1"/>
                <a:t>AB</a:t>
              </a:r>
              <a:r>
                <a:rPr lang="en-US" dirty="0"/>
                <a:t> = </a:t>
              </a:r>
              <a:r>
                <a:rPr lang="en-US" i="1" dirty="0"/>
                <a:t>v</a:t>
              </a:r>
              <a:r>
                <a:rPr lang="en-US" i="1" baseline="-25000" dirty="0"/>
                <a:t>1</a:t>
              </a:r>
              <a:r>
                <a:rPr lang="en-US" baseline="-25000" dirty="0"/>
                <a:t>  </a:t>
              </a:r>
              <a:r>
                <a:rPr lang="en-US" dirty="0"/>
                <a:t>+ </a:t>
              </a:r>
              <a:r>
                <a:rPr lang="en-US" i="1" dirty="0"/>
                <a:t>v</a:t>
              </a:r>
              <a:r>
                <a:rPr lang="en-US" i="1" baseline="-25000" dirty="0"/>
                <a:t>2 </a:t>
              </a:r>
              <a:r>
                <a:rPr lang="en-US" dirty="0"/>
                <a:t>,</a:t>
              </a:r>
            </a:p>
            <a:p>
              <a:r>
                <a:rPr lang="en-US" i="1" dirty="0"/>
                <a:t>	</a:t>
              </a:r>
              <a:r>
                <a:rPr lang="en-US" i="1" dirty="0" err="1"/>
                <a:t>d</a:t>
              </a:r>
              <a:r>
                <a:rPr lang="en-US" baseline="-25000" dirty="0" err="1"/>
                <a:t>AC</a:t>
              </a:r>
              <a:r>
                <a:rPr lang="en-US" dirty="0"/>
                <a:t> = </a:t>
              </a:r>
              <a:r>
                <a:rPr lang="en-US" i="1" dirty="0" err="1"/>
                <a:t>p</a:t>
              </a:r>
              <a:r>
                <a:rPr lang="en-US" baseline="-25000" dirty="0" err="1"/>
                <a:t>AC</a:t>
              </a:r>
              <a:r>
                <a:rPr lang="en-US" dirty="0"/>
                <a:t> = </a:t>
              </a:r>
              <a:r>
                <a:rPr lang="en-US" i="1" dirty="0"/>
                <a:t>v</a:t>
              </a:r>
              <a:r>
                <a:rPr lang="en-US" i="1" baseline="-25000" dirty="0"/>
                <a:t>1</a:t>
              </a:r>
              <a:r>
                <a:rPr lang="en-US" baseline="-25000" dirty="0"/>
                <a:t>  </a:t>
              </a:r>
              <a:r>
                <a:rPr lang="en-US" dirty="0"/>
                <a:t>+ </a:t>
              </a:r>
              <a:r>
                <a:rPr lang="en-US" i="1" dirty="0"/>
                <a:t>v</a:t>
              </a:r>
              <a:r>
                <a:rPr lang="en-US" i="1" baseline="-25000" dirty="0"/>
                <a:t>3</a:t>
              </a:r>
              <a:r>
                <a:rPr lang="en-US" dirty="0"/>
                <a:t> + </a:t>
              </a:r>
              <a:r>
                <a:rPr lang="en-US" i="1" dirty="0"/>
                <a:t>v</a:t>
              </a:r>
              <a:r>
                <a:rPr lang="en-US" i="1" baseline="-25000" dirty="0"/>
                <a:t>4 </a:t>
              </a:r>
              <a:r>
                <a:rPr lang="en-US" i="1" dirty="0"/>
                <a:t>,</a:t>
              </a:r>
              <a:endParaRPr lang="en-US" dirty="0"/>
            </a:p>
            <a:p>
              <a:r>
                <a:rPr lang="en-US" i="1" dirty="0"/>
                <a:t>	</a:t>
              </a:r>
              <a:r>
                <a:rPr lang="en-US" i="1" dirty="0" err="1"/>
                <a:t>d</a:t>
              </a:r>
              <a:r>
                <a:rPr lang="en-US" baseline="-25000" dirty="0" err="1"/>
                <a:t>AD</a:t>
              </a:r>
              <a:r>
                <a:rPr lang="en-US" dirty="0"/>
                <a:t> = </a:t>
              </a:r>
              <a:r>
                <a:rPr lang="en-US" i="1" dirty="0" err="1"/>
                <a:t>p</a:t>
              </a:r>
              <a:r>
                <a:rPr lang="en-US" baseline="-25000" dirty="0" err="1"/>
                <a:t>AD</a:t>
              </a:r>
              <a:r>
                <a:rPr lang="en-US" dirty="0"/>
                <a:t> = </a:t>
              </a:r>
              <a:r>
                <a:rPr lang="en-US" i="1" dirty="0"/>
                <a:t>v</a:t>
              </a:r>
              <a:r>
                <a:rPr lang="en-US" i="1" baseline="-25000" dirty="0"/>
                <a:t>1</a:t>
              </a:r>
              <a:r>
                <a:rPr lang="en-US" baseline="-25000" dirty="0"/>
                <a:t>  </a:t>
              </a:r>
              <a:r>
                <a:rPr lang="en-US" dirty="0"/>
                <a:t>+ </a:t>
              </a:r>
              <a:r>
                <a:rPr lang="en-US" i="1" dirty="0"/>
                <a:t>v</a:t>
              </a:r>
              <a:r>
                <a:rPr lang="en-US" i="1" baseline="-25000" dirty="0"/>
                <a:t>3</a:t>
              </a:r>
              <a:r>
                <a:rPr lang="en-US" dirty="0"/>
                <a:t> +</a:t>
              </a:r>
              <a:r>
                <a:rPr lang="en-US" i="1" dirty="0"/>
                <a:t> v</a:t>
              </a:r>
              <a:r>
                <a:rPr lang="en-US" i="1" baseline="-25000" dirty="0"/>
                <a:t>5 </a:t>
              </a:r>
              <a:r>
                <a:rPr lang="en-US" dirty="0"/>
                <a:t>,</a:t>
              </a:r>
            </a:p>
            <a:p>
              <a:r>
                <a:rPr lang="en-US" i="1" dirty="0"/>
                <a:t>	</a:t>
              </a:r>
              <a:r>
                <a:rPr lang="en-US" i="1" dirty="0" err="1"/>
                <a:t>d</a:t>
              </a:r>
              <a:r>
                <a:rPr lang="en-US" baseline="-25000" dirty="0" err="1"/>
                <a:t>BC</a:t>
              </a:r>
              <a:r>
                <a:rPr lang="en-US" dirty="0"/>
                <a:t> = </a:t>
              </a:r>
              <a:r>
                <a:rPr lang="en-US" i="1" dirty="0" err="1"/>
                <a:t>p</a:t>
              </a:r>
              <a:r>
                <a:rPr lang="en-US" baseline="-25000" dirty="0" err="1"/>
                <a:t>BC</a:t>
              </a:r>
              <a:r>
                <a:rPr lang="en-US" dirty="0"/>
                <a:t> = </a:t>
              </a:r>
              <a:r>
                <a:rPr lang="en-US" i="1" dirty="0"/>
                <a:t>v</a:t>
              </a:r>
              <a:r>
                <a:rPr lang="en-US" i="1" baseline="-25000" dirty="0"/>
                <a:t>2</a:t>
              </a:r>
              <a:r>
                <a:rPr lang="en-US" baseline="-25000" dirty="0"/>
                <a:t> </a:t>
              </a:r>
              <a:r>
                <a:rPr lang="en-US" dirty="0"/>
                <a:t> + </a:t>
              </a:r>
              <a:r>
                <a:rPr lang="en-US" i="1" dirty="0"/>
                <a:t>v</a:t>
              </a:r>
              <a:r>
                <a:rPr lang="en-US" i="1" baseline="-25000" dirty="0"/>
                <a:t>3</a:t>
              </a:r>
              <a:r>
                <a:rPr lang="en-US" dirty="0"/>
                <a:t> + </a:t>
              </a:r>
              <a:r>
                <a:rPr lang="en-US" i="1" dirty="0"/>
                <a:t>v</a:t>
              </a:r>
              <a:r>
                <a:rPr lang="en-US" i="1" baseline="-25000" dirty="0"/>
                <a:t>4</a:t>
              </a:r>
              <a:r>
                <a:rPr lang="en-US" baseline="-25000" dirty="0"/>
                <a:t> </a:t>
              </a:r>
              <a:r>
                <a:rPr lang="en-US" dirty="0"/>
                <a:t>,</a:t>
              </a:r>
            </a:p>
            <a:p>
              <a:r>
                <a:rPr lang="en-US" i="1" dirty="0"/>
                <a:t>	</a:t>
              </a:r>
              <a:r>
                <a:rPr lang="en-US" i="1" dirty="0" err="1"/>
                <a:t>d</a:t>
              </a:r>
              <a:r>
                <a:rPr lang="en-US" baseline="-25000" dirty="0" err="1"/>
                <a:t>BD</a:t>
              </a:r>
              <a:r>
                <a:rPr lang="en-US" dirty="0"/>
                <a:t> = </a:t>
              </a:r>
              <a:r>
                <a:rPr lang="en-US" i="1" dirty="0" err="1"/>
                <a:t>p</a:t>
              </a:r>
              <a:r>
                <a:rPr lang="en-US" baseline="-25000" dirty="0" err="1"/>
                <a:t>BD</a:t>
              </a:r>
              <a:r>
                <a:rPr lang="en-US" dirty="0"/>
                <a:t> = </a:t>
              </a:r>
              <a:r>
                <a:rPr lang="en-US" i="1" dirty="0"/>
                <a:t>v</a:t>
              </a:r>
              <a:r>
                <a:rPr lang="en-US" i="1" baseline="-25000" dirty="0"/>
                <a:t>2</a:t>
              </a:r>
              <a:r>
                <a:rPr lang="en-US" baseline="-25000" dirty="0"/>
                <a:t> </a:t>
              </a:r>
              <a:r>
                <a:rPr lang="en-US" dirty="0"/>
                <a:t> + </a:t>
              </a:r>
              <a:r>
                <a:rPr lang="en-US" i="1" dirty="0"/>
                <a:t>v</a:t>
              </a:r>
              <a:r>
                <a:rPr lang="en-US" i="1" baseline="-25000" dirty="0"/>
                <a:t>3</a:t>
              </a:r>
              <a:r>
                <a:rPr lang="en-US" dirty="0"/>
                <a:t> + </a:t>
              </a:r>
              <a:r>
                <a:rPr lang="en-US" i="1" dirty="0"/>
                <a:t>v</a:t>
              </a:r>
              <a:r>
                <a:rPr lang="en-US" i="1" baseline="-25000" dirty="0"/>
                <a:t>5</a:t>
              </a:r>
              <a:r>
                <a:rPr lang="en-US" i="1" dirty="0"/>
                <a:t> </a:t>
              </a:r>
              <a:r>
                <a:rPr lang="en-US" dirty="0"/>
                <a:t>,</a:t>
              </a:r>
            </a:p>
            <a:p>
              <a:r>
                <a:rPr lang="en-US" i="1" dirty="0"/>
                <a:t>	</a:t>
              </a:r>
              <a:r>
                <a:rPr lang="en-US" i="1" dirty="0" err="1"/>
                <a:t>d</a:t>
              </a:r>
              <a:r>
                <a:rPr lang="en-US" baseline="-25000" dirty="0" err="1"/>
                <a:t>CD</a:t>
              </a:r>
              <a:r>
                <a:rPr lang="en-US" dirty="0"/>
                <a:t> = </a:t>
              </a:r>
              <a:r>
                <a:rPr lang="en-US" i="1" dirty="0" err="1"/>
                <a:t>p</a:t>
              </a:r>
              <a:r>
                <a:rPr lang="en-US" baseline="-25000" dirty="0" err="1"/>
                <a:t>CD</a:t>
              </a:r>
              <a:r>
                <a:rPr lang="en-US" dirty="0"/>
                <a:t> = </a:t>
              </a:r>
              <a:r>
                <a:rPr lang="en-US" i="1" dirty="0"/>
                <a:t>v</a:t>
              </a:r>
              <a:r>
                <a:rPr lang="en-US" i="1" baseline="-25000" dirty="0"/>
                <a:t>4  </a:t>
              </a:r>
              <a:r>
                <a:rPr lang="en-US" dirty="0"/>
                <a:t>+ </a:t>
              </a:r>
              <a:r>
                <a:rPr lang="en-US" i="1" dirty="0"/>
                <a:t>v</a:t>
              </a:r>
              <a:r>
                <a:rPr lang="en-US" i="1" baseline="-25000" dirty="0"/>
                <a:t>5</a:t>
              </a:r>
              <a:r>
                <a:rPr lang="en-US" i="1" dirty="0"/>
                <a:t> </a:t>
              </a:r>
            </a:p>
          </p:txBody>
        </p:sp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1651153"/>
              </p:ext>
            </p:extLst>
          </p:nvPr>
        </p:nvGraphicFramePr>
        <p:xfrm>
          <a:off x="2280235" y="3284802"/>
          <a:ext cx="4662905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2" name="Equation" r:id="rId4" imgW="1625600" imgH="482600" progId="Equation.3">
                  <p:embed/>
                </p:oleObj>
              </mc:Choice>
              <mc:Fallback>
                <p:oleObj name="Equation" r:id="rId4" imgW="1625600" imgH="482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0235" y="3284802"/>
                        <a:ext cx="4662905" cy="1384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33680" y="4732232"/>
            <a:ext cx="5156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charset="2"/>
                <a:cs typeface="Symbol" charset="2"/>
              </a:rPr>
              <a:t>a</a:t>
            </a:r>
            <a:r>
              <a:rPr lang="en-US" dirty="0"/>
              <a:t> usually equals 2 (so this is a least-squares method).</a:t>
            </a:r>
          </a:p>
        </p:txBody>
      </p:sp>
      <p:sp>
        <p:nvSpPr>
          <p:cNvPr id="6" name="Rectangle 5"/>
          <p:cNvSpPr/>
          <p:nvPr/>
        </p:nvSpPr>
        <p:spPr>
          <a:xfrm>
            <a:off x="647700" y="5109339"/>
            <a:ext cx="7721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err="1"/>
              <a:t>w</a:t>
            </a:r>
            <a:r>
              <a:rPr lang="en-US" i="1" baseline="-25000" dirty="0" err="1"/>
              <a:t>ij</a:t>
            </a:r>
            <a:r>
              <a:rPr lang="en-US" dirty="0"/>
              <a:t> allows weighting of the pair-wise error terms. </a:t>
            </a:r>
          </a:p>
          <a:p>
            <a:r>
              <a:rPr lang="en-US" i="1" dirty="0" err="1"/>
              <a:t>w</a:t>
            </a:r>
            <a:r>
              <a:rPr lang="en-US" i="1" baseline="-25000" dirty="0" err="1"/>
              <a:t>ij</a:t>
            </a:r>
            <a:r>
              <a:rPr lang="en-US" dirty="0"/>
              <a:t> = 1 assumes that the errors are identical across all </a:t>
            </a:r>
            <a:r>
              <a:rPr lang="en-US" i="1" dirty="0" err="1"/>
              <a:t>d</a:t>
            </a:r>
            <a:r>
              <a:rPr lang="en-US" i="1" baseline="-25000" dirty="0" err="1"/>
              <a:t>ij</a:t>
            </a:r>
            <a:r>
              <a:rPr lang="en-US" dirty="0"/>
              <a:t>.</a:t>
            </a:r>
          </a:p>
          <a:p>
            <a:r>
              <a:rPr lang="en-US" i="1" dirty="0" err="1"/>
              <a:t>w</a:t>
            </a:r>
            <a:r>
              <a:rPr lang="en-US" i="1" baseline="-25000" dirty="0" err="1"/>
              <a:t>ij</a:t>
            </a:r>
            <a:r>
              <a:rPr lang="en-US" dirty="0"/>
              <a:t> = 1/</a:t>
            </a:r>
            <a:r>
              <a:rPr lang="en-US" i="1" dirty="0" err="1"/>
              <a:t>d</a:t>
            </a:r>
            <a:r>
              <a:rPr lang="en-US" i="1" baseline="-25000" dirty="0" err="1"/>
              <a:t>ij</a:t>
            </a:r>
            <a:r>
              <a:rPr lang="en-US" dirty="0"/>
              <a:t>  assumes that errors are proportional to </a:t>
            </a:r>
            <a:r>
              <a:rPr lang="en-US" i="1" dirty="0" err="1"/>
              <a:t>d</a:t>
            </a:r>
            <a:r>
              <a:rPr lang="en-US" i="1" baseline="-25000" dirty="0" err="1"/>
              <a:t>ij</a:t>
            </a:r>
            <a:r>
              <a:rPr lang="en-US" dirty="0"/>
              <a:t>.</a:t>
            </a:r>
          </a:p>
          <a:p>
            <a:r>
              <a:rPr lang="en-US" i="1" dirty="0" err="1"/>
              <a:t>w</a:t>
            </a:r>
            <a:r>
              <a:rPr lang="en-US" i="1" baseline="-25000" dirty="0" err="1"/>
              <a:t>ij</a:t>
            </a:r>
            <a:r>
              <a:rPr lang="en-US" dirty="0"/>
              <a:t> = 1/</a:t>
            </a:r>
            <a:r>
              <a:rPr lang="en-US" i="1" dirty="0"/>
              <a:t>d</a:t>
            </a:r>
            <a:r>
              <a:rPr lang="en-US" i="1" baseline="30000" dirty="0"/>
              <a:t>2</a:t>
            </a:r>
            <a:r>
              <a:rPr lang="en-US" i="1" baseline="-25000" dirty="0"/>
              <a:t>ij</a:t>
            </a:r>
            <a:r>
              <a:rPr lang="en-US" dirty="0"/>
              <a:t> assumes that errors are proportional to the square root of </a:t>
            </a:r>
            <a:r>
              <a:rPr lang="en-US" i="1" dirty="0" err="1"/>
              <a:t>d</a:t>
            </a:r>
            <a:r>
              <a:rPr lang="en-US" i="1" baseline="-25000" dirty="0" err="1"/>
              <a:t>ij</a:t>
            </a:r>
            <a:r>
              <a:rPr lang="en-US" dirty="0"/>
              <a:t>.</a:t>
            </a:r>
          </a:p>
          <a:p>
            <a:r>
              <a:rPr lang="en-US" i="1" dirty="0" err="1"/>
              <a:t>w</a:t>
            </a:r>
            <a:r>
              <a:rPr lang="en-US" i="1" baseline="-25000" dirty="0" err="1"/>
              <a:t>ij</a:t>
            </a:r>
            <a:r>
              <a:rPr lang="en-US" dirty="0"/>
              <a:t> = 1/</a:t>
            </a:r>
            <a:r>
              <a:rPr lang="en-US" i="1" dirty="0"/>
              <a:t>s</a:t>
            </a:r>
            <a:r>
              <a:rPr lang="en-US" i="1" baseline="30000" dirty="0"/>
              <a:t>2</a:t>
            </a:r>
            <a:r>
              <a:rPr lang="en-US" i="1" baseline="-25000" dirty="0"/>
              <a:t>ij</a:t>
            </a:r>
            <a:r>
              <a:rPr lang="en-US" dirty="0"/>
              <a:t>  weights by the expected variance in the </a:t>
            </a:r>
            <a:r>
              <a:rPr lang="en-US" i="1" dirty="0" err="1"/>
              <a:t>d</a:t>
            </a:r>
            <a:r>
              <a:rPr lang="en-US" i="1" baseline="-25000" dirty="0" err="1"/>
              <a:t>ij</a:t>
            </a:r>
            <a:r>
              <a:rPr lang="en-US" dirty="0"/>
              <a:t> (which may not be known).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FB0CAA-F090-E64C-90FC-CBDA46022F8D}"/>
              </a:ext>
            </a:extLst>
          </p:cNvPr>
          <p:cNvSpPr txBox="1"/>
          <p:nvPr/>
        </p:nvSpPr>
        <p:spPr>
          <a:xfrm>
            <a:off x="5702302" y="2782669"/>
            <a:ext cx="20594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 err="1"/>
              <a:t>d</a:t>
            </a:r>
            <a:r>
              <a:rPr lang="en-US" i="1" baseline="-25000" dirty="0" err="1"/>
              <a:t>AB</a:t>
            </a:r>
            <a:r>
              <a:rPr lang="en-US" i="1" dirty="0"/>
              <a:t> </a:t>
            </a:r>
            <a:r>
              <a:rPr lang="en-US" dirty="0"/>
              <a:t>+ </a:t>
            </a:r>
            <a:r>
              <a:rPr lang="en-US" i="1" dirty="0" err="1"/>
              <a:t>d</a:t>
            </a:r>
            <a:r>
              <a:rPr lang="en-US" i="1" baseline="-25000" dirty="0" err="1"/>
              <a:t>CD</a:t>
            </a:r>
            <a:r>
              <a:rPr lang="en-US" dirty="0"/>
              <a:t> &lt; </a:t>
            </a:r>
            <a:r>
              <a:rPr lang="en-US" i="1" dirty="0" err="1"/>
              <a:t>d</a:t>
            </a:r>
            <a:r>
              <a:rPr lang="en-US" i="1" baseline="-25000" dirty="0" err="1"/>
              <a:t>AC</a:t>
            </a:r>
            <a:r>
              <a:rPr lang="en-US" dirty="0"/>
              <a:t> + </a:t>
            </a:r>
            <a:r>
              <a:rPr lang="en-US" i="1" dirty="0" err="1"/>
              <a:t>d</a:t>
            </a:r>
            <a:r>
              <a:rPr lang="en-US" i="1" baseline="-25000" dirty="0" err="1"/>
              <a:t>BD</a:t>
            </a:r>
            <a:endParaRPr lang="en-US" i="1" baseline="-25000" dirty="0"/>
          </a:p>
          <a:p>
            <a:r>
              <a:rPr lang="en-US" i="1" dirty="0" err="1"/>
              <a:t>d</a:t>
            </a:r>
            <a:r>
              <a:rPr lang="en-US" i="1" baseline="-25000" dirty="0" err="1"/>
              <a:t>AB</a:t>
            </a:r>
            <a:r>
              <a:rPr lang="en-US" i="1" dirty="0"/>
              <a:t> </a:t>
            </a:r>
            <a:r>
              <a:rPr lang="en-US" dirty="0"/>
              <a:t>+ </a:t>
            </a:r>
            <a:r>
              <a:rPr lang="en-US" i="1" dirty="0" err="1"/>
              <a:t>d</a:t>
            </a:r>
            <a:r>
              <a:rPr lang="en-US" i="1" baseline="-25000" dirty="0" err="1"/>
              <a:t>CD</a:t>
            </a:r>
            <a:r>
              <a:rPr lang="en-US" dirty="0"/>
              <a:t> &lt; </a:t>
            </a:r>
            <a:r>
              <a:rPr lang="en-US" i="1" dirty="0" err="1"/>
              <a:t>d</a:t>
            </a:r>
            <a:r>
              <a:rPr lang="en-US" i="1" baseline="-25000" dirty="0" err="1"/>
              <a:t>AC</a:t>
            </a:r>
            <a:r>
              <a:rPr lang="en-US" dirty="0"/>
              <a:t> + </a:t>
            </a:r>
            <a:r>
              <a:rPr lang="en-US" i="1" dirty="0" err="1"/>
              <a:t>d</a:t>
            </a:r>
            <a:r>
              <a:rPr lang="en-US" i="1" baseline="-25000" dirty="0" err="1"/>
              <a:t>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52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2188</TotalTime>
  <Words>878</Words>
  <Application>Microsoft Macintosh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</vt:lpstr>
      <vt:lpstr>Symbol</vt:lpstr>
      <vt:lpstr>Times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Sullivan</dc:creator>
  <cp:lastModifiedBy>Sullivan, Jack (jacks@uidaho.edu)</cp:lastModifiedBy>
  <cp:revision>63</cp:revision>
  <cp:lastPrinted>2013-01-31T15:40:17Z</cp:lastPrinted>
  <dcterms:created xsi:type="dcterms:W3CDTF">2013-01-29T23:35:20Z</dcterms:created>
  <dcterms:modified xsi:type="dcterms:W3CDTF">2023-02-07T15:59:13Z</dcterms:modified>
</cp:coreProperties>
</file>