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4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9"/>
    <p:restoredTop sz="99658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1504" y="176"/>
      </p:cViewPr>
      <p:guideLst>
        <p:guide orient="horz" pos="2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Support</a:t>
            </a:r>
            <a:r>
              <a:rPr lang="en-US" baseline="0"/>
              <a:t> for Wrong Tree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Sheet1!$A$1:$A$6</c:f>
              <c:numCache>
                <c:formatCode>General</c:formatCode>
                <c:ptCount val="6"/>
                <c:pt idx="0">
                  <c:v>40</c:v>
                </c:pt>
                <c:pt idx="1">
                  <c:v>80</c:v>
                </c:pt>
                <c:pt idx="2">
                  <c:v>160</c:v>
                </c:pt>
                <c:pt idx="3">
                  <c:v>320</c:v>
                </c:pt>
                <c:pt idx="4">
                  <c:v>480</c:v>
                </c:pt>
                <c:pt idx="5">
                  <c:v>640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63</c:v>
                </c:pt>
                <c:pt idx="1">
                  <c:v>82</c:v>
                </c:pt>
                <c:pt idx="2">
                  <c:v>87</c:v>
                </c:pt>
                <c:pt idx="3">
                  <c:v>92</c:v>
                </c:pt>
                <c:pt idx="4">
                  <c:v>96</c:v>
                </c:pt>
                <c:pt idx="5">
                  <c:v>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653-0145-892D-03DEC0F54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219584"/>
        <c:axId val="185221232"/>
      </c:scatterChart>
      <c:valAx>
        <c:axId val="185219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21232"/>
        <c:crosses val="autoZero"/>
        <c:crossBetween val="midCat"/>
      </c:valAx>
      <c:valAx>
        <c:axId val="185221232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19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229E8-A7D1-9141-AB6E-F568A71E84C5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F5AC3-8F95-8D4A-8C69-CF34432D3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2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7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6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0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6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8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30BD-9E2C-6F40-BDE0-B5D6FA9C21F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EE977-B56E-354C-84D9-9DFF5790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8895" y="162089"/>
            <a:ext cx="5626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Why Models of Sequence Evolution Matter 	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605" y="862647"/>
            <a:ext cx="57785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13350" y="4822103"/>
            <a:ext cx="9104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Number of differences between each pair of taxa  vs. genetic distance between those two taxa.</a:t>
            </a:r>
          </a:p>
          <a:p>
            <a:pPr algn="ctr"/>
            <a:r>
              <a:rPr lang="en-US" dirty="0"/>
              <a:t> The x-axis is a proxy for time since divergence between the two taxa.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58277" y="1041074"/>
            <a:ext cx="8633389" cy="4804251"/>
            <a:chOff x="258277" y="1041074"/>
            <a:chExt cx="8633389" cy="4804251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2269086" y="1041074"/>
              <a:ext cx="978413" cy="29566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58277" y="5475993"/>
              <a:ext cx="8633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Differences accumulate linearly with time for only a very shot time after two taxa diverge.</a:t>
              </a:r>
              <a:r>
                <a:rPr lang="en-US" dirty="0">
                  <a:effectLst/>
                </a:rPr>
                <a:t> 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9806" y="1113366"/>
            <a:ext cx="8621795" cy="5496017"/>
            <a:chOff x="249806" y="1113366"/>
            <a:chExt cx="8621795" cy="5496017"/>
          </a:xfrm>
        </p:grpSpPr>
        <p:sp>
          <p:nvSpPr>
            <p:cNvPr id="12" name="Rectangle 11"/>
            <p:cNvSpPr/>
            <p:nvPr/>
          </p:nvSpPr>
          <p:spPr>
            <a:xfrm>
              <a:off x="249806" y="5963052"/>
              <a:ext cx="862179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2 pairs taxa that have different divergence times, may have a similar number of differences between them – </a:t>
              </a:r>
              <a:r>
                <a:rPr lang="en-US" b="1" dirty="0"/>
                <a:t>saturation</a:t>
              </a:r>
              <a:r>
                <a:rPr lang="en-US" dirty="0"/>
                <a:t>.</a:t>
              </a:r>
              <a:r>
                <a:rPr lang="en-US" dirty="0">
                  <a:effectLst/>
                </a:rPr>
                <a:t> 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40500" y="1460500"/>
              <a:ext cx="224367" cy="18203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283200" y="1113366"/>
              <a:ext cx="224367" cy="182033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136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890" y="258233"/>
            <a:ext cx="448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Importance of Branch Lengths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846138"/>
            <a:ext cx="36957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700" y="4660900"/>
            <a:ext cx="426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Large # of terminals with A, this is a slowly evolving site.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7700" y="5123934"/>
            <a:ext cx="713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 at node 2, </a:t>
            </a:r>
            <a:r>
              <a:rPr lang="en-US" sz="1400" dirty="0" err="1"/>
              <a:t>transversion</a:t>
            </a:r>
            <a:r>
              <a:rPr lang="en-US" sz="1400" dirty="0"/>
              <a:t> to A along short branch </a:t>
            </a:r>
            <a:r>
              <a:rPr lang="en-US" sz="1400" dirty="0">
                <a:latin typeface="Symbol" charset="2"/>
                <a:cs typeface="Symbol" charset="2"/>
              </a:rPr>
              <a:t>a</a:t>
            </a:r>
            <a:r>
              <a:rPr lang="en-US" sz="1400" dirty="0"/>
              <a:t>, no change along </a:t>
            </a:r>
            <a:r>
              <a:rPr lang="en-US" sz="1400" dirty="0">
                <a:latin typeface="Symbol" charset="2"/>
                <a:cs typeface="Symbol" charset="2"/>
              </a:rPr>
              <a:t>b</a:t>
            </a:r>
            <a:r>
              <a:rPr lang="en-US" sz="1400" dirty="0"/>
              <a:t> and change to G along </a:t>
            </a:r>
            <a:r>
              <a:rPr lang="en-US" sz="1400" dirty="0">
                <a:latin typeface="Symbol" charset="2"/>
                <a:cs typeface="Symbol" charset="2"/>
              </a:rPr>
              <a:t>g</a:t>
            </a:r>
            <a:r>
              <a:rPr lang="en-US" sz="14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7700" y="5571411"/>
            <a:ext cx="7001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 at node 2, transition to A along short branch </a:t>
            </a:r>
            <a:r>
              <a:rPr lang="en-US" sz="1400" dirty="0">
                <a:latin typeface="Symbol" charset="2"/>
                <a:cs typeface="Symbol" charset="2"/>
              </a:rPr>
              <a:t>a</a:t>
            </a:r>
            <a:r>
              <a:rPr lang="en-US" sz="1400" dirty="0"/>
              <a:t>, no change along </a:t>
            </a:r>
            <a:r>
              <a:rPr lang="en-US" sz="1400" dirty="0">
                <a:latin typeface="Symbol" charset="2"/>
                <a:cs typeface="Symbol" charset="2"/>
              </a:rPr>
              <a:t>g,</a:t>
            </a:r>
            <a:r>
              <a:rPr lang="en-US" sz="1400" dirty="0"/>
              <a:t> and change to C along </a:t>
            </a:r>
            <a:r>
              <a:rPr lang="en-US" sz="1400" dirty="0">
                <a:latin typeface="Symbol" charset="2"/>
                <a:cs typeface="Symbol" charset="2"/>
              </a:rPr>
              <a:t>b</a:t>
            </a:r>
            <a:r>
              <a:rPr lang="en-US" sz="1400" dirty="0"/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" y="6000234"/>
            <a:ext cx="6904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 at node 2, no change along short branch </a:t>
            </a:r>
            <a:r>
              <a:rPr lang="en-US" sz="1400" dirty="0">
                <a:latin typeface="Symbol" charset="2"/>
                <a:cs typeface="Symbol" charset="2"/>
              </a:rPr>
              <a:t>a</a:t>
            </a:r>
            <a:r>
              <a:rPr lang="en-US" sz="1400" dirty="0"/>
              <a:t>, a change to C along </a:t>
            </a:r>
            <a:r>
              <a:rPr lang="en-US" sz="1400" dirty="0">
                <a:latin typeface="Symbol" charset="2"/>
                <a:cs typeface="Symbol" charset="2"/>
              </a:rPr>
              <a:t>b,</a:t>
            </a:r>
            <a:r>
              <a:rPr lang="en-US" sz="1400" dirty="0"/>
              <a:t> and change to G along </a:t>
            </a:r>
            <a:r>
              <a:rPr lang="en-US" sz="1400" dirty="0">
                <a:latin typeface="Symbol" charset="2"/>
                <a:cs typeface="Symbol" charset="2"/>
              </a:rPr>
              <a:t>g</a:t>
            </a:r>
            <a:r>
              <a:rPr lang="en-US" sz="1400" dirty="0"/>
              <a:t>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73100" y="1549400"/>
            <a:ext cx="3607515" cy="791409"/>
            <a:chOff x="673100" y="1549400"/>
            <a:chExt cx="3607515" cy="791409"/>
          </a:xfrm>
        </p:grpSpPr>
        <p:sp>
          <p:nvSpPr>
            <p:cNvPr id="3" name="TextBox 2"/>
            <p:cNvSpPr txBox="1"/>
            <p:nvPr/>
          </p:nvSpPr>
          <p:spPr>
            <a:xfrm>
              <a:off x="3746500" y="2032000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{A}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3100" y="1549400"/>
              <a:ext cx="19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Fitch Optimization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4885" y="2033032"/>
              <a:ext cx="3257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:0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77361" y="2984500"/>
            <a:ext cx="841524" cy="309456"/>
            <a:chOff x="3177361" y="2984500"/>
            <a:chExt cx="841524" cy="309456"/>
          </a:xfrm>
        </p:grpSpPr>
        <p:sp>
          <p:nvSpPr>
            <p:cNvPr id="8" name="TextBox 7"/>
            <p:cNvSpPr txBox="1"/>
            <p:nvPr/>
          </p:nvSpPr>
          <p:spPr>
            <a:xfrm>
              <a:off x="3177361" y="2984500"/>
              <a:ext cx="691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{A C G}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95184" y="2986179"/>
              <a:ext cx="3237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:1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093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890" y="258233"/>
            <a:ext cx="448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Importance of Branch Lengths 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846138"/>
            <a:ext cx="36957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46500" y="2032000"/>
            <a:ext cx="415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{A}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7361" y="2984500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{A}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444" y="5314309"/>
            <a:ext cx="81699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ML can voice a preference here, where parsimony can’t. This is because ML accounts for branch </a:t>
            </a:r>
          </a:p>
          <a:p>
            <a:pPr algn="ctr"/>
            <a:r>
              <a:rPr lang="en-US" sz="1600" dirty="0"/>
              <a:t>lengths in calculating reconstruction probabilities.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6157" y="5977361"/>
            <a:ext cx="806449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No change along  a short branch and changes along both long branches is more likely than a</a:t>
            </a:r>
          </a:p>
          <a:p>
            <a:pPr algn="ctr"/>
            <a:r>
              <a:rPr lang="en-US" sz="1600" dirty="0"/>
              <a:t>change along the short branch coupled with no change along one of the long  branches.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5541" y="4651258"/>
            <a:ext cx="79057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All reconstructions are permitted and accounted for, but the reconstruction with A at node 2 </a:t>
            </a:r>
          </a:p>
          <a:p>
            <a:pPr algn="ctr"/>
            <a:r>
              <a:rPr lang="en-US" sz="1600" dirty="0"/>
              <a:t>(&amp; node 1) contributes the most to the single-site likelihood.</a:t>
            </a:r>
          </a:p>
        </p:txBody>
      </p:sp>
    </p:spTree>
    <p:extLst>
      <p:ext uri="{BB962C8B-B14F-4D97-AF65-F5344CB8AC3E}">
        <p14:creationId xmlns:p14="http://schemas.microsoft.com/office/powerpoint/2010/main" val="135517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6887" y="399590"/>
            <a:ext cx="1870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Multiple Hits.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14500" y="1084263"/>
            <a:ext cx="5715000" cy="3717925"/>
            <a:chOff x="1714500" y="1084263"/>
            <a:chExt cx="5715000" cy="3717925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0" y="1084263"/>
              <a:ext cx="5715000" cy="371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6265335" y="3047315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30599" y="2192866"/>
            <a:ext cx="1674737" cy="871382"/>
            <a:chOff x="3530599" y="2192866"/>
            <a:chExt cx="1674737" cy="871382"/>
          </a:xfrm>
        </p:grpSpPr>
        <p:sp>
          <p:nvSpPr>
            <p:cNvPr id="5" name="Rounded Rectangle 4"/>
            <p:cNvSpPr/>
            <p:nvPr/>
          </p:nvSpPr>
          <p:spPr>
            <a:xfrm>
              <a:off x="3530599" y="287866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24449" y="219286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37012" y="2878666"/>
            <a:ext cx="1547737" cy="1522973"/>
            <a:chOff x="3437012" y="2878666"/>
            <a:chExt cx="1547737" cy="1522973"/>
          </a:xfrm>
        </p:grpSpPr>
        <p:sp>
          <p:nvSpPr>
            <p:cNvPr id="9" name="Rounded Rectangle 8"/>
            <p:cNvSpPr/>
            <p:nvPr/>
          </p:nvSpPr>
          <p:spPr>
            <a:xfrm>
              <a:off x="3437012" y="287866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903862" y="4216057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19462" y="2885016"/>
            <a:ext cx="1558774" cy="1881032"/>
            <a:chOff x="2719462" y="2885016"/>
            <a:chExt cx="1558774" cy="1881032"/>
          </a:xfrm>
        </p:grpSpPr>
        <p:sp>
          <p:nvSpPr>
            <p:cNvPr id="10" name="Rounded Rectangle 9"/>
            <p:cNvSpPr/>
            <p:nvPr/>
          </p:nvSpPr>
          <p:spPr>
            <a:xfrm>
              <a:off x="2719462" y="288501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92662" y="414231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97349" y="4580466"/>
              <a:ext cx="80887" cy="18558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4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4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86266" y="2816225"/>
            <a:ext cx="8720666" cy="2744559"/>
            <a:chOff x="186266" y="2816225"/>
            <a:chExt cx="8720666" cy="2744559"/>
          </a:xfrm>
        </p:grpSpPr>
        <p:grpSp>
          <p:nvGrpSpPr>
            <p:cNvPr id="15" name="Group 14"/>
            <p:cNvGrpSpPr/>
            <p:nvPr/>
          </p:nvGrpSpPr>
          <p:grpSpPr>
            <a:xfrm>
              <a:off x="5513461" y="2816225"/>
              <a:ext cx="911302" cy="314325"/>
              <a:chOff x="5513461" y="2816225"/>
              <a:chExt cx="911302" cy="31432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513461" y="2819400"/>
                <a:ext cx="93587" cy="3111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4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4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18541" y="2816225"/>
                <a:ext cx="93587" cy="3111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4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4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331176" y="2816225"/>
                <a:ext cx="93587" cy="31115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4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4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86266" y="4914453"/>
              <a:ext cx="872066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So even though there have been 4 substitutions, when we compare these two lineages, we only can detect 3 differences.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085118" y="5960537"/>
            <a:ext cx="497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Models of sequence evolution expect multiple hits. </a:t>
            </a:r>
          </a:p>
        </p:txBody>
      </p:sp>
    </p:spTree>
    <p:extLst>
      <p:ext uri="{BB962C8B-B14F-4D97-AF65-F5344CB8AC3E}">
        <p14:creationId xmlns:p14="http://schemas.microsoft.com/office/powerpoint/2010/main" val="187181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7051" y="101604"/>
            <a:ext cx="2689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Why Models Matter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91199" y="694272"/>
            <a:ext cx="2829126" cy="2609685"/>
            <a:chOff x="3382503" y="931334"/>
            <a:chExt cx="2462527" cy="2167465"/>
          </a:xfrm>
        </p:grpSpPr>
        <p:pic>
          <p:nvPicPr>
            <p:cNvPr id="3073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2503" y="1479822"/>
              <a:ext cx="2462527" cy="1618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3468514" y="931334"/>
              <a:ext cx="2191822" cy="306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Let’s assume a true tree.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1447800" y="3354757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A   ATCGAGCAGCCTGGGAGAGAGACTTATTTGACAAACGTAA</a:t>
            </a:r>
          </a:p>
          <a:p>
            <a:r>
              <a:rPr lang="en-US" dirty="0">
                <a:latin typeface="Courier"/>
                <a:cs typeface="Courier"/>
              </a:rPr>
              <a:t>B   ATTGGGGAGTAGCGTAAACACTCTTATTTGACGAAATTAT</a:t>
            </a:r>
          </a:p>
          <a:p>
            <a:r>
              <a:rPr lang="en-US" dirty="0">
                <a:latin typeface="Courier"/>
                <a:cs typeface="Courier"/>
              </a:rPr>
              <a:t>C   ATCGTGGGTTAGAGTAGAGACTCTCATTTGACGAAATTAT</a:t>
            </a:r>
          </a:p>
          <a:p>
            <a:r>
              <a:rPr lang="en-US" dirty="0">
                <a:latin typeface="Courier"/>
                <a:cs typeface="Courier"/>
              </a:rPr>
              <a:t>D   AACGTGGCGAATAGTAGTCAAAAAATGTGTACCAGATTAC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776134" y="4632909"/>
            <a:ext cx="4592719" cy="2174292"/>
            <a:chOff x="3776134" y="4632909"/>
            <a:chExt cx="4592719" cy="217429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6134" y="4632909"/>
              <a:ext cx="1597819" cy="217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5808136" y="5284112"/>
              <a:ext cx="256071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This tree is 37 steps, and the </a:t>
              </a:r>
            </a:p>
            <a:p>
              <a:pPr algn="ctr"/>
              <a:r>
                <a:rPr lang="en-US" sz="1600" dirty="0"/>
                <a:t>true tree is 38 steps.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A1A1D4-23F1-8740-BCDF-64D62508481D}"/>
              </a:ext>
            </a:extLst>
          </p:cNvPr>
          <p:cNvSpPr txBox="1"/>
          <p:nvPr/>
        </p:nvSpPr>
        <p:spPr>
          <a:xfrm>
            <a:off x="3227051" y="101604"/>
            <a:ext cx="2689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Why Models Matter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E1FC4B-19EE-CA4E-888F-84A900CBEF19}"/>
              </a:ext>
            </a:extLst>
          </p:cNvPr>
          <p:cNvGrpSpPr/>
          <p:nvPr/>
        </p:nvGrpSpPr>
        <p:grpSpPr>
          <a:xfrm>
            <a:off x="3191199" y="694272"/>
            <a:ext cx="2829126" cy="2609685"/>
            <a:chOff x="3382503" y="931334"/>
            <a:chExt cx="2462527" cy="2167465"/>
          </a:xfrm>
        </p:grpSpPr>
        <p:pic>
          <p:nvPicPr>
            <p:cNvPr id="4" name="Picture 1">
              <a:extLst>
                <a:ext uri="{FF2B5EF4-FFF2-40B4-BE49-F238E27FC236}">
                  <a16:creationId xmlns:a16="http://schemas.microsoft.com/office/drawing/2014/main" id="{ECC553A1-3B85-CD43-B845-5AC95FD554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2503" y="1479822"/>
              <a:ext cx="2462527" cy="1618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2BEA478-44D3-3542-A4A0-48779EA17F40}"/>
                </a:ext>
              </a:extLst>
            </p:cNvPr>
            <p:cNvSpPr txBox="1"/>
            <p:nvPr/>
          </p:nvSpPr>
          <p:spPr>
            <a:xfrm>
              <a:off x="3468514" y="931334"/>
              <a:ext cx="2191822" cy="306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Let’s assume a true tree.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E870343-67E7-E74A-936B-D9590454573C}"/>
              </a:ext>
            </a:extLst>
          </p:cNvPr>
          <p:cNvGrpSpPr/>
          <p:nvPr/>
        </p:nvGrpSpPr>
        <p:grpSpPr>
          <a:xfrm>
            <a:off x="692037" y="3647726"/>
            <a:ext cx="3553577" cy="2512846"/>
            <a:chOff x="692037" y="3647726"/>
            <a:chExt cx="3553577" cy="251284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ACCF5F9-3711-5744-A09B-1AE1FCA38D61}"/>
                </a:ext>
              </a:extLst>
            </p:cNvPr>
            <p:cNvSpPr txBox="1"/>
            <p:nvPr/>
          </p:nvSpPr>
          <p:spPr>
            <a:xfrm>
              <a:off x="692037" y="5822018"/>
              <a:ext cx="35535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Increase # replicates – keeps happening.</a:t>
              </a:r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389DF6CF-3694-634F-8E02-C4F2392911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340" y="3647726"/>
              <a:ext cx="1597819" cy="217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8E6AF6B-332A-A24C-A591-73BFD1E8AA5C}"/>
              </a:ext>
            </a:extLst>
          </p:cNvPr>
          <p:cNvGrpSpPr/>
          <p:nvPr/>
        </p:nvGrpSpPr>
        <p:grpSpPr>
          <a:xfrm>
            <a:off x="5052249" y="3844284"/>
            <a:ext cx="3938905" cy="2316288"/>
            <a:chOff x="5052249" y="3844284"/>
            <a:chExt cx="3938905" cy="231628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0E4601-870F-8645-861B-4D8B77C0BEBB}"/>
                </a:ext>
              </a:extLst>
            </p:cNvPr>
            <p:cNvSpPr txBox="1"/>
            <p:nvPr/>
          </p:nvSpPr>
          <p:spPr>
            <a:xfrm>
              <a:off x="5338461" y="5822018"/>
              <a:ext cx="346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Increase # </a:t>
              </a:r>
              <a:r>
                <a:rPr lang="en-US" sz="1600" dirty="0" err="1"/>
                <a:t>bp</a:t>
              </a:r>
              <a:r>
                <a:rPr lang="en-US" sz="1600" dirty="0"/>
                <a:t> – happens with certainty.</a:t>
              </a:r>
            </a:p>
          </p:txBody>
        </p:sp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D2531A61-454D-104F-A580-02848DCD6B4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370015"/>
                </p:ext>
              </p:extLst>
            </p:nvPr>
          </p:nvGraphicFramePr>
          <p:xfrm>
            <a:off x="5052249" y="3844284"/>
            <a:ext cx="3938905" cy="1781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6167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0527" y="678140"/>
            <a:ext cx="482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Now let’s subject the sequences to an ME search.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600" y="1307870"/>
            <a:ext cx="843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First, we need to convert the character by taxon matrix to a matrix of pairwise distances:</a:t>
            </a:r>
          </a:p>
          <a:p>
            <a:pPr algn="ctr"/>
            <a:r>
              <a:rPr lang="en-US" dirty="0"/>
              <a:t>above diagonal are </a:t>
            </a:r>
            <a:r>
              <a:rPr lang="en-US" i="1" dirty="0"/>
              <a:t>p</a:t>
            </a:r>
            <a:r>
              <a:rPr lang="en-US" dirty="0"/>
              <a:t>-distances, below are JC distances.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1016" y="1930107"/>
            <a:ext cx="5561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	     A		  	    B		              C	                      D</a:t>
            </a:r>
          </a:p>
          <a:p>
            <a:r>
              <a:rPr lang="en-US" dirty="0"/>
              <a:t>A 	  -------		0.400		 0.400		 0.575</a:t>
            </a:r>
          </a:p>
          <a:p>
            <a:r>
              <a:rPr lang="en-US" dirty="0"/>
              <a:t>B	  0.572		--------	 	 0.200 		 0.525</a:t>
            </a:r>
          </a:p>
          <a:p>
            <a:r>
              <a:rPr lang="en-US" dirty="0"/>
              <a:t>C	  0.572		0.232		-------		 0.475</a:t>
            </a:r>
          </a:p>
          <a:p>
            <a:r>
              <a:rPr lang="en-US" dirty="0"/>
              <a:t>D	  1.091		0.903		 0.752		 -------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6" y="3576765"/>
            <a:ext cx="28575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568" y="3509033"/>
            <a:ext cx="5943600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93D678-E927-DB42-976D-2F6D7C1407B1}"/>
              </a:ext>
            </a:extLst>
          </p:cNvPr>
          <p:cNvSpPr txBox="1"/>
          <p:nvPr/>
        </p:nvSpPr>
        <p:spPr>
          <a:xfrm>
            <a:off x="3227051" y="101604"/>
            <a:ext cx="2689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Why Models Matter</a:t>
            </a:r>
          </a:p>
        </p:txBody>
      </p:sp>
    </p:spTree>
    <p:extLst>
      <p:ext uri="{BB962C8B-B14F-4D97-AF65-F5344CB8AC3E}">
        <p14:creationId xmlns:p14="http://schemas.microsoft.com/office/powerpoint/2010/main" val="47234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65" y="604840"/>
            <a:ext cx="317500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1" y="5080000"/>
            <a:ext cx="8292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 in the simulation, the methods that are agnostic with respect to multiple hits  (MP and ME using </a:t>
            </a:r>
            <a:r>
              <a:rPr lang="en-US" i="1" dirty="0"/>
              <a:t>p</a:t>
            </a:r>
            <a:r>
              <a:rPr lang="en-US" dirty="0"/>
              <a:t>-distances) incorrectly unite the long-branch taxa (A &amp; D).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7431" y="5802869"/>
            <a:ext cx="368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ML can avoid long-branch attraction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3797300"/>
            <a:ext cx="302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Optimum tree is the true tree.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6066" y="4292600"/>
            <a:ext cx="7900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We’re getting pretty lousy estimates of branch lengths but, under these conditions,</a:t>
            </a:r>
          </a:p>
          <a:p>
            <a:pPr algn="ctr"/>
            <a:r>
              <a:rPr lang="en-US" dirty="0"/>
              <a:t>branch-length estimates would converge on true values with more data.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8CC00C-BF93-324D-A29D-585735BE9F9C}"/>
              </a:ext>
            </a:extLst>
          </p:cNvPr>
          <p:cNvSpPr txBox="1"/>
          <p:nvPr/>
        </p:nvSpPr>
        <p:spPr>
          <a:xfrm>
            <a:off x="3227051" y="101604"/>
            <a:ext cx="2689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Why Models Matter</a:t>
            </a:r>
          </a:p>
        </p:txBody>
      </p:sp>
    </p:spTree>
    <p:extLst>
      <p:ext uri="{BB962C8B-B14F-4D97-AF65-F5344CB8AC3E}">
        <p14:creationId xmlns:p14="http://schemas.microsoft.com/office/powerpoint/2010/main" val="312619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4615" y="172536"/>
            <a:ext cx="3039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Long-branch attraction 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119" y="798513"/>
            <a:ext cx="5211762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3467" y="4077733"/>
            <a:ext cx="591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assume that there is an A in both the short-branch taxa.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467" y="4533900"/>
            <a:ext cx="619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four possibilities for states at the other two terminals.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8933" y="798513"/>
            <a:ext cx="5860832" cy="4600019"/>
            <a:chOff x="778933" y="798513"/>
            <a:chExt cx="5860832" cy="4600019"/>
          </a:xfrm>
        </p:grpSpPr>
        <p:sp>
          <p:nvSpPr>
            <p:cNvPr id="5" name="TextBox 4"/>
            <p:cNvSpPr txBox="1"/>
            <p:nvPr/>
          </p:nvSpPr>
          <p:spPr>
            <a:xfrm>
              <a:off x="778933" y="5029200"/>
              <a:ext cx="3659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1) The long-branch taxa could have A</a:t>
              </a:r>
              <a:r>
                <a:rPr lang="en-US" dirty="0">
                  <a:effectLst/>
                </a:rPr>
                <a:t> 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489200" y="798513"/>
              <a:ext cx="304800" cy="357187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34965" y="798513"/>
              <a:ext cx="304800" cy="357187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979333" y="848438"/>
              <a:ext cx="1134534" cy="271229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91633" y="1143000"/>
            <a:ext cx="7830314" cy="4712732"/>
            <a:chOff x="791633" y="1143000"/>
            <a:chExt cx="7830314" cy="4712732"/>
          </a:xfrm>
        </p:grpSpPr>
        <p:sp>
          <p:nvSpPr>
            <p:cNvPr id="10" name="TextBox 9"/>
            <p:cNvSpPr txBox="1"/>
            <p:nvPr/>
          </p:nvSpPr>
          <p:spPr>
            <a:xfrm>
              <a:off x="791633" y="5486400"/>
              <a:ext cx="78303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 &amp; 3) One of the long-branch taxa has a substitution to nucleotide X ( = G, C, or T)</a:t>
              </a:r>
              <a:r>
                <a:rPr lang="en-US" dirty="0">
                  <a:effectLst/>
                </a:rPr>
                <a:t> </a:t>
              </a:r>
              <a:r>
                <a:rPr lang="en-US" dirty="0"/>
                <a:t>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879850" y="1143000"/>
              <a:ext cx="1365250" cy="2243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73500" y="1384300"/>
              <a:ext cx="1365250" cy="2370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22550" y="1701800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6833" y="1701800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26838" y="1205744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2600" y="1451965"/>
            <a:ext cx="2496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1048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4615" y="56625"/>
            <a:ext cx="3039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Long-branch attraction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66119" y="682602"/>
            <a:ext cx="5211762" cy="3054350"/>
            <a:chOff x="1966119" y="798513"/>
            <a:chExt cx="5211762" cy="3054350"/>
          </a:xfrm>
        </p:grpSpPr>
        <p:pic>
          <p:nvPicPr>
            <p:cNvPr id="2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6119" y="798513"/>
              <a:ext cx="5211762" cy="3054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626838" y="1205744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24690" y="1680119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62596" y="1477723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/>
                <a:t>2</a:t>
              </a:r>
              <a:endParaRPr lang="en-US" sz="1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86206" y="169451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2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8156" y="1505454"/>
            <a:ext cx="6677955" cy="2740348"/>
            <a:chOff x="1268156" y="1621365"/>
            <a:chExt cx="6677955" cy="2740348"/>
          </a:xfrm>
        </p:grpSpPr>
        <p:sp>
          <p:nvSpPr>
            <p:cNvPr id="11" name="TextBox 10"/>
            <p:cNvSpPr txBox="1"/>
            <p:nvPr/>
          </p:nvSpPr>
          <p:spPr>
            <a:xfrm>
              <a:off x="1268156" y="3992381"/>
              <a:ext cx="66779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4) There could be substitutions to X</a:t>
              </a:r>
              <a:r>
                <a:rPr lang="en-US" baseline="-25000" dirty="0"/>
                <a:t>1</a:t>
              </a:r>
              <a:r>
                <a:rPr lang="en-US" dirty="0"/>
                <a:t> and X</a:t>
              </a:r>
              <a:r>
                <a:rPr lang="en-US" baseline="-25000" dirty="0"/>
                <a:t>2</a:t>
              </a:r>
              <a:r>
                <a:rPr lang="en-US" dirty="0"/>
                <a:t> along both long branches.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18832" y="1621365"/>
              <a:ext cx="275167" cy="2709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71167" y="1621365"/>
              <a:ext cx="268598" cy="27093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06735" y="1522389"/>
            <a:ext cx="6578130" cy="3119355"/>
            <a:chOff x="1206735" y="1522389"/>
            <a:chExt cx="6578130" cy="3119355"/>
          </a:xfrm>
        </p:grpSpPr>
        <p:sp>
          <p:nvSpPr>
            <p:cNvPr id="15" name="TextBox 14"/>
            <p:cNvSpPr txBox="1"/>
            <p:nvPr/>
          </p:nvSpPr>
          <p:spPr>
            <a:xfrm>
              <a:off x="1206735" y="4272412"/>
              <a:ext cx="6578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If X</a:t>
              </a:r>
              <a:r>
                <a:rPr lang="en-US" baseline="-25000" dirty="0"/>
                <a:t>1</a:t>
              </a:r>
              <a:r>
                <a:rPr lang="en-US" dirty="0"/>
                <a:t> ≠ X</a:t>
              </a:r>
              <a:r>
                <a:rPr lang="en-US" baseline="-25000" dirty="0"/>
                <a:t>2 </a:t>
              </a:r>
              <a:r>
                <a:rPr lang="en-US" dirty="0"/>
                <a:t>, the site is uninformative. If X</a:t>
              </a:r>
              <a:r>
                <a:rPr lang="en-US" baseline="-25000" dirty="0"/>
                <a:t>1</a:t>
              </a:r>
              <a:r>
                <a:rPr lang="en-US" dirty="0"/>
                <a:t> =  X</a:t>
              </a:r>
              <a:r>
                <a:rPr lang="en-US" baseline="-25000" dirty="0"/>
                <a:t>2 </a:t>
              </a:r>
              <a:r>
                <a:rPr lang="en-US" dirty="0"/>
                <a:t>, the site is misleading.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879850" y="1522389"/>
              <a:ext cx="1365250" cy="2370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390918" y="4771389"/>
            <a:ext cx="1790164" cy="1593367"/>
            <a:chOff x="3709115" y="4771389"/>
            <a:chExt cx="1790164" cy="1593367"/>
          </a:xfrm>
        </p:grpSpPr>
        <p:sp>
          <p:nvSpPr>
            <p:cNvPr id="17" name="TextBox 16"/>
            <p:cNvSpPr txBox="1"/>
            <p:nvPr/>
          </p:nvSpPr>
          <p:spPr>
            <a:xfrm>
              <a:off x="3931852" y="4771389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		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1366" y="5164427"/>
              <a:ext cx="15679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		C</a:t>
              </a:r>
            </a:p>
            <a:p>
              <a:r>
                <a:rPr lang="en-US" dirty="0"/>
                <a:t>C		G</a:t>
              </a:r>
            </a:p>
            <a:p>
              <a:r>
                <a:rPr lang="en-US" dirty="0"/>
                <a:t>C		T</a:t>
              </a:r>
            </a:p>
            <a:p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709115" y="5140721"/>
              <a:ext cx="171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403819" y="4771389"/>
            <a:ext cx="1790164" cy="1593367"/>
            <a:chOff x="3709115" y="4771389"/>
            <a:chExt cx="1790164" cy="1593367"/>
          </a:xfrm>
        </p:grpSpPr>
        <p:sp>
          <p:nvSpPr>
            <p:cNvPr id="24" name="TextBox 23"/>
            <p:cNvSpPr txBox="1"/>
            <p:nvPr/>
          </p:nvSpPr>
          <p:spPr>
            <a:xfrm>
              <a:off x="3931852" y="4771389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		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31366" y="5164427"/>
              <a:ext cx="15679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		C</a:t>
              </a:r>
            </a:p>
            <a:p>
              <a:r>
                <a:rPr lang="en-US" dirty="0"/>
                <a:t>G		G</a:t>
              </a:r>
            </a:p>
            <a:p>
              <a:r>
                <a:rPr lang="en-US" dirty="0"/>
                <a:t>G		T</a:t>
              </a:r>
            </a:p>
            <a:p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3709115" y="5140721"/>
              <a:ext cx="171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476085" y="4771389"/>
            <a:ext cx="1790164" cy="1593367"/>
            <a:chOff x="3709115" y="4771389"/>
            <a:chExt cx="1790164" cy="1593367"/>
          </a:xfrm>
        </p:grpSpPr>
        <p:sp>
          <p:nvSpPr>
            <p:cNvPr id="28" name="TextBox 27"/>
            <p:cNvSpPr txBox="1"/>
            <p:nvPr/>
          </p:nvSpPr>
          <p:spPr>
            <a:xfrm>
              <a:off x="3931852" y="4771389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		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31366" y="5164427"/>
              <a:ext cx="156791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		C</a:t>
              </a:r>
            </a:p>
            <a:p>
              <a:r>
                <a:rPr lang="en-US" dirty="0"/>
                <a:t>T		G</a:t>
              </a:r>
            </a:p>
            <a:p>
              <a:r>
                <a:rPr lang="en-US" dirty="0"/>
                <a:t>T		T</a:t>
              </a:r>
            </a:p>
            <a:p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709115" y="5140721"/>
              <a:ext cx="171289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587129" y="5235392"/>
            <a:ext cx="5428026" cy="1382785"/>
            <a:chOff x="1587129" y="5235392"/>
            <a:chExt cx="5428026" cy="1382785"/>
          </a:xfrm>
        </p:grpSpPr>
        <p:sp>
          <p:nvSpPr>
            <p:cNvPr id="31" name="TextBox 30"/>
            <p:cNvSpPr txBox="1"/>
            <p:nvPr/>
          </p:nvSpPr>
          <p:spPr>
            <a:xfrm>
              <a:off x="1932369" y="6248845"/>
              <a:ext cx="4814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So, 1/3 of all possibilities result in a convergence.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587129" y="5235392"/>
              <a:ext cx="1365250" cy="2370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577639" y="5512802"/>
              <a:ext cx="1365250" cy="2370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649905" y="5758359"/>
              <a:ext cx="1365250" cy="23706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2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868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0432AC-2660-FC44-A312-E81E42C848F6}"/>
              </a:ext>
            </a:extLst>
          </p:cNvPr>
          <p:cNvSpPr txBox="1"/>
          <p:nvPr/>
        </p:nvSpPr>
        <p:spPr>
          <a:xfrm>
            <a:off x="3374823" y="412874"/>
            <a:ext cx="2788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Look at Original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05D3F-2CE3-B443-8AAE-B6557E8477AA}"/>
              </a:ext>
            </a:extLst>
          </p:cNvPr>
          <p:cNvSpPr/>
          <p:nvPr/>
        </p:nvSpPr>
        <p:spPr>
          <a:xfrm>
            <a:off x="1447800" y="1938552"/>
            <a:ext cx="624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A   ATCGAGCAGCCTGGGAGAGAGACTTATTTGACAAACGTAA</a:t>
            </a:r>
          </a:p>
          <a:p>
            <a:r>
              <a:rPr lang="en-US" dirty="0">
                <a:latin typeface="Courier"/>
                <a:cs typeface="Courier"/>
              </a:rPr>
              <a:t>B   ATTGGGGAGTAGCGTAAACACTCTTATTTGACGAAATTAT</a:t>
            </a:r>
          </a:p>
          <a:p>
            <a:r>
              <a:rPr lang="en-US" dirty="0">
                <a:latin typeface="Courier"/>
                <a:cs typeface="Courier"/>
              </a:rPr>
              <a:t>C   ATCGTGGGTTAGAGTAGAGACTCTCATTTGACGAAATTAT</a:t>
            </a:r>
          </a:p>
          <a:p>
            <a:r>
              <a:rPr lang="en-US" dirty="0">
                <a:latin typeface="Courier"/>
                <a:cs typeface="Courier"/>
              </a:rPr>
              <a:t>D   AACGTGGCGAATAGTAGTCAAAAAATGTGTACCAGATTAC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B9A73F-4B9C-D549-8DA1-E5C89460378F}"/>
              </a:ext>
            </a:extLst>
          </p:cNvPr>
          <p:cNvGrpSpPr/>
          <p:nvPr/>
        </p:nvGrpSpPr>
        <p:grpSpPr>
          <a:xfrm>
            <a:off x="3568111" y="1938552"/>
            <a:ext cx="1531249" cy="1215569"/>
            <a:chOff x="3568111" y="1938552"/>
            <a:chExt cx="1531249" cy="1215569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5430300C-774A-FC44-8E83-1DDCD7080A47}"/>
                </a:ext>
              </a:extLst>
            </p:cNvPr>
            <p:cNvSpPr/>
            <p:nvPr/>
          </p:nvSpPr>
          <p:spPr>
            <a:xfrm>
              <a:off x="3568111" y="1938552"/>
              <a:ext cx="167269" cy="1200329"/>
            </a:xfrm>
            <a:prstGeom prst="roundRect">
              <a:avLst/>
            </a:prstGeom>
            <a:solidFill>
              <a:schemeClr val="accent1">
                <a:tint val="100000"/>
                <a:shade val="100000"/>
                <a:satMod val="130000"/>
                <a:alpha val="39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922F0610-40C9-2948-AB94-BB77D7B525B6}"/>
                </a:ext>
              </a:extLst>
            </p:cNvPr>
            <p:cNvSpPr/>
            <p:nvPr/>
          </p:nvSpPr>
          <p:spPr>
            <a:xfrm>
              <a:off x="4932091" y="1953792"/>
              <a:ext cx="167269" cy="1200329"/>
            </a:xfrm>
            <a:prstGeom prst="roundRect">
              <a:avLst/>
            </a:prstGeom>
            <a:solidFill>
              <a:schemeClr val="accent1">
                <a:tint val="100000"/>
                <a:shade val="100000"/>
                <a:satMod val="130000"/>
                <a:alpha val="39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BBB70A1-FF3E-5740-9A4C-A1877DECD315}"/>
              </a:ext>
            </a:extLst>
          </p:cNvPr>
          <p:cNvSpPr txBox="1"/>
          <p:nvPr/>
        </p:nvSpPr>
        <p:spPr>
          <a:xfrm>
            <a:off x="1854292" y="3983491"/>
            <a:ext cx="5657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sites that distinguish among topologies under parsimony</a:t>
            </a:r>
          </a:p>
          <a:p>
            <a:pPr algn="ctr"/>
            <a:r>
              <a:rPr lang="en-US" dirty="0"/>
              <a:t>are misleading and favor the LBA tree.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8889D4-6F76-0348-9530-CC694A7E1DC6}"/>
              </a:ext>
            </a:extLst>
          </p:cNvPr>
          <p:cNvSpPr txBox="1"/>
          <p:nvPr/>
        </p:nvSpPr>
        <p:spPr>
          <a:xfrm>
            <a:off x="1677063" y="5146158"/>
            <a:ext cx="6016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Remember, these data were simulated on a known tree that is</a:t>
            </a:r>
          </a:p>
          <a:p>
            <a:pPr algn="ctr"/>
            <a:r>
              <a:rPr lang="en-US" dirty="0"/>
              <a:t>not the tree that the characters support under parsimony. </a:t>
            </a:r>
          </a:p>
        </p:txBody>
      </p:sp>
    </p:spTree>
    <p:extLst>
      <p:ext uri="{BB962C8B-B14F-4D97-AF65-F5344CB8AC3E}">
        <p14:creationId xmlns:p14="http://schemas.microsoft.com/office/powerpoint/2010/main" val="63890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779</Words>
  <Application>Microsoft Macintosh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49</cp:revision>
  <cp:lastPrinted>2013-02-14T16:09:42Z</cp:lastPrinted>
  <dcterms:created xsi:type="dcterms:W3CDTF">2013-02-13T21:06:12Z</dcterms:created>
  <dcterms:modified xsi:type="dcterms:W3CDTF">2023-02-21T16:47:45Z</dcterms:modified>
</cp:coreProperties>
</file>