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6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/>
    <p:restoredTop sz="94593"/>
  </p:normalViewPr>
  <p:slideViewPr>
    <p:cSldViewPr snapToGrid="0" snapToObjects="1" showGuides="1">
      <p:cViewPr varScale="1">
        <p:scale>
          <a:sx n="112" d="100"/>
          <a:sy n="112" d="100"/>
        </p:scale>
        <p:origin x="352" y="192"/>
      </p:cViewPr>
      <p:guideLst>
        <p:guide orient="horz" pos="2636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1AEF6-B9AA-204A-BB47-FFD4731033FC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F42E7-B3E7-CD4F-A4A5-D302F82C7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5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F42E7-B3E7-CD4F-A4A5-D302F82C74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2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F42E7-B3E7-CD4F-A4A5-D302F82C74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6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8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7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2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4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3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3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7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9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5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25CF-18D7-114F-ACD9-2DC0F04F7842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8B696-AAB6-C44D-9925-1850F67A7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7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2345" y="320018"/>
            <a:ext cx="4639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Lecture 7 – Algorithmic Approaches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3161" y="1546611"/>
            <a:ext cx="5945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Justification:</a:t>
            </a:r>
          </a:p>
          <a:p>
            <a:r>
              <a:rPr lang="en-US" dirty="0"/>
              <a:t>	Any estimate of a phylogenetic tree has a large variance.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95926" y="2462833"/>
            <a:ext cx="7082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Therefore, any tree that we can demonstrate to be optimal (under some 	criterion) is not guaranteed to be the true tree.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95926" y="3379055"/>
            <a:ext cx="7188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tree produced by a fast algorithm may be just as close to the true tree as </a:t>
            </a:r>
          </a:p>
          <a:p>
            <a:r>
              <a:rPr lang="en-US" dirty="0"/>
              <a:t>	the optimal tree.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95926" y="4295276"/>
            <a:ext cx="7082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 makes little sense to waste time &amp; resources searching for the optimal 	tree.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9118" y="5272018"/>
            <a:ext cx="7195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 my view, this is true under some limited contexts (e.g., identifying a tree </a:t>
            </a:r>
          </a:p>
          <a:p>
            <a:pPr algn="ctr"/>
            <a:r>
              <a:rPr lang="en-US" dirty="0"/>
              <a:t>for evaluation of models), but it’s probably a bad idea to make </a:t>
            </a:r>
          </a:p>
          <a:p>
            <a:pPr algn="ctr"/>
            <a:r>
              <a:rPr lang="en-US" dirty="0"/>
              <a:t>it one’s default position. </a:t>
            </a:r>
          </a:p>
        </p:txBody>
      </p:sp>
    </p:spTree>
    <p:extLst>
      <p:ext uri="{BB962C8B-B14F-4D97-AF65-F5344CB8AC3E}">
        <p14:creationId xmlns:p14="http://schemas.microsoft.com/office/powerpoint/2010/main" val="355265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447" y="355603"/>
            <a:ext cx="503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– Neighbor Joining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37733"/>
            <a:ext cx="7250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This new node </a:t>
            </a:r>
            <a:r>
              <a:rPr lang="en-US" i="1" dirty="0"/>
              <a:t>u</a:t>
            </a:r>
            <a:r>
              <a:rPr lang="en-US" dirty="0"/>
              <a:t> has three branches emanating from it: one to terminal </a:t>
            </a:r>
            <a:r>
              <a:rPr lang="en-US" i="1" dirty="0" err="1"/>
              <a:t>i</a:t>
            </a:r>
            <a:r>
              <a:rPr lang="en-US" i="1" dirty="0"/>
              <a:t>,</a:t>
            </a:r>
            <a:r>
              <a:rPr lang="en-US" dirty="0"/>
              <a:t> </a:t>
            </a:r>
          </a:p>
          <a:p>
            <a:r>
              <a:rPr lang="en-US" dirty="0"/>
              <a:t>      one to terminal </a:t>
            </a:r>
            <a:r>
              <a:rPr lang="en-US" i="1" dirty="0"/>
              <a:t>j,</a:t>
            </a:r>
            <a:r>
              <a:rPr lang="en-US" dirty="0"/>
              <a:t> and one to the rest of the tree.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2538939"/>
            <a:ext cx="2247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47308" y="4368794"/>
            <a:ext cx="6644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/>
              <a:t>3,u</a:t>
            </a:r>
            <a:r>
              <a:rPr lang="en-US" dirty="0"/>
              <a:t> = </a:t>
            </a:r>
            <a:r>
              <a:rPr lang="en-US" i="1" dirty="0"/>
              <a:t>d</a:t>
            </a:r>
            <a:r>
              <a:rPr lang="en-US" i="1" baseline="-25000" dirty="0"/>
              <a:t>3,4</a:t>
            </a:r>
            <a:r>
              <a:rPr lang="en-US" dirty="0"/>
              <a:t> / 2 + (</a:t>
            </a:r>
            <a:r>
              <a:rPr lang="en-US" i="1" dirty="0"/>
              <a:t>r</a:t>
            </a:r>
            <a:r>
              <a:rPr lang="en-US" i="1" baseline="-25000" dirty="0"/>
              <a:t>3 </a:t>
            </a:r>
            <a:r>
              <a:rPr lang="en-US" dirty="0"/>
              <a:t>/3  – </a:t>
            </a:r>
            <a:r>
              <a:rPr lang="en-US" i="1" dirty="0"/>
              <a:t>r</a:t>
            </a:r>
            <a:r>
              <a:rPr lang="en-US" i="1" baseline="-25000" dirty="0"/>
              <a:t>4 </a:t>
            </a:r>
            <a:r>
              <a:rPr lang="en-US" dirty="0"/>
              <a:t>/3 ) / 2 = 0.28 / 2 + (0.393 – 0.453) / 2 = 0.11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5468" y="5389036"/>
            <a:ext cx="348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/>
              <a:t>4,u</a:t>
            </a:r>
            <a:r>
              <a:rPr lang="en-US" dirty="0"/>
              <a:t> = </a:t>
            </a:r>
            <a:r>
              <a:rPr lang="en-US" i="1" dirty="0"/>
              <a:t>d</a:t>
            </a:r>
            <a:r>
              <a:rPr lang="en-US" i="1" baseline="-25000" dirty="0"/>
              <a:t>3,4</a:t>
            </a:r>
            <a:r>
              <a:rPr lang="en-US" dirty="0"/>
              <a:t> - </a:t>
            </a:r>
            <a:r>
              <a:rPr lang="en-US" i="1" dirty="0"/>
              <a:t>v</a:t>
            </a:r>
            <a:r>
              <a:rPr lang="en-US" i="1" baseline="-25000" dirty="0"/>
              <a:t>3,u</a:t>
            </a:r>
            <a:r>
              <a:rPr lang="en-US" dirty="0">
                <a:effectLst/>
              </a:rPr>
              <a:t> = </a:t>
            </a:r>
            <a:r>
              <a:rPr lang="en-US" dirty="0"/>
              <a:t>0.28 – 0.11 = 0.17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0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447" y="355603"/>
            <a:ext cx="503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– Neighbor Joining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5984" y="1231900"/>
            <a:ext cx="865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A new matrix is generated, with ancestral taxon </a:t>
            </a:r>
            <a:r>
              <a:rPr lang="en-US" i="1" dirty="0"/>
              <a:t>u</a:t>
            </a:r>
            <a:r>
              <a:rPr lang="en-US" dirty="0"/>
              <a:t> replacing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&amp;</a:t>
            </a:r>
            <a:r>
              <a:rPr lang="en-US" i="1" dirty="0"/>
              <a:t> j </a:t>
            </a:r>
            <a:r>
              <a:rPr lang="en-US" dirty="0"/>
              <a:t>(here, terminals, 3 &amp; 4).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8895" y="1948934"/>
            <a:ext cx="242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/>
              <a:t>d</a:t>
            </a:r>
            <a:r>
              <a:rPr lang="en-US" i="1" baseline="-25000" dirty="0" err="1"/>
              <a:t>k,u</a:t>
            </a:r>
            <a:r>
              <a:rPr lang="en-US" dirty="0"/>
              <a:t> = (</a:t>
            </a:r>
            <a:r>
              <a:rPr lang="en-US" i="1" dirty="0"/>
              <a:t> </a:t>
            </a:r>
            <a:r>
              <a:rPr lang="en-US" i="1" dirty="0" err="1"/>
              <a:t>d</a:t>
            </a:r>
            <a:r>
              <a:rPr lang="en-US" i="1" baseline="-25000" dirty="0" err="1"/>
              <a:t>i,k</a:t>
            </a:r>
            <a:r>
              <a:rPr lang="en-US" dirty="0"/>
              <a:t> + </a:t>
            </a:r>
            <a:r>
              <a:rPr lang="en-US" i="1" dirty="0" err="1"/>
              <a:t>d</a:t>
            </a:r>
            <a:r>
              <a:rPr lang="en-US" i="1" baseline="-25000" dirty="0" err="1"/>
              <a:t>j,k</a:t>
            </a:r>
            <a:r>
              <a:rPr lang="en-US" dirty="0"/>
              <a:t> – </a:t>
            </a:r>
            <a:r>
              <a:rPr lang="en-US" i="1" dirty="0" err="1"/>
              <a:t>d</a:t>
            </a:r>
            <a:r>
              <a:rPr lang="en-US" i="1" baseline="-25000" dirty="0" err="1"/>
              <a:t>i,j</a:t>
            </a:r>
            <a:r>
              <a:rPr lang="en-US" i="1" dirty="0"/>
              <a:t> </a:t>
            </a:r>
            <a:r>
              <a:rPr lang="en-US" dirty="0"/>
              <a:t>) /2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955500" y="2012434"/>
            <a:ext cx="2751830" cy="2217698"/>
            <a:chOff x="4955500" y="2012434"/>
            <a:chExt cx="2751830" cy="2217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207000" y="3098800"/>
              <a:ext cx="134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6553200" y="2318266"/>
              <a:ext cx="780534" cy="780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553200" y="3098800"/>
              <a:ext cx="780534" cy="780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05670" y="20124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05670" y="3860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73800" y="2755900"/>
              <a:ext cx="359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u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55500" y="2877066"/>
              <a:ext cx="346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k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38600" y="1875882"/>
            <a:ext cx="3295134" cy="880018"/>
            <a:chOff x="4038600" y="1875882"/>
            <a:chExt cx="3295134" cy="880018"/>
          </a:xfrm>
        </p:grpSpPr>
        <p:grpSp>
          <p:nvGrpSpPr>
            <p:cNvPr id="27" name="Group 26"/>
            <p:cNvGrpSpPr/>
            <p:nvPr/>
          </p:nvGrpSpPr>
          <p:grpSpPr>
            <a:xfrm>
              <a:off x="5207000" y="1875882"/>
              <a:ext cx="2126734" cy="880018"/>
              <a:chOff x="5207000" y="1875882"/>
              <a:chExt cx="2126734" cy="88001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207000" y="1875882"/>
                <a:ext cx="2126734" cy="880018"/>
                <a:chOff x="5207000" y="1875882"/>
                <a:chExt cx="2126734" cy="880018"/>
              </a:xfrm>
            </p:grpSpPr>
            <p:cxnSp>
              <p:nvCxnSpPr>
                <p:cNvPr id="21" name="Straight Connector 20"/>
                <p:cNvCxnSpPr>
                  <a:endCxn id="13" idx="0"/>
                </p:cNvCxnSpPr>
                <p:nvPr/>
              </p:nvCxnSpPr>
              <p:spPr>
                <a:xfrm>
                  <a:off x="5207000" y="2755900"/>
                  <a:ext cx="124671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>
                  <a:stCxn id="13" idx="0"/>
                </p:cNvCxnSpPr>
                <p:nvPr/>
              </p:nvCxnSpPr>
              <p:spPr>
                <a:xfrm flipV="1">
                  <a:off x="6453716" y="1875882"/>
                  <a:ext cx="880018" cy="88001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5785104" y="2306598"/>
                <a:ext cx="5307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d</a:t>
                </a:r>
                <a:r>
                  <a:rPr lang="en-US" i="1" baseline="-25000" dirty="0"/>
                  <a:t>k,3</a:t>
                </a: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4038600" y="2012434"/>
              <a:ext cx="369332" cy="3693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95800" y="1999734"/>
            <a:ext cx="2819400" cy="2203966"/>
            <a:chOff x="4495800" y="1999734"/>
            <a:chExt cx="2819400" cy="2203966"/>
          </a:xfrm>
        </p:grpSpPr>
        <p:grpSp>
          <p:nvGrpSpPr>
            <p:cNvPr id="28" name="Group 27"/>
            <p:cNvGrpSpPr/>
            <p:nvPr/>
          </p:nvGrpSpPr>
          <p:grpSpPr>
            <a:xfrm>
              <a:off x="5207000" y="3441700"/>
              <a:ext cx="2108200" cy="762000"/>
              <a:chOff x="5207000" y="3352800"/>
              <a:chExt cx="2108200" cy="76200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07000" y="3352800"/>
                <a:ext cx="2108200" cy="762000"/>
                <a:chOff x="5207000" y="3352800"/>
                <a:chExt cx="2108200" cy="762000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5207000" y="3352800"/>
                  <a:ext cx="13462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6553200" y="3352800"/>
                  <a:ext cx="762000" cy="762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24"/>
              <p:cNvSpPr txBox="1"/>
              <p:nvPr/>
            </p:nvSpPr>
            <p:spPr>
              <a:xfrm>
                <a:off x="5803900" y="3441700"/>
                <a:ext cx="5307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d</a:t>
                </a:r>
                <a:r>
                  <a:rPr lang="en-US" i="1" baseline="-25000" dirty="0"/>
                  <a:t>k,4</a:t>
                </a:r>
              </a:p>
            </p:txBody>
          </p:sp>
        </p:grpSp>
        <p:sp>
          <p:nvSpPr>
            <p:cNvPr id="38" name="Rounded Rectangle 37"/>
            <p:cNvSpPr/>
            <p:nvPr/>
          </p:nvSpPr>
          <p:spPr>
            <a:xfrm>
              <a:off x="4495800" y="1999734"/>
              <a:ext cx="369332" cy="3693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78400" y="1987034"/>
            <a:ext cx="2713140" cy="1873766"/>
            <a:chOff x="4978400" y="1987034"/>
            <a:chExt cx="2713140" cy="1873766"/>
          </a:xfrm>
        </p:grpSpPr>
        <p:grpSp>
          <p:nvGrpSpPr>
            <p:cNvPr id="35" name="Group 34"/>
            <p:cNvGrpSpPr/>
            <p:nvPr/>
          </p:nvGrpSpPr>
          <p:grpSpPr>
            <a:xfrm>
              <a:off x="6845300" y="2381766"/>
              <a:ext cx="846240" cy="1479034"/>
              <a:chOff x="6845300" y="2381766"/>
              <a:chExt cx="846240" cy="1479034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845300" y="2381766"/>
                <a:ext cx="762000" cy="1479034"/>
                <a:chOff x="6845300" y="2381766"/>
                <a:chExt cx="762000" cy="1479034"/>
              </a:xfrm>
            </p:grpSpPr>
            <p:cxnSp>
              <p:nvCxnSpPr>
                <p:cNvPr id="30" name="Straight Connector 29"/>
                <p:cNvCxnSpPr>
                  <a:stCxn id="11" idx="2"/>
                </p:cNvCxnSpPr>
                <p:nvPr/>
              </p:nvCxnSpPr>
              <p:spPr>
                <a:xfrm flipH="1">
                  <a:off x="6845300" y="2381766"/>
                  <a:ext cx="711200" cy="711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845300" y="3098800"/>
                  <a:ext cx="762000" cy="762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Box 33"/>
              <p:cNvSpPr txBox="1"/>
              <p:nvPr/>
            </p:nvSpPr>
            <p:spPr>
              <a:xfrm>
                <a:off x="7152723" y="2940566"/>
                <a:ext cx="5388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/>
                  <a:t>d</a:t>
                </a:r>
                <a:r>
                  <a:rPr lang="en-US" i="1" baseline="-25000" dirty="0"/>
                  <a:t>3,4</a:t>
                </a:r>
              </a:p>
            </p:txBody>
          </p:sp>
        </p:grpSp>
        <p:sp>
          <p:nvSpPr>
            <p:cNvPr id="39" name="Rounded Rectangle 38"/>
            <p:cNvSpPr/>
            <p:nvPr/>
          </p:nvSpPr>
          <p:spPr>
            <a:xfrm>
              <a:off x="4978400" y="1987034"/>
              <a:ext cx="369332" cy="3693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92669" y="3848102"/>
            <a:ext cx="5582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</a:t>
            </a:r>
            <a:r>
              <a:rPr lang="en-US" i="1" baseline="-25000" dirty="0"/>
              <a:t>1,u</a:t>
            </a:r>
            <a:r>
              <a:rPr lang="en-US" dirty="0"/>
              <a:t> = (</a:t>
            </a:r>
            <a:r>
              <a:rPr lang="en-US" i="1" dirty="0"/>
              <a:t> d</a:t>
            </a:r>
            <a:r>
              <a:rPr lang="en-US" i="1" baseline="-25000" dirty="0"/>
              <a:t>1,3</a:t>
            </a:r>
            <a:r>
              <a:rPr lang="en-US" dirty="0"/>
              <a:t> + </a:t>
            </a:r>
            <a:r>
              <a:rPr lang="en-US" i="1" dirty="0"/>
              <a:t>d</a:t>
            </a:r>
            <a:r>
              <a:rPr lang="en-US" i="1" baseline="-25000" dirty="0"/>
              <a:t>1,4</a:t>
            </a:r>
            <a:r>
              <a:rPr lang="en-US" dirty="0"/>
              <a:t> – </a:t>
            </a:r>
            <a:r>
              <a:rPr lang="en-US" i="1" dirty="0"/>
              <a:t>d</a:t>
            </a:r>
            <a:r>
              <a:rPr lang="en-US" i="1" baseline="-25000" dirty="0"/>
              <a:t>3,4</a:t>
            </a:r>
            <a:r>
              <a:rPr lang="en-US" i="1" dirty="0"/>
              <a:t> </a:t>
            </a:r>
            <a:r>
              <a:rPr lang="en-US" dirty="0"/>
              <a:t>) /2 = (0.21 + 0.31 – 0.28) / 2 = 0.12</a:t>
            </a:r>
          </a:p>
          <a:p>
            <a:r>
              <a:rPr lang="en-US" i="1" dirty="0"/>
              <a:t>d</a:t>
            </a:r>
            <a:r>
              <a:rPr lang="en-US" i="1" baseline="-25000" dirty="0"/>
              <a:t>2,u</a:t>
            </a:r>
            <a:r>
              <a:rPr lang="en-US" dirty="0"/>
              <a:t> = (</a:t>
            </a:r>
            <a:r>
              <a:rPr lang="en-US" i="1" dirty="0"/>
              <a:t>d</a:t>
            </a:r>
            <a:r>
              <a:rPr lang="en-US" i="1" baseline="-25000" dirty="0"/>
              <a:t>2,3</a:t>
            </a:r>
            <a:r>
              <a:rPr lang="en-US" dirty="0"/>
              <a:t> + </a:t>
            </a:r>
            <a:r>
              <a:rPr lang="en-US" i="1" dirty="0"/>
              <a:t>d</a:t>
            </a:r>
            <a:r>
              <a:rPr lang="en-US" i="1" baseline="-25000" dirty="0"/>
              <a:t>2,4</a:t>
            </a:r>
            <a:r>
              <a:rPr lang="en-US" dirty="0"/>
              <a:t> – </a:t>
            </a:r>
            <a:r>
              <a:rPr lang="en-US" i="1" dirty="0"/>
              <a:t>d</a:t>
            </a:r>
            <a:r>
              <a:rPr lang="en-US" i="1" baseline="-25000" dirty="0"/>
              <a:t>3,4</a:t>
            </a:r>
            <a:r>
              <a:rPr lang="en-US" dirty="0"/>
              <a:t> ) /2 = (0.30 + 0.34 – 0.28) / 2 = 0.18</a:t>
            </a:r>
          </a:p>
          <a:p>
            <a:r>
              <a:rPr lang="en-US" i="1" dirty="0"/>
              <a:t>d</a:t>
            </a:r>
            <a:r>
              <a:rPr lang="en-US" i="1" baseline="-25000" dirty="0"/>
              <a:t>5,u</a:t>
            </a:r>
            <a:r>
              <a:rPr lang="en-US" dirty="0"/>
              <a:t> = (</a:t>
            </a:r>
            <a:r>
              <a:rPr lang="en-US" i="1" dirty="0"/>
              <a:t>d</a:t>
            </a:r>
            <a:r>
              <a:rPr lang="en-US" i="1" baseline="-25000" dirty="0"/>
              <a:t>5,3</a:t>
            </a:r>
            <a:r>
              <a:rPr lang="en-US" dirty="0"/>
              <a:t> + </a:t>
            </a:r>
            <a:r>
              <a:rPr lang="en-US" i="1" dirty="0"/>
              <a:t>d</a:t>
            </a:r>
            <a:r>
              <a:rPr lang="en-US" i="1" baseline="-25000" dirty="0"/>
              <a:t>5,4</a:t>
            </a:r>
            <a:r>
              <a:rPr lang="en-US" dirty="0"/>
              <a:t> – </a:t>
            </a:r>
            <a:r>
              <a:rPr lang="en-US" i="1" dirty="0"/>
              <a:t>d</a:t>
            </a:r>
            <a:r>
              <a:rPr lang="en-US" i="1" baseline="-25000" dirty="0"/>
              <a:t>3,4</a:t>
            </a:r>
            <a:r>
              <a:rPr lang="en-US" i="1" dirty="0"/>
              <a:t> </a:t>
            </a:r>
            <a:r>
              <a:rPr lang="en-US" dirty="0"/>
              <a:t>) /2 = (0.39 + 0.43 – 0.28) / 2 = 0.27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24928" y="4986838"/>
            <a:ext cx="82126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	OTU-1		OTU-2		OTU-5		Node </a:t>
            </a:r>
            <a:r>
              <a:rPr lang="en-US" i="1" dirty="0"/>
              <a:t>u</a:t>
            </a:r>
            <a:r>
              <a:rPr lang="en-US" dirty="0"/>
              <a:t>	  	  </a:t>
            </a:r>
            <a:r>
              <a:rPr lang="en-US" i="1" dirty="0"/>
              <a:t>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baseline="-25000" dirty="0"/>
              <a:t>	</a:t>
            </a:r>
            <a:r>
              <a:rPr lang="en-US" dirty="0"/>
              <a:t>     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/(</a:t>
            </a:r>
            <a:r>
              <a:rPr lang="en-US" i="1" dirty="0"/>
              <a:t>n</a:t>
            </a:r>
            <a:r>
              <a:rPr lang="en-US" dirty="0"/>
              <a:t> – 2)</a:t>
            </a:r>
          </a:p>
          <a:p>
            <a:r>
              <a:rPr lang="en-US" dirty="0"/>
              <a:t>1		-------		  0.17		  0.23		</a:t>
            </a:r>
            <a:r>
              <a:rPr lang="en-US" i="1" dirty="0"/>
              <a:t> 0.12</a:t>
            </a:r>
            <a:r>
              <a:rPr lang="en-US" dirty="0"/>
              <a:t>		 0.52         0.260</a:t>
            </a:r>
          </a:p>
          <a:p>
            <a:r>
              <a:rPr lang="en-US" dirty="0"/>
              <a:t>2		-0.370		-------		  0.21		</a:t>
            </a:r>
            <a:r>
              <a:rPr lang="en-US" i="1" dirty="0"/>
              <a:t> 0.18</a:t>
            </a:r>
            <a:r>
              <a:rPr lang="en-US" dirty="0"/>
              <a:t>		 0.56         0.280</a:t>
            </a:r>
          </a:p>
          <a:p>
            <a:r>
              <a:rPr lang="en-US" dirty="0"/>
              <a:t>5		-0.385		-0.425		-------		 </a:t>
            </a:r>
            <a:r>
              <a:rPr lang="en-US" i="1" dirty="0"/>
              <a:t>0.27</a:t>
            </a:r>
            <a:r>
              <a:rPr lang="en-US" dirty="0"/>
              <a:t>		 0.71         0.355</a:t>
            </a:r>
          </a:p>
          <a:p>
            <a:r>
              <a:rPr lang="en-US" i="1" dirty="0"/>
              <a:t>u</a:t>
            </a:r>
            <a:r>
              <a:rPr lang="en-US" dirty="0"/>
              <a:t>		</a:t>
            </a:r>
            <a:r>
              <a:rPr lang="en-US" b="1" dirty="0"/>
              <a:t>-0.425</a:t>
            </a:r>
            <a:r>
              <a:rPr lang="en-US" dirty="0"/>
              <a:t>		-0.385		-0.370		-------	 	 0.57         0.285</a:t>
            </a:r>
          </a:p>
        </p:txBody>
      </p:sp>
    </p:spTree>
    <p:extLst>
      <p:ext uri="{BB962C8B-B14F-4D97-AF65-F5344CB8AC3E}">
        <p14:creationId xmlns:p14="http://schemas.microsoft.com/office/powerpoint/2010/main" val="177851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4246" y="355603"/>
            <a:ext cx="503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– Neighbor Joining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45067" y="1270000"/>
            <a:ext cx="7997464" cy="2586567"/>
            <a:chOff x="745067" y="1270000"/>
            <a:chExt cx="7997464" cy="2586567"/>
          </a:xfrm>
        </p:grpSpPr>
        <p:sp>
          <p:nvSpPr>
            <p:cNvPr id="3" name="TextBox 2"/>
            <p:cNvSpPr txBox="1"/>
            <p:nvPr/>
          </p:nvSpPr>
          <p:spPr>
            <a:xfrm>
              <a:off x="745067" y="1270000"/>
              <a:ext cx="79974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5. So the star is decomposed further by uniting node </a:t>
              </a:r>
              <a:r>
                <a:rPr lang="en-US" i="1" dirty="0"/>
                <a:t>u</a:t>
              </a:r>
              <a:r>
                <a:rPr lang="en-US" dirty="0"/>
                <a:t> and OTU-1 with an ancestral </a:t>
              </a:r>
            </a:p>
            <a:p>
              <a:r>
                <a:rPr lang="en-US" dirty="0"/>
                <a:t>	node </a:t>
              </a:r>
              <a:r>
                <a:rPr lang="en-US" i="1" dirty="0"/>
                <a:t>w</a:t>
              </a:r>
              <a:r>
                <a:rPr lang="en-US" dirty="0"/>
                <a:t>, and the two branch lengths are calculated as follows:</a:t>
              </a:r>
            </a:p>
          </p:txBody>
        </p:sp>
        <p:pic>
          <p:nvPicPr>
            <p:cNvPr id="8193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7767" y="2142067"/>
              <a:ext cx="26162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253067" y="4470400"/>
            <a:ext cx="667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i="1" baseline="-25000" dirty="0"/>
              <a:t>1,w</a:t>
            </a:r>
            <a:r>
              <a:rPr lang="en-US" dirty="0"/>
              <a:t> = </a:t>
            </a:r>
            <a:r>
              <a:rPr lang="en-US" i="1" dirty="0"/>
              <a:t>d</a:t>
            </a:r>
            <a:r>
              <a:rPr lang="en-US" i="1" baseline="-25000" dirty="0"/>
              <a:t>1,u</a:t>
            </a:r>
            <a:r>
              <a:rPr lang="en-US" dirty="0"/>
              <a:t> / 2 + (</a:t>
            </a:r>
            <a:r>
              <a:rPr lang="en-US" i="1" dirty="0"/>
              <a:t>r</a:t>
            </a:r>
            <a:r>
              <a:rPr lang="en-US" i="1" baseline="-25000" dirty="0"/>
              <a:t>1</a:t>
            </a:r>
            <a:r>
              <a:rPr lang="en-US" dirty="0"/>
              <a:t>/2  – </a:t>
            </a:r>
            <a:r>
              <a:rPr lang="en-US" i="1" dirty="0" err="1"/>
              <a:t>r</a:t>
            </a:r>
            <a:r>
              <a:rPr lang="en-US" i="1" baseline="-25000" dirty="0" err="1"/>
              <a:t>u</a:t>
            </a:r>
            <a:r>
              <a:rPr lang="en-US" dirty="0"/>
              <a:t>/2) / 2 = 0.12 / 2 + (0.260 – 0.285) / 2 = 0.046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3067" y="5503333"/>
            <a:ext cx="3704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v</a:t>
            </a:r>
            <a:r>
              <a:rPr lang="en-US" i="1" baseline="-25000" dirty="0" err="1"/>
              <a:t>u,w</a:t>
            </a:r>
            <a:r>
              <a:rPr lang="en-US" dirty="0"/>
              <a:t> = </a:t>
            </a:r>
            <a:r>
              <a:rPr lang="en-US" i="1" dirty="0"/>
              <a:t>d</a:t>
            </a:r>
            <a:r>
              <a:rPr lang="en-US" i="1" baseline="-25000" dirty="0"/>
              <a:t>1,u </a:t>
            </a:r>
            <a:r>
              <a:rPr lang="en-US" dirty="0"/>
              <a:t>– </a:t>
            </a:r>
            <a:r>
              <a:rPr lang="en-US" i="1" dirty="0"/>
              <a:t>v</a:t>
            </a:r>
            <a:r>
              <a:rPr lang="en-US" i="1" baseline="-25000" dirty="0"/>
              <a:t>1,w</a:t>
            </a:r>
            <a:r>
              <a:rPr lang="en-US" baseline="-25000" dirty="0"/>
              <a:t> </a:t>
            </a:r>
            <a:r>
              <a:rPr lang="en-US" dirty="0"/>
              <a:t>= 0.12 – 0.046 = 0.074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591" y="6148401"/>
            <a:ext cx="498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three nodes now, </a:t>
            </a:r>
            <a:r>
              <a:rPr lang="en-US" i="1" dirty="0"/>
              <a:t>w</a:t>
            </a:r>
            <a:r>
              <a:rPr lang="en-US" dirty="0"/>
              <a:t>, 2, &amp; 5, so we iterate.</a:t>
            </a:r>
          </a:p>
        </p:txBody>
      </p:sp>
    </p:spTree>
    <p:extLst>
      <p:ext uri="{BB962C8B-B14F-4D97-AF65-F5344CB8AC3E}">
        <p14:creationId xmlns:p14="http://schemas.microsoft.com/office/powerpoint/2010/main" val="26725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4246" y="355603"/>
            <a:ext cx="503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– Neighbor Joining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5867" y="1253067"/>
            <a:ext cx="731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</a:t>
            </a:r>
            <a:r>
              <a:rPr lang="en-US" i="1" dirty="0"/>
              <a:t>n </a:t>
            </a:r>
            <a:r>
              <a:rPr lang="en-US" dirty="0"/>
              <a:t>= 3 &amp; calculate distances from node </a:t>
            </a:r>
            <a:r>
              <a:rPr lang="en-US" i="1" dirty="0"/>
              <a:t>w</a:t>
            </a:r>
            <a:r>
              <a:rPr lang="en-US" dirty="0"/>
              <a:t> to the remaining OTU’s 2 and 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6971" y="1759641"/>
            <a:ext cx="58179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Just as we did in step 3, we re-calculate the distance matrix:</a:t>
            </a:r>
          </a:p>
          <a:p>
            <a:r>
              <a:rPr lang="en-US" i="1" dirty="0"/>
              <a:t>d</a:t>
            </a:r>
            <a:r>
              <a:rPr lang="en-US" i="1" baseline="-25000" dirty="0"/>
              <a:t>2,w</a:t>
            </a:r>
            <a:r>
              <a:rPr lang="en-US" dirty="0"/>
              <a:t> = (</a:t>
            </a:r>
            <a:r>
              <a:rPr lang="en-US" i="1" dirty="0"/>
              <a:t> d</a:t>
            </a:r>
            <a:r>
              <a:rPr lang="en-US" i="1" baseline="-25000" dirty="0"/>
              <a:t>1,2</a:t>
            </a:r>
            <a:r>
              <a:rPr lang="en-US" dirty="0"/>
              <a:t> + </a:t>
            </a:r>
            <a:r>
              <a:rPr lang="en-US" i="1" dirty="0"/>
              <a:t>d</a:t>
            </a:r>
            <a:r>
              <a:rPr lang="en-US" i="1" baseline="-25000" dirty="0"/>
              <a:t>u,2</a:t>
            </a:r>
            <a:r>
              <a:rPr lang="en-US" dirty="0"/>
              <a:t> – </a:t>
            </a:r>
            <a:r>
              <a:rPr lang="en-US" i="1" dirty="0"/>
              <a:t>d</a:t>
            </a:r>
            <a:r>
              <a:rPr lang="en-US" i="1" baseline="-25000" dirty="0"/>
              <a:t>1,u</a:t>
            </a:r>
            <a:r>
              <a:rPr lang="en-US" i="1" dirty="0"/>
              <a:t> </a:t>
            </a:r>
            <a:r>
              <a:rPr lang="en-US" dirty="0"/>
              <a:t>) /2 = (0.17 + 0.18 – 0.12) / 2 = 0.115</a:t>
            </a:r>
          </a:p>
          <a:p>
            <a:r>
              <a:rPr lang="en-US" i="1" dirty="0"/>
              <a:t>d</a:t>
            </a:r>
            <a:r>
              <a:rPr lang="en-US" i="1" baseline="-25000" dirty="0"/>
              <a:t>5,w</a:t>
            </a:r>
            <a:r>
              <a:rPr lang="en-US" dirty="0"/>
              <a:t> = (</a:t>
            </a:r>
            <a:r>
              <a:rPr lang="en-US" i="1" dirty="0"/>
              <a:t>d</a:t>
            </a:r>
            <a:r>
              <a:rPr lang="en-US" i="1" baseline="-25000" dirty="0"/>
              <a:t>1,5</a:t>
            </a:r>
            <a:r>
              <a:rPr lang="en-US" dirty="0"/>
              <a:t> + </a:t>
            </a:r>
            <a:r>
              <a:rPr lang="en-US" i="1" dirty="0"/>
              <a:t>d</a:t>
            </a:r>
            <a:r>
              <a:rPr lang="en-US" i="1" baseline="-25000" dirty="0"/>
              <a:t>u,5</a:t>
            </a:r>
            <a:r>
              <a:rPr lang="en-US" dirty="0"/>
              <a:t> – </a:t>
            </a:r>
            <a:r>
              <a:rPr lang="en-US" i="1" dirty="0"/>
              <a:t>d</a:t>
            </a:r>
            <a:r>
              <a:rPr lang="en-US" i="1" baseline="-25000" dirty="0"/>
              <a:t>1,u</a:t>
            </a:r>
            <a:r>
              <a:rPr lang="en-US" dirty="0"/>
              <a:t> ) /2 = (0.23 + 0.28 – 0.12) / 2 = 0.195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3857" y="2844806"/>
            <a:ext cx="66841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Courier"/>
              </a:rPr>
              <a:t>		OTU-2		OTU-5		Node </a:t>
            </a:r>
            <a:r>
              <a:rPr lang="en-US" i="1" dirty="0">
                <a:cs typeface="Courier"/>
              </a:rPr>
              <a:t>w</a:t>
            </a:r>
            <a:r>
              <a:rPr lang="en-US" dirty="0">
                <a:cs typeface="Courier"/>
              </a:rPr>
              <a:t>	  </a:t>
            </a:r>
            <a:r>
              <a:rPr lang="en-US" i="1" dirty="0">
                <a:cs typeface="Courier"/>
              </a:rPr>
              <a:t> </a:t>
            </a:r>
            <a:r>
              <a:rPr lang="en-US" i="1" dirty="0" err="1">
                <a:cs typeface="Courier"/>
              </a:rPr>
              <a:t>r</a:t>
            </a:r>
            <a:r>
              <a:rPr lang="en-US" i="1" baseline="-25000" dirty="0" err="1">
                <a:cs typeface="Courier"/>
              </a:rPr>
              <a:t>i</a:t>
            </a:r>
            <a:r>
              <a:rPr lang="en-US" i="1" baseline="-25000" dirty="0">
                <a:cs typeface="Courier"/>
              </a:rPr>
              <a:t>	</a:t>
            </a:r>
            <a:r>
              <a:rPr lang="en-US" dirty="0">
                <a:cs typeface="Courier"/>
              </a:rPr>
              <a:t> 	 </a:t>
            </a:r>
            <a:r>
              <a:rPr lang="en-US" i="1" dirty="0" err="1">
                <a:cs typeface="Courier"/>
              </a:rPr>
              <a:t>r</a:t>
            </a:r>
            <a:r>
              <a:rPr lang="en-US" i="1" baseline="-25000" dirty="0" err="1">
                <a:cs typeface="Courier"/>
              </a:rPr>
              <a:t>i</a:t>
            </a:r>
            <a:r>
              <a:rPr lang="en-US" dirty="0">
                <a:cs typeface="Courier"/>
              </a:rPr>
              <a:t> /(</a:t>
            </a:r>
            <a:r>
              <a:rPr lang="en-US" i="1" dirty="0">
                <a:cs typeface="Courier"/>
              </a:rPr>
              <a:t>n</a:t>
            </a:r>
            <a:r>
              <a:rPr lang="en-US" dirty="0">
                <a:cs typeface="Courier"/>
              </a:rPr>
              <a:t> – 2)</a:t>
            </a:r>
          </a:p>
          <a:p>
            <a:r>
              <a:rPr lang="en-US" dirty="0">
                <a:cs typeface="Courier"/>
              </a:rPr>
              <a:t>2		-------		  0.21		 </a:t>
            </a:r>
            <a:r>
              <a:rPr lang="en-US" i="1" dirty="0">
                <a:cs typeface="Courier"/>
              </a:rPr>
              <a:t> 0.115</a:t>
            </a:r>
            <a:r>
              <a:rPr lang="en-US" dirty="0">
                <a:cs typeface="Courier"/>
              </a:rPr>
              <a:t>	0.325	    0.325</a:t>
            </a:r>
          </a:p>
          <a:p>
            <a:r>
              <a:rPr lang="en-US" dirty="0">
                <a:cs typeface="Courier"/>
              </a:rPr>
              <a:t>5		-0.510		-------		  </a:t>
            </a:r>
            <a:r>
              <a:rPr lang="en-US" i="1" dirty="0">
                <a:cs typeface="Courier"/>
              </a:rPr>
              <a:t>0.195</a:t>
            </a:r>
            <a:r>
              <a:rPr lang="en-US" dirty="0">
                <a:cs typeface="Courier"/>
              </a:rPr>
              <a:t>	0.395            0.395	</a:t>
            </a:r>
          </a:p>
          <a:p>
            <a:r>
              <a:rPr lang="en-US" i="1" dirty="0">
                <a:cs typeface="Courier"/>
              </a:rPr>
              <a:t>w</a:t>
            </a:r>
            <a:r>
              <a:rPr lang="en-US" dirty="0">
                <a:cs typeface="Courier"/>
              </a:rPr>
              <a:t>		</a:t>
            </a:r>
            <a:r>
              <a:rPr lang="en-US" b="1" dirty="0">
                <a:cs typeface="Courier"/>
              </a:rPr>
              <a:t>-0.520</a:t>
            </a:r>
            <a:r>
              <a:rPr lang="en-US" dirty="0">
                <a:cs typeface="Courier"/>
              </a:rPr>
              <a:t>		-0.510		-------	0.310	    0.310</a:t>
            </a:r>
          </a:p>
          <a:p>
            <a:endParaRPr lang="en-US" dirty="0">
              <a:cs typeface="Courier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19197" y="4041781"/>
            <a:ext cx="6810259" cy="2429618"/>
            <a:chOff x="1219197" y="4041781"/>
            <a:chExt cx="6810259" cy="2429618"/>
          </a:xfrm>
        </p:grpSpPr>
        <p:pic>
          <p:nvPicPr>
            <p:cNvPr id="9217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4653" y="4041781"/>
              <a:ext cx="2468562" cy="161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219197" y="5825068"/>
              <a:ext cx="68102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v</a:t>
              </a:r>
              <a:r>
                <a:rPr lang="en-US" i="1" baseline="-25000" dirty="0"/>
                <a:t>y,2</a:t>
              </a:r>
              <a:r>
                <a:rPr lang="en-US" dirty="0"/>
                <a:t> = </a:t>
              </a:r>
              <a:r>
                <a:rPr lang="en-US" i="1" dirty="0"/>
                <a:t>d</a:t>
              </a:r>
              <a:r>
                <a:rPr lang="en-US" i="1" baseline="-25000" dirty="0"/>
                <a:t>2,w</a:t>
              </a:r>
              <a:r>
                <a:rPr lang="en-US" dirty="0"/>
                <a:t> / 2 + (</a:t>
              </a:r>
              <a:r>
                <a:rPr lang="en-US" i="1" dirty="0"/>
                <a:t>r</a:t>
              </a:r>
              <a:r>
                <a:rPr lang="en-US" i="1" baseline="-25000" dirty="0"/>
                <a:t>2</a:t>
              </a:r>
              <a:r>
                <a:rPr lang="en-US" dirty="0"/>
                <a:t>/1  – </a:t>
              </a:r>
              <a:r>
                <a:rPr lang="en-US" i="1" dirty="0" err="1"/>
                <a:t>r</a:t>
              </a:r>
              <a:r>
                <a:rPr lang="en-US" i="1" baseline="-25000" dirty="0" err="1"/>
                <a:t>w</a:t>
              </a:r>
              <a:r>
                <a:rPr lang="en-US" dirty="0"/>
                <a:t>/1) / 2 = 0.115 / 2 + (0.325 – 0.310) / 2 = 0.065</a:t>
              </a:r>
            </a:p>
            <a:p>
              <a:r>
                <a:rPr lang="en-US" i="1" dirty="0" err="1"/>
                <a:t>v</a:t>
              </a:r>
              <a:r>
                <a:rPr lang="en-US" i="1" baseline="-25000" dirty="0" err="1"/>
                <a:t>y,w</a:t>
              </a:r>
              <a:r>
                <a:rPr lang="en-US" dirty="0"/>
                <a:t> = 0.115 – 0.065 = 0.050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577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4246" y="355603"/>
            <a:ext cx="503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– Neighbor Joining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88530" y="2438376"/>
            <a:ext cx="6528012" cy="2810942"/>
            <a:chOff x="1388530" y="1540927"/>
            <a:chExt cx="6528012" cy="2810942"/>
          </a:xfrm>
        </p:grpSpPr>
        <p:sp>
          <p:nvSpPr>
            <p:cNvPr id="3" name="TextBox 2"/>
            <p:cNvSpPr txBox="1"/>
            <p:nvPr/>
          </p:nvSpPr>
          <p:spPr>
            <a:xfrm>
              <a:off x="1388530" y="1540927"/>
              <a:ext cx="6528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 </a:t>
              </a:r>
              <a:r>
                <a:rPr lang="en-US" i="1" dirty="0"/>
                <a:t>d</a:t>
              </a:r>
              <a:r>
                <a:rPr lang="en-US" i="1" baseline="-25000" dirty="0"/>
                <a:t>5,y</a:t>
              </a:r>
              <a:r>
                <a:rPr lang="en-US" dirty="0"/>
                <a:t> = (</a:t>
              </a:r>
              <a:r>
                <a:rPr lang="en-US" i="1" dirty="0"/>
                <a:t> d</a:t>
              </a:r>
              <a:r>
                <a:rPr lang="en-US" i="1" baseline="-25000" dirty="0"/>
                <a:t>w,5</a:t>
              </a:r>
              <a:r>
                <a:rPr lang="en-US" dirty="0"/>
                <a:t> + </a:t>
              </a:r>
              <a:r>
                <a:rPr lang="en-US" i="1" dirty="0"/>
                <a:t>d</a:t>
              </a:r>
              <a:r>
                <a:rPr lang="en-US" i="1" baseline="-25000" dirty="0"/>
                <a:t>2,5</a:t>
              </a:r>
              <a:r>
                <a:rPr lang="en-US" dirty="0"/>
                <a:t> – </a:t>
              </a:r>
              <a:r>
                <a:rPr lang="en-US" i="1" dirty="0"/>
                <a:t>d</a:t>
              </a:r>
              <a:r>
                <a:rPr lang="en-US" i="1" baseline="-25000" dirty="0"/>
                <a:t>2,w</a:t>
              </a:r>
              <a:r>
                <a:rPr lang="en-US" i="1" dirty="0"/>
                <a:t> </a:t>
              </a:r>
              <a:r>
                <a:rPr lang="en-US" dirty="0"/>
                <a:t>) /2 = (0.195 + 0.21 – 0.115) / 2 = 0.145 = </a:t>
              </a:r>
              <a:r>
                <a:rPr lang="en-US" i="1" dirty="0"/>
                <a:t>v</a:t>
              </a:r>
              <a:r>
                <a:rPr lang="en-US" i="1" baseline="-25000" dirty="0"/>
                <a:t>5,y</a:t>
              </a:r>
              <a:r>
                <a:rPr lang="en-US" dirty="0">
                  <a:effectLst/>
                </a:rPr>
                <a:t> </a:t>
              </a:r>
              <a:endParaRPr lang="en-US" dirty="0"/>
            </a:p>
          </p:txBody>
        </p:sp>
        <p:pic>
          <p:nvPicPr>
            <p:cNvPr id="10241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6216" y="2085977"/>
              <a:ext cx="3457583" cy="2265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867184" y="945066"/>
            <a:ext cx="552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Finally, we calculate the distance from node </a:t>
            </a:r>
            <a:r>
              <a:rPr lang="en-US" i="1" dirty="0"/>
              <a:t>y</a:t>
            </a:r>
            <a:r>
              <a:rPr lang="en-US" dirty="0"/>
              <a:t> to OTU –5:</a:t>
            </a:r>
          </a:p>
        </p:txBody>
      </p:sp>
    </p:spTree>
    <p:extLst>
      <p:ext uri="{BB962C8B-B14F-4D97-AF65-F5344CB8AC3E}">
        <p14:creationId xmlns:p14="http://schemas.microsoft.com/office/powerpoint/2010/main" val="12988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9863" y="2362990"/>
            <a:ext cx="711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NJ is not </a:t>
            </a:r>
            <a:r>
              <a:rPr lang="en-US" dirty="0" err="1"/>
              <a:t>phenetic</a:t>
            </a:r>
            <a:r>
              <a:rPr lang="en-US" dirty="0"/>
              <a:t>. It is explicitly calculating ancestors and parsing similarity into ancestral vs. derived.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04246" y="355603"/>
            <a:ext cx="503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– Neighbor Joining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0806" y="4792103"/>
            <a:ext cx="6611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 important modification to the neighbor-joining algorithm, BIONJ </a:t>
            </a:r>
          </a:p>
          <a:p>
            <a:pPr algn="ctr"/>
            <a:r>
              <a:rPr lang="en-US" dirty="0"/>
              <a:t>incorporates variances and </a:t>
            </a:r>
            <a:r>
              <a:rPr lang="en-US" dirty="0" err="1"/>
              <a:t>covariances</a:t>
            </a:r>
            <a:r>
              <a:rPr lang="en-US" dirty="0"/>
              <a:t> of </a:t>
            </a:r>
            <a:r>
              <a:rPr lang="en-US" i="1" dirty="0" err="1"/>
              <a:t>d</a:t>
            </a:r>
            <a:r>
              <a:rPr lang="en-US" i="1" baseline="-25000" dirty="0" err="1"/>
              <a:t>i,j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0808" y="1286933"/>
            <a:ext cx="665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number of calculations decreases as we decompose the star tree.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344" y="3716046"/>
            <a:ext cx="742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Neighbor joining is often interpreted as an approximation to the ME solution.</a:t>
            </a:r>
          </a:p>
        </p:txBody>
      </p:sp>
    </p:spTree>
    <p:extLst>
      <p:ext uri="{BB962C8B-B14F-4D97-AF65-F5344CB8AC3E}">
        <p14:creationId xmlns:p14="http://schemas.microsoft.com/office/powerpoint/2010/main" val="2864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91" y="4156482"/>
            <a:ext cx="3457583" cy="22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327" y="4387957"/>
            <a:ext cx="2641600" cy="19497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84400" y="3384921"/>
            <a:ext cx="88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NJ Tree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16134" y="3459057"/>
            <a:ext cx="140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UPGMA Tree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8401" y="506088"/>
            <a:ext cx="516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UPGMA and NJ trees are different for this matrix.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C2199B-2DE5-D444-8014-D7CA2F4A1A39}"/>
              </a:ext>
            </a:extLst>
          </p:cNvPr>
          <p:cNvSpPr/>
          <p:nvPr/>
        </p:nvSpPr>
        <p:spPr>
          <a:xfrm>
            <a:off x="457200" y="1289040"/>
            <a:ext cx="8229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			OTU-1		 OTU-2		OTU-3		 OTU-4		 OTU-5</a:t>
            </a:r>
          </a:p>
          <a:p>
            <a:r>
              <a:rPr lang="en-US" dirty="0">
                <a:latin typeface="Courier"/>
                <a:cs typeface="Courier"/>
              </a:rPr>
              <a:t>OTU-1		-----		 </a:t>
            </a:r>
            <a:r>
              <a:rPr lang="en-US" sz="2000" b="1" dirty="0">
                <a:latin typeface="Courier"/>
                <a:cs typeface="Courier"/>
              </a:rPr>
              <a:t>0.17</a:t>
            </a:r>
            <a:r>
              <a:rPr lang="en-US" dirty="0">
                <a:latin typeface="Courier"/>
                <a:cs typeface="Courier"/>
              </a:rPr>
              <a:t>		0.21		 0.31		 0.23</a:t>
            </a:r>
          </a:p>
          <a:p>
            <a:r>
              <a:rPr lang="en-US" dirty="0">
                <a:latin typeface="Courier"/>
                <a:cs typeface="Courier"/>
              </a:rPr>
              <a:t>OTU-2					 ----  	0.30		 0.34		 0.21</a:t>
            </a:r>
          </a:p>
          <a:p>
            <a:r>
              <a:rPr lang="en-US" dirty="0">
                <a:latin typeface="Courier"/>
                <a:cs typeface="Courier"/>
              </a:rPr>
              <a:t>OTU-3							   -----  	 	 0.28		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0.39</a:t>
            </a:r>
          </a:p>
          <a:p>
            <a:r>
              <a:rPr lang="en-US" dirty="0">
                <a:latin typeface="Courier"/>
                <a:cs typeface="Courier"/>
              </a:rPr>
              <a:t>OTU-4											 ----- 	 0.43</a:t>
            </a:r>
          </a:p>
          <a:p>
            <a:r>
              <a:rPr lang="en-US" dirty="0">
                <a:latin typeface="Courier"/>
                <a:cs typeface="Courier"/>
              </a:rPr>
              <a:t>OTU-5														 ---- </a:t>
            </a:r>
          </a:p>
        </p:txBody>
      </p:sp>
    </p:spTree>
    <p:extLst>
      <p:ext uri="{BB962C8B-B14F-4D97-AF65-F5344CB8AC3E}">
        <p14:creationId xmlns:p14="http://schemas.microsoft.com/office/powerpoint/2010/main" val="732040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0125" y="389467"/>
            <a:ext cx="244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Stepwise Addition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799" y="1153069"/>
            <a:ext cx="815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Start with three taxon tree, compute its score under some criterion (</a:t>
            </a:r>
            <a:r>
              <a:rPr lang="en-US"/>
              <a:t>usually ML </a:t>
            </a:r>
            <a:r>
              <a:rPr lang="en-US" dirty="0"/>
              <a:t>or</a:t>
            </a:r>
          </a:p>
          <a:p>
            <a:pPr algn="ctr"/>
            <a:r>
              <a:rPr lang="en-US" dirty="0"/>
              <a:t> MP) and add a fourth in the manner that incurs the smallest decrease in optimality.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58526" y="1820683"/>
            <a:ext cx="37422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			Characters</a:t>
            </a:r>
          </a:p>
          <a:p>
            <a:r>
              <a:rPr lang="en-US" b="1" dirty="0"/>
              <a:t>		1	2	3	4	5	6</a:t>
            </a:r>
            <a:endParaRPr lang="en-US" dirty="0"/>
          </a:p>
          <a:p>
            <a:r>
              <a:rPr lang="en-US" dirty="0"/>
              <a:t>A		1	0	0	1	1	0</a:t>
            </a:r>
          </a:p>
          <a:p>
            <a:r>
              <a:rPr lang="en-US" dirty="0"/>
              <a:t>B		0	0	1	0	0	0</a:t>
            </a:r>
          </a:p>
          <a:p>
            <a:r>
              <a:rPr lang="en-US" dirty="0"/>
              <a:t>C		1	1	0	1	1	1</a:t>
            </a:r>
          </a:p>
          <a:p>
            <a:r>
              <a:rPr lang="en-US" dirty="0"/>
              <a:t>D		1	1	0	1	1	1</a:t>
            </a:r>
          </a:p>
          <a:p>
            <a:r>
              <a:rPr lang="en-US" dirty="0"/>
              <a:t>E		0	0	1	1	1	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175" y="4241806"/>
            <a:ext cx="1193800" cy="1511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335" y="5905268"/>
            <a:ext cx="826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 are 3 possible places to add taxon D, indicated by numbers 1 – 3. The optimality</a:t>
            </a:r>
          </a:p>
          <a:p>
            <a:pPr algn="ctr"/>
            <a:r>
              <a:rPr lang="en-US" dirty="0"/>
              <a:t> score is computed for each of these:</a:t>
            </a:r>
          </a:p>
        </p:txBody>
      </p:sp>
    </p:spTree>
    <p:extLst>
      <p:ext uri="{BB962C8B-B14F-4D97-AF65-F5344CB8AC3E}">
        <p14:creationId xmlns:p14="http://schemas.microsoft.com/office/powerpoint/2010/main" val="370403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326" y="389467"/>
            <a:ext cx="244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Stepwise Addition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53" y="1151482"/>
            <a:ext cx="7878790" cy="2256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3748" y="3843871"/>
            <a:ext cx="691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1 is chosen because it has the shortest in length (i.e., is optimal).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5576" y="4440766"/>
            <a:ext cx="2031144" cy="160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967" y="1854200"/>
            <a:ext cx="5651500" cy="3136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9326" y="389467"/>
            <a:ext cx="244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Stepwise Addition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0146" y="1270000"/>
            <a:ext cx="612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Again, characters are optimized on each of these 5 possibilities: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2854" y="5150935"/>
            <a:ext cx="6513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Here, we’ve used stepwise addition build a tree(s) using parsimony.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4255" y="5892800"/>
            <a:ext cx="512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number of calculations increases as we proceed.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DD3F0F-8D30-2943-B69B-9B7B13110973}"/>
              </a:ext>
            </a:extLst>
          </p:cNvPr>
          <p:cNvSpPr/>
          <p:nvPr/>
        </p:nvSpPr>
        <p:spPr>
          <a:xfrm>
            <a:off x="5212080" y="3422650"/>
            <a:ext cx="2000250" cy="1568450"/>
          </a:xfrm>
          <a:prstGeom prst="roundRect">
            <a:avLst/>
          </a:prstGeom>
          <a:solidFill>
            <a:schemeClr val="accent1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7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312" y="368858"/>
            <a:ext cx="379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UPGMA - </a:t>
            </a:r>
            <a:r>
              <a:rPr lang="en-US" sz="2400" dirty="0" err="1"/>
              <a:t>Phenetic</a:t>
            </a:r>
            <a:r>
              <a:rPr lang="en-US" sz="2400" dirty="0"/>
              <a:t> clustering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3161" y="1286129"/>
            <a:ext cx="7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7130" y="1622427"/>
            <a:ext cx="7237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Identify the most similar pair of taxa (i.e., that pair with the smallest </a:t>
            </a:r>
            <a:r>
              <a:rPr lang="en-US" i="1" dirty="0" err="1"/>
              <a:t>D</a:t>
            </a:r>
            <a:r>
              <a:rPr lang="en-US" i="1" baseline="-25000" dirty="0" err="1"/>
              <a:t>i,j</a:t>
            </a:r>
            <a:r>
              <a:rPr lang="en-US" dirty="0"/>
              <a:t>).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7130" y="2284169"/>
            <a:ext cx="7406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Merge them into a composite OTU (called </a:t>
            </a:r>
            <a:r>
              <a:rPr lang="en-US" i="1" dirty="0" err="1"/>
              <a:t>i</a:t>
            </a:r>
            <a:r>
              <a:rPr lang="en-US" i="1" dirty="0"/>
              <a:t>/j</a:t>
            </a:r>
            <a:r>
              <a:rPr lang="en-US" dirty="0"/>
              <a:t>), &amp; place each at the end of a </a:t>
            </a:r>
          </a:p>
          <a:p>
            <a:r>
              <a:rPr lang="en-US" dirty="0"/>
              <a:t>	branch (</a:t>
            </a:r>
            <a:r>
              <a:rPr lang="en-US" i="1" dirty="0" err="1"/>
              <a:t>D</a:t>
            </a:r>
            <a:r>
              <a:rPr lang="en-US" i="1" baseline="-25000" dirty="0" err="1"/>
              <a:t>i,u</a:t>
            </a:r>
            <a:r>
              <a:rPr lang="en-US" dirty="0"/>
              <a:t> &amp; </a:t>
            </a:r>
            <a:r>
              <a:rPr lang="en-US" i="1" dirty="0" err="1"/>
              <a:t>D</a:t>
            </a:r>
            <a:r>
              <a:rPr lang="en-US" i="1" baseline="-25000" dirty="0" err="1"/>
              <a:t>j,u</a:t>
            </a:r>
            <a:r>
              <a:rPr lang="en-US" dirty="0"/>
              <a:t>) of length </a:t>
            </a:r>
            <a:r>
              <a:rPr lang="en-US" i="1" dirty="0" err="1"/>
              <a:t>D</a:t>
            </a:r>
            <a:r>
              <a:rPr lang="en-US" i="1" baseline="-25000" dirty="0" err="1"/>
              <a:t>i,j</a:t>
            </a:r>
            <a:r>
              <a:rPr lang="en-US" dirty="0"/>
              <a:t>/2.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7130" y="3222910"/>
            <a:ext cx="7462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3) Create a new matrix with the distances to composite taxon </a:t>
            </a:r>
            <a:r>
              <a:rPr lang="en-US" i="1" dirty="0" err="1"/>
              <a:t>i</a:t>
            </a:r>
            <a:r>
              <a:rPr lang="en-US" i="1" dirty="0"/>
              <a:t>/j</a:t>
            </a:r>
            <a:r>
              <a:rPr lang="en-US" dirty="0"/>
              <a:t> calculated as </a:t>
            </a:r>
          </a:p>
          <a:p>
            <a:r>
              <a:rPr lang="en-US" dirty="0"/>
              <a:t>	the </a:t>
            </a:r>
            <a:r>
              <a:rPr lang="en-US" b="1" dirty="0"/>
              <a:t>average of all pairwise comparisons</a:t>
            </a:r>
            <a:r>
              <a:rPr lang="en-US" dirty="0"/>
              <a:t>: </a:t>
            </a:r>
            <a:r>
              <a:rPr lang="en-US" i="1" dirty="0" err="1"/>
              <a:t>D</a:t>
            </a:r>
            <a:r>
              <a:rPr lang="en-US" i="1" baseline="-25000" dirty="0" err="1"/>
              <a:t>k,i</a:t>
            </a:r>
            <a:r>
              <a:rPr lang="en-US" i="1" baseline="-25000" dirty="0"/>
              <a:t>/j</a:t>
            </a:r>
            <a:r>
              <a:rPr lang="en-US" dirty="0"/>
              <a:t> = (</a:t>
            </a:r>
            <a:r>
              <a:rPr lang="en-US" i="1" dirty="0" err="1"/>
              <a:t>n</a:t>
            </a:r>
            <a:r>
              <a:rPr lang="en-US" i="1" baseline="-25000" dirty="0" err="1"/>
              <a:t>i</a:t>
            </a:r>
            <a:r>
              <a:rPr lang="en-US" i="1" dirty="0" err="1"/>
              <a:t>D</a:t>
            </a:r>
            <a:r>
              <a:rPr lang="en-US" i="1" baseline="-25000" dirty="0" err="1"/>
              <a:t>k,i</a:t>
            </a:r>
            <a:r>
              <a:rPr lang="en-US" dirty="0"/>
              <a:t> + </a:t>
            </a:r>
            <a:r>
              <a:rPr lang="en-US" i="1" dirty="0" err="1"/>
              <a:t>n</a:t>
            </a:r>
            <a:r>
              <a:rPr lang="en-US" i="1" baseline="-25000" dirty="0" err="1"/>
              <a:t>j</a:t>
            </a:r>
            <a:r>
              <a:rPr lang="en-US" i="1" dirty="0" err="1"/>
              <a:t>D</a:t>
            </a:r>
            <a:r>
              <a:rPr lang="en-US" i="1" baseline="-25000" dirty="0" err="1"/>
              <a:t>k,j</a:t>
            </a:r>
            <a:r>
              <a:rPr lang="en-US" dirty="0"/>
              <a:t>) / (</a:t>
            </a:r>
            <a:r>
              <a:rPr lang="en-US" i="1" dirty="0" err="1"/>
              <a:t>n</a:t>
            </a:r>
            <a:r>
              <a:rPr lang="en-US" i="1" baseline="-25000" dirty="0" err="1"/>
              <a:t>i</a:t>
            </a:r>
            <a:r>
              <a:rPr lang="en-US" dirty="0"/>
              <a:t> + </a:t>
            </a:r>
            <a:r>
              <a:rPr lang="en-US" i="1" dirty="0" err="1"/>
              <a:t>n</a:t>
            </a:r>
            <a:r>
              <a:rPr lang="en-US" i="1" baseline="-25000" dirty="0" err="1"/>
              <a:t>j</a:t>
            </a:r>
            <a:r>
              <a:rPr lang="en-US" dirty="0"/>
              <a:t>), </a:t>
            </a:r>
          </a:p>
          <a:p>
            <a:r>
              <a:rPr lang="en-US" dirty="0"/>
              <a:t>	where </a:t>
            </a:r>
            <a:r>
              <a:rPr lang="en-US" i="1" dirty="0" err="1"/>
              <a:t>n</a:t>
            </a:r>
            <a:r>
              <a:rPr lang="en-US" i="1" baseline="-25000" dirty="0" err="1"/>
              <a:t>i</a:t>
            </a:r>
            <a:r>
              <a:rPr lang="en-US" dirty="0"/>
              <a:t> is the number of taxa in the cluster.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7130" y="4438650"/>
            <a:ext cx="528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4) Iterate until all taxa have been added to the cluster.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326" y="389467"/>
            <a:ext cx="244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Stepwise Addition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6536" y="1202267"/>
            <a:ext cx="7895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Addition sequence</a:t>
            </a:r>
            <a:r>
              <a:rPr lang="en-US" dirty="0"/>
              <a:t> is critical. The method is starting-point dependent, so different </a:t>
            </a:r>
          </a:p>
          <a:p>
            <a:r>
              <a:rPr lang="en-US" dirty="0"/>
              <a:t>	addition sequences can produce different stepwise addition trees.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343" y="2319867"/>
            <a:ext cx="78391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Options: </a:t>
            </a:r>
          </a:p>
          <a:p>
            <a:endParaRPr lang="en-US" dirty="0"/>
          </a:p>
          <a:p>
            <a:r>
              <a:rPr lang="en-US" dirty="0"/>
              <a:t>As is – In the order that the taxa appear in the matrix.</a:t>
            </a:r>
          </a:p>
          <a:p>
            <a:endParaRPr lang="en-US" dirty="0"/>
          </a:p>
          <a:p>
            <a:r>
              <a:rPr lang="en-US" dirty="0"/>
              <a:t>Shortest – One may check all triplets</a:t>
            </a:r>
            <a:r>
              <a:rPr lang="en-US"/>
              <a:t>, choose </a:t>
            </a:r>
            <a:r>
              <a:rPr lang="en-US" dirty="0"/>
              <a:t>that which has the shortest tree</a:t>
            </a:r>
          </a:p>
          <a:p>
            <a:r>
              <a:rPr lang="en-US" dirty="0"/>
              <a:t>	 and, at each step, assess all candidates, and choose that which adds least </a:t>
            </a:r>
          </a:p>
          <a:p>
            <a:r>
              <a:rPr lang="en-US" dirty="0"/>
              <a:t>	length.</a:t>
            </a:r>
          </a:p>
          <a:p>
            <a:endParaRPr lang="en-US" dirty="0"/>
          </a:p>
          <a:p>
            <a:r>
              <a:rPr lang="en-US" dirty="0"/>
              <a:t>Random – One may use random addition sequences and replicate a number </a:t>
            </a:r>
          </a:p>
          <a:p>
            <a:r>
              <a:rPr lang="en-US" dirty="0"/>
              <a:t>	of times. For clean data, there should be only small differences in the </a:t>
            </a:r>
          </a:p>
          <a:p>
            <a:r>
              <a:rPr lang="en-US" dirty="0"/>
              <a:t>	stepwise addition tree, but for most real data there will be multiple stepwise</a:t>
            </a:r>
          </a:p>
          <a:p>
            <a:r>
              <a:rPr lang="en-US" dirty="0"/>
              <a:t>	 addition trees. We’ll make use of this in searching tree space.</a:t>
            </a:r>
          </a:p>
        </p:txBody>
      </p:sp>
    </p:spTree>
    <p:extLst>
      <p:ext uri="{BB962C8B-B14F-4D97-AF65-F5344CB8AC3E}">
        <p14:creationId xmlns:p14="http://schemas.microsoft.com/office/powerpoint/2010/main" val="41093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5802" y="441867"/>
            <a:ext cx="2362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Quartet Methods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25199" y="1336669"/>
            <a:ext cx="5350420" cy="733451"/>
            <a:chOff x="1134533" y="1419209"/>
            <a:chExt cx="5350420" cy="733451"/>
          </a:xfrm>
        </p:grpSpPr>
        <p:sp>
          <p:nvSpPr>
            <p:cNvPr id="3" name="TextBox 2"/>
            <p:cNvSpPr txBox="1"/>
            <p:nvPr/>
          </p:nvSpPr>
          <p:spPr>
            <a:xfrm>
              <a:off x="1134533" y="1557867"/>
              <a:ext cx="3255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 5 taxa, there are 5 quartets: </a:t>
              </a: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9527628"/>
                </p:ext>
              </p:extLst>
            </p:nvPr>
          </p:nvGraphicFramePr>
          <p:xfrm>
            <a:off x="4617987" y="1419209"/>
            <a:ext cx="1866966" cy="733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6" name="Equation" r:id="rId3" imgW="1066800" imgH="419100" progId="Equation.3">
                    <p:embed/>
                  </p:oleObj>
                </mc:Choice>
                <mc:Fallback>
                  <p:oleObj name="Equation" r:id="rId3" imgW="1066800" imgH="4191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617987" y="1419209"/>
                          <a:ext cx="1866966" cy="7334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5"/>
          <p:cNvSpPr/>
          <p:nvPr/>
        </p:nvSpPr>
        <p:spPr>
          <a:xfrm>
            <a:off x="1185326" y="2716376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{1,2,3,4}		{1,2,3,5}		{1,2,4,5}		{1,3,4,5}		{2,3,4,5}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8400" y="3606800"/>
            <a:ext cx="10478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((1,2)3,4)</a:t>
            </a:r>
          </a:p>
          <a:p>
            <a:endParaRPr lang="en-US" dirty="0"/>
          </a:p>
          <a:p>
            <a:r>
              <a:rPr lang="en-US" dirty="0"/>
              <a:t>((1,3)2,4)</a:t>
            </a:r>
          </a:p>
          <a:p>
            <a:endParaRPr lang="en-US" dirty="0"/>
          </a:p>
          <a:p>
            <a:r>
              <a:rPr lang="en-US" dirty="0"/>
              <a:t>((1,4)2,3)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0001" y="3606800"/>
            <a:ext cx="10478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((1,2)3,5)</a:t>
            </a:r>
          </a:p>
          <a:p>
            <a:endParaRPr lang="en-US" dirty="0"/>
          </a:p>
          <a:p>
            <a:r>
              <a:rPr lang="en-US" dirty="0"/>
              <a:t>((1,3)2,5)</a:t>
            </a:r>
          </a:p>
          <a:p>
            <a:endParaRPr lang="en-US" dirty="0"/>
          </a:p>
          <a:p>
            <a:r>
              <a:rPr lang="en-US" dirty="0"/>
              <a:t>((1,5)2,3)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4669" y="3606800"/>
            <a:ext cx="10478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((1,2)4,5)</a:t>
            </a:r>
          </a:p>
          <a:p>
            <a:endParaRPr lang="en-US" dirty="0"/>
          </a:p>
          <a:p>
            <a:r>
              <a:rPr lang="en-US" dirty="0"/>
              <a:t>((1,4)2,5)</a:t>
            </a:r>
          </a:p>
          <a:p>
            <a:endParaRPr lang="en-US" dirty="0"/>
          </a:p>
          <a:p>
            <a:r>
              <a:rPr lang="en-US" dirty="0"/>
              <a:t>((1,5)2,4)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1" y="3606800"/>
            <a:ext cx="10478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((1,3)4,5)</a:t>
            </a:r>
          </a:p>
          <a:p>
            <a:endParaRPr lang="en-US" dirty="0"/>
          </a:p>
          <a:p>
            <a:r>
              <a:rPr lang="en-US" dirty="0"/>
              <a:t>((1,4)3,5)</a:t>
            </a:r>
          </a:p>
          <a:p>
            <a:endParaRPr lang="en-US" dirty="0"/>
          </a:p>
          <a:p>
            <a:r>
              <a:rPr lang="en-US" dirty="0"/>
              <a:t>((1,5)3,4)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73338" y="3606800"/>
            <a:ext cx="10478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((2,3)4,5)</a:t>
            </a:r>
          </a:p>
          <a:p>
            <a:endParaRPr lang="en-US" dirty="0"/>
          </a:p>
          <a:p>
            <a:r>
              <a:rPr lang="en-US" dirty="0"/>
              <a:t>((2,4)3,5)</a:t>
            </a:r>
          </a:p>
          <a:p>
            <a:endParaRPr lang="en-US" dirty="0"/>
          </a:p>
          <a:p>
            <a:r>
              <a:rPr lang="en-US" dirty="0"/>
              <a:t>((2,5)3,4)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02259" y="5571541"/>
            <a:ext cx="6643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is a final quartet puzzling step that assembles optimal quartets:</a:t>
            </a:r>
          </a:p>
          <a:p>
            <a:endParaRPr lang="en-US" dirty="0"/>
          </a:p>
          <a:p>
            <a:pPr algn="ctr"/>
            <a:r>
              <a:rPr lang="en-US" dirty="0"/>
              <a:t>((1,3),5,(2,4)).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90B4E5D-5E58-A848-8475-5D2A1F5E8A27}"/>
              </a:ext>
            </a:extLst>
          </p:cNvPr>
          <p:cNvGrpSpPr/>
          <p:nvPr/>
        </p:nvGrpSpPr>
        <p:grpSpPr>
          <a:xfrm>
            <a:off x="1168400" y="3675896"/>
            <a:ext cx="6681945" cy="1341167"/>
            <a:chOff x="1168400" y="3675896"/>
            <a:chExt cx="6681945" cy="13411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1C0079D-A834-8443-9828-84C60DDBC91B}"/>
                </a:ext>
              </a:extLst>
            </p:cNvPr>
            <p:cNvGrpSpPr/>
            <p:nvPr/>
          </p:nvGrpSpPr>
          <p:grpSpPr>
            <a:xfrm>
              <a:off x="1168400" y="3675896"/>
              <a:ext cx="6681945" cy="789227"/>
              <a:chOff x="1168400" y="3675896"/>
              <a:chExt cx="6681945" cy="789227"/>
            </a:xfrm>
          </p:grpSpPr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4662E4DE-D90D-654F-B16B-87848B25146A}"/>
                  </a:ext>
                </a:extLst>
              </p:cNvPr>
              <p:cNvSpPr/>
              <p:nvPr/>
            </p:nvSpPr>
            <p:spPr>
              <a:xfrm>
                <a:off x="1168400" y="4227616"/>
                <a:ext cx="1047808" cy="237507"/>
              </a:xfrm>
              <a:prstGeom prst="roundRect">
                <a:avLst/>
              </a:prstGeom>
              <a:solidFill>
                <a:schemeClr val="accent1">
                  <a:alpha val="28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2BC5AF18-1414-034F-87E7-B7B27DF18B4B}"/>
                  </a:ext>
                </a:extLst>
              </p:cNvPr>
              <p:cNvSpPr/>
              <p:nvPr/>
            </p:nvSpPr>
            <p:spPr>
              <a:xfrm>
                <a:off x="2523068" y="4225078"/>
                <a:ext cx="1047808" cy="237507"/>
              </a:xfrm>
              <a:prstGeom prst="roundRect">
                <a:avLst/>
              </a:prstGeom>
              <a:solidFill>
                <a:schemeClr val="accent1">
                  <a:alpha val="28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E4B2AB26-2C42-F34D-9E53-C628A97414A5}"/>
                  </a:ext>
                </a:extLst>
              </p:cNvPr>
              <p:cNvSpPr/>
              <p:nvPr/>
            </p:nvSpPr>
            <p:spPr>
              <a:xfrm>
                <a:off x="5346880" y="3675896"/>
                <a:ext cx="1047808" cy="237507"/>
              </a:xfrm>
              <a:prstGeom prst="roundRect">
                <a:avLst/>
              </a:prstGeom>
              <a:solidFill>
                <a:schemeClr val="accent1">
                  <a:alpha val="28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1489A4D9-6C2F-BA4F-B2FF-E7661185E1E4}"/>
                  </a:ext>
                </a:extLst>
              </p:cNvPr>
              <p:cNvSpPr/>
              <p:nvPr/>
            </p:nvSpPr>
            <p:spPr>
              <a:xfrm>
                <a:off x="6802537" y="4225078"/>
                <a:ext cx="1047808" cy="237507"/>
              </a:xfrm>
              <a:prstGeom prst="roundRect">
                <a:avLst/>
              </a:prstGeom>
              <a:solidFill>
                <a:schemeClr val="accent1">
                  <a:alpha val="28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3C0D4CC0-C82B-724C-B0BE-3FCE407E1851}"/>
                </a:ext>
              </a:extLst>
            </p:cNvPr>
            <p:cNvSpPr/>
            <p:nvPr/>
          </p:nvSpPr>
          <p:spPr>
            <a:xfrm>
              <a:off x="3937488" y="4779556"/>
              <a:ext cx="1047808" cy="237507"/>
            </a:xfrm>
            <a:prstGeom prst="roundRect">
              <a:avLst/>
            </a:prstGeom>
            <a:solidFill>
              <a:schemeClr val="accent1">
                <a:alpha val="2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80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2245" y="368858"/>
            <a:ext cx="379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UPGMA - </a:t>
            </a:r>
            <a:r>
              <a:rPr lang="en-US" sz="2400" dirty="0" err="1"/>
              <a:t>Phenetic</a:t>
            </a:r>
            <a:r>
              <a:rPr lang="en-US" sz="2400" dirty="0"/>
              <a:t> clustering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7200" y="1289040"/>
            <a:ext cx="8229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			OTU-1		 OTU-2		OTU-3		 OTU-4		 OTU-5</a:t>
            </a:r>
          </a:p>
          <a:p>
            <a:r>
              <a:rPr lang="en-US" dirty="0">
                <a:latin typeface="Courier"/>
                <a:cs typeface="Courier"/>
              </a:rPr>
              <a:t>OTU-1		-----		 </a:t>
            </a:r>
            <a:r>
              <a:rPr lang="en-US" sz="2000" b="1" dirty="0">
                <a:latin typeface="Courier"/>
                <a:cs typeface="Courier"/>
              </a:rPr>
              <a:t>0.17</a:t>
            </a:r>
            <a:r>
              <a:rPr lang="en-US" dirty="0">
                <a:latin typeface="Courier"/>
                <a:cs typeface="Courier"/>
              </a:rPr>
              <a:t>		0.21		 0.31		 0.23</a:t>
            </a:r>
          </a:p>
          <a:p>
            <a:r>
              <a:rPr lang="en-US" dirty="0">
                <a:latin typeface="Courier"/>
                <a:cs typeface="Courier"/>
              </a:rPr>
              <a:t>OTU-2					 ----  	0.30		 0.34		 0.21</a:t>
            </a:r>
          </a:p>
          <a:p>
            <a:r>
              <a:rPr lang="en-US" dirty="0">
                <a:latin typeface="Courier"/>
                <a:cs typeface="Courier"/>
              </a:rPr>
              <a:t>OTU-3							   -----  	 	 0.28		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0.39</a:t>
            </a:r>
          </a:p>
          <a:p>
            <a:r>
              <a:rPr lang="en-US" dirty="0">
                <a:latin typeface="Courier"/>
                <a:cs typeface="Courier"/>
              </a:rPr>
              <a:t>OTU-4											 ----- 	 0.43</a:t>
            </a:r>
          </a:p>
          <a:p>
            <a:r>
              <a:rPr lang="en-US" dirty="0">
                <a:latin typeface="Courier"/>
                <a:cs typeface="Courier"/>
              </a:rPr>
              <a:t>OTU-5														 ----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2976054"/>
            <a:ext cx="2057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45221" y="4285853"/>
            <a:ext cx="679011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			OTU-1/2	OTU-3		OTU-4		OTU-5	</a:t>
            </a:r>
          </a:p>
          <a:p>
            <a:r>
              <a:rPr lang="en-US" dirty="0">
                <a:latin typeface="Courier"/>
                <a:cs typeface="Courier"/>
              </a:rPr>
              <a:t>OTU-1/2 	-------	</a:t>
            </a:r>
            <a:r>
              <a:rPr lang="en-US" i="1" dirty="0">
                <a:latin typeface="Courier"/>
                <a:cs typeface="Courier"/>
              </a:rPr>
              <a:t>0.255		0.325		</a:t>
            </a:r>
            <a:r>
              <a:rPr lang="en-US" sz="2000" b="1" i="1" dirty="0">
                <a:latin typeface="Courier"/>
                <a:cs typeface="Courier"/>
              </a:rPr>
              <a:t>0.22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OTU-3				 	-----		0.28 		0.39</a:t>
            </a:r>
          </a:p>
          <a:p>
            <a:r>
              <a:rPr lang="en-US" dirty="0">
                <a:latin typeface="Courier"/>
                <a:cs typeface="Courier"/>
              </a:rPr>
              <a:t>OTU-4							   -----		0.43</a:t>
            </a:r>
          </a:p>
          <a:p>
            <a:r>
              <a:rPr lang="en-US" dirty="0">
                <a:latin typeface="Courier"/>
                <a:cs typeface="Courier"/>
              </a:rPr>
              <a:t>OTU-5										   -----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1464" y="6096002"/>
            <a:ext cx="682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Italics are average distances.	</a:t>
            </a:r>
            <a:r>
              <a:rPr lang="en-US" dirty="0"/>
              <a:t>Plain text was taken from original matrix.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606801" y="1642535"/>
            <a:ext cx="1659465" cy="3335866"/>
            <a:chOff x="3606801" y="1642535"/>
            <a:chExt cx="1659465" cy="3335866"/>
          </a:xfrm>
        </p:grpSpPr>
        <p:sp>
          <p:nvSpPr>
            <p:cNvPr id="6" name="Rounded Rectangle 5"/>
            <p:cNvSpPr/>
            <p:nvPr/>
          </p:nvSpPr>
          <p:spPr>
            <a:xfrm>
              <a:off x="3606801" y="4622801"/>
              <a:ext cx="643466" cy="3556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622800" y="1642535"/>
              <a:ext cx="643466" cy="5757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85979" y="1625605"/>
            <a:ext cx="1770394" cy="3335866"/>
            <a:chOff x="3597470" y="1642535"/>
            <a:chExt cx="1770394" cy="3335866"/>
          </a:xfrm>
        </p:grpSpPr>
        <p:sp>
          <p:nvSpPr>
            <p:cNvPr id="12" name="Rounded Rectangle 11"/>
            <p:cNvSpPr/>
            <p:nvPr/>
          </p:nvSpPr>
          <p:spPr>
            <a:xfrm>
              <a:off x="3597470" y="4622801"/>
              <a:ext cx="643466" cy="3556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724398" y="1642535"/>
              <a:ext cx="643466" cy="5757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21960" y="1659474"/>
            <a:ext cx="1789056" cy="3307873"/>
            <a:chOff x="3578808" y="1642535"/>
            <a:chExt cx="1789056" cy="3307873"/>
          </a:xfrm>
        </p:grpSpPr>
        <p:sp>
          <p:nvSpPr>
            <p:cNvPr id="15" name="Rounded Rectangle 14"/>
            <p:cNvSpPr/>
            <p:nvPr/>
          </p:nvSpPr>
          <p:spPr>
            <a:xfrm>
              <a:off x="3578808" y="4594808"/>
              <a:ext cx="643466" cy="3556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724398" y="1642535"/>
              <a:ext cx="643466" cy="5757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673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2245" y="368858"/>
            <a:ext cx="379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UPGMA - </a:t>
            </a:r>
            <a:r>
              <a:rPr lang="en-US" sz="2400" dirty="0" err="1"/>
              <a:t>Phenetic</a:t>
            </a:r>
            <a:r>
              <a:rPr lang="en-US" sz="2400" dirty="0"/>
              <a:t> clustering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261" y="3311391"/>
            <a:ext cx="19812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76864" y="1508782"/>
            <a:ext cx="679011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			OTU-1/2	OTU-3		OTU-4		OTU-5	</a:t>
            </a:r>
          </a:p>
          <a:p>
            <a:r>
              <a:rPr lang="en-US" dirty="0">
                <a:latin typeface="Courier"/>
                <a:cs typeface="Courier"/>
              </a:rPr>
              <a:t>OTU-1/2 	-------	</a:t>
            </a:r>
            <a:r>
              <a:rPr lang="en-US" i="1" dirty="0">
                <a:latin typeface="Courier"/>
                <a:cs typeface="Courier"/>
              </a:rPr>
              <a:t>0.255		0.325		</a:t>
            </a:r>
            <a:r>
              <a:rPr lang="en-US" sz="2000" b="1" i="1" dirty="0">
                <a:latin typeface="Courier"/>
                <a:cs typeface="Courier"/>
              </a:rPr>
              <a:t>0.22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OTU-3				 	-----		0.28 		0.39</a:t>
            </a:r>
          </a:p>
          <a:p>
            <a:r>
              <a:rPr lang="en-US" dirty="0">
                <a:latin typeface="Courier"/>
                <a:cs typeface="Courier"/>
              </a:rPr>
              <a:t>OTU-4							   -----		0.43</a:t>
            </a:r>
          </a:p>
          <a:p>
            <a:r>
              <a:rPr lang="en-US" dirty="0">
                <a:latin typeface="Courier"/>
                <a:cs typeface="Courier"/>
              </a:rPr>
              <a:t>OTU-5										   -----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8799" y="5438801"/>
            <a:ext cx="553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Again, we erect a new matrix with composite OTU-1/2/5.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8412" y="1168401"/>
            <a:ext cx="180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same matrix:</a:t>
            </a:r>
          </a:p>
        </p:txBody>
      </p:sp>
    </p:spTree>
    <p:extLst>
      <p:ext uri="{BB962C8B-B14F-4D97-AF65-F5344CB8AC3E}">
        <p14:creationId xmlns:p14="http://schemas.microsoft.com/office/powerpoint/2010/main" val="361890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312" y="368858"/>
            <a:ext cx="379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UPGMA - </a:t>
            </a:r>
            <a:r>
              <a:rPr lang="en-US" sz="2400" dirty="0" err="1"/>
              <a:t>Phenetic</a:t>
            </a:r>
            <a:r>
              <a:rPr lang="en-US" sz="2400" dirty="0"/>
              <a:t> clustering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34533"/>
            <a:ext cx="8164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in generating the new matrix, we take the </a:t>
            </a:r>
            <a:r>
              <a:rPr lang="en-US" dirty="0" err="1"/>
              <a:t>unweighted</a:t>
            </a:r>
            <a:r>
              <a:rPr lang="en-US" dirty="0"/>
              <a:t> average of the distances</a:t>
            </a:r>
          </a:p>
          <a:p>
            <a:pPr algn="ctr"/>
            <a:r>
              <a:rPr lang="en-US" dirty="0"/>
              <a:t> (each pairwise distance among members of the composite OTU is weighted equally).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48933" y="1868442"/>
            <a:ext cx="504613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		OTU-1/2/5	OTU-3		OTU-4</a:t>
            </a:r>
          </a:p>
          <a:p>
            <a:r>
              <a:rPr lang="en-US" dirty="0"/>
              <a:t>OTU-1/2/5	-------------		 </a:t>
            </a:r>
            <a:r>
              <a:rPr lang="en-US" i="1" dirty="0"/>
              <a:t>0.300</a:t>
            </a:r>
            <a:r>
              <a:rPr lang="en-US" dirty="0"/>
              <a:t>		 </a:t>
            </a:r>
            <a:r>
              <a:rPr lang="en-US" i="1" dirty="0"/>
              <a:t>0.360</a:t>
            </a:r>
            <a:endParaRPr lang="en-US" dirty="0"/>
          </a:p>
          <a:p>
            <a:r>
              <a:rPr lang="en-US" dirty="0"/>
              <a:t>OTU-3					 -------		</a:t>
            </a:r>
            <a:r>
              <a:rPr lang="en-US" sz="2000" dirty="0"/>
              <a:t> </a:t>
            </a:r>
            <a:r>
              <a:rPr lang="en-US" sz="2000" b="1" dirty="0"/>
              <a:t> 0.28 </a:t>
            </a:r>
            <a:endParaRPr lang="en-US" sz="2000" dirty="0"/>
          </a:p>
          <a:p>
            <a:r>
              <a:rPr lang="en-US" dirty="0"/>
              <a:t>OTU-4								  -------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9600" y="2218273"/>
            <a:ext cx="4995333" cy="1353066"/>
            <a:chOff x="609600" y="2540000"/>
            <a:chExt cx="4995333" cy="1353066"/>
          </a:xfrm>
        </p:grpSpPr>
        <p:sp>
          <p:nvSpPr>
            <p:cNvPr id="7" name="TextBox 6"/>
            <p:cNvSpPr txBox="1"/>
            <p:nvPr/>
          </p:nvSpPr>
          <p:spPr>
            <a:xfrm>
              <a:off x="609600" y="3523734"/>
              <a:ext cx="3863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</a:t>
              </a:r>
              <a:r>
                <a:rPr lang="en-US" i="1" baseline="-25000" dirty="0"/>
                <a:t>1/2/5,3</a:t>
              </a:r>
              <a:r>
                <a:rPr lang="en-US" dirty="0"/>
                <a:t> = [(0.255 * 2) + 0.39] / 3 = 0.300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792133" y="2540000"/>
              <a:ext cx="812800" cy="27093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600" y="2218276"/>
            <a:ext cx="6366909" cy="1844130"/>
            <a:chOff x="609600" y="2540003"/>
            <a:chExt cx="6366909" cy="1844130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4014801"/>
              <a:ext cx="3863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D</a:t>
              </a:r>
              <a:r>
                <a:rPr lang="en-US" i="1" baseline="-25000" dirty="0"/>
                <a:t>1/2/5,4</a:t>
              </a:r>
              <a:r>
                <a:rPr lang="en-US" dirty="0"/>
                <a:t> = [(0.325 * 2) + 0.43] / 3 = 0.360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163709" y="2540003"/>
              <a:ext cx="812800" cy="27093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89123" y="4520674"/>
            <a:ext cx="4972050" cy="1270000"/>
            <a:chOff x="1279525" y="5215474"/>
            <a:chExt cx="4972050" cy="1270000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9525" y="5215474"/>
              <a:ext cx="1981200" cy="127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4075" y="5553612"/>
              <a:ext cx="1587500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5" name="Straight Arrow Connector 14"/>
          <p:cNvCxnSpPr/>
          <p:nvPr/>
        </p:nvCxnSpPr>
        <p:spPr>
          <a:xfrm flipH="1">
            <a:off x="6848669" y="2603241"/>
            <a:ext cx="690466" cy="0"/>
          </a:xfrm>
          <a:prstGeom prst="straightConnector1">
            <a:avLst/>
          </a:prstGeom>
          <a:ln w="444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3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312" y="368858"/>
            <a:ext cx="3793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UPGMA - </a:t>
            </a:r>
            <a:r>
              <a:rPr lang="en-US" sz="2400" dirty="0" err="1"/>
              <a:t>Phenetic</a:t>
            </a:r>
            <a:r>
              <a:rPr lang="en-US" sz="2400" dirty="0"/>
              <a:t> clustering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10617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			OTU-1/2/5	 OTU-3/4</a:t>
            </a:r>
          </a:p>
          <a:p>
            <a:r>
              <a:rPr lang="en-US" dirty="0">
                <a:latin typeface="Courier"/>
                <a:cs typeface="Courier"/>
              </a:rPr>
              <a:t>OTU-1/2/5	-------	 </a:t>
            </a:r>
            <a:r>
              <a:rPr lang="en-US" i="1" dirty="0">
                <a:latin typeface="Courier"/>
                <a:cs typeface="Courier"/>
              </a:rPr>
              <a:t>0.330</a:t>
            </a:r>
            <a:r>
              <a:rPr lang="en-US" dirty="0">
                <a:latin typeface="Courier"/>
                <a:cs typeface="Courier"/>
              </a:rPr>
              <a:t>		</a:t>
            </a:r>
          </a:p>
          <a:p>
            <a:r>
              <a:rPr lang="en-US" dirty="0">
                <a:latin typeface="Courier"/>
                <a:cs typeface="Courier"/>
              </a:rPr>
              <a:t>OTU-3/4			    -------	</a:t>
            </a:r>
          </a:p>
        </p:txBody>
      </p:sp>
      <p:sp>
        <p:nvSpPr>
          <p:cNvPr id="5" name="Rectangle 4"/>
          <p:cNvSpPr/>
          <p:nvPr/>
        </p:nvSpPr>
        <p:spPr>
          <a:xfrm>
            <a:off x="2015066" y="2157572"/>
            <a:ext cx="51138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And D</a:t>
            </a:r>
            <a:r>
              <a:rPr lang="en-US" i="1" baseline="-25000" dirty="0"/>
              <a:t>1/2/5,3/4</a:t>
            </a:r>
            <a:r>
              <a:rPr lang="en-US" dirty="0"/>
              <a:t> = [(0.30 * 3) + (0.36 * 3)] / 6 = 0.330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5" y="4995340"/>
            <a:ext cx="604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Thus, the distance from the root to any tip is 0.330 / 2 = 0.165.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7333" y="5557335"/>
            <a:ext cx="8041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UPGMA tree will be a good estimate of the phylogeny if, and only if,  the evolution </a:t>
            </a:r>
          </a:p>
          <a:p>
            <a:r>
              <a:rPr lang="en-US" dirty="0"/>
              <a:t>  of the group has been very clock like (rates don’t change at all along branches) and </a:t>
            </a:r>
          </a:p>
          <a:p>
            <a:r>
              <a:rPr lang="en-US" dirty="0"/>
              <a:t>  if distances are perfectly additive, </a:t>
            </a:r>
            <a:r>
              <a:rPr lang="en-US" i="1" dirty="0"/>
              <a:t>but remember that this is not its intended use</a:t>
            </a:r>
            <a:r>
              <a:rPr lang="en-US" dirty="0"/>
              <a:t>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9CD85D-E0BE-914C-9C55-A89A67E31472}"/>
              </a:ext>
            </a:extLst>
          </p:cNvPr>
          <p:cNvGrpSpPr/>
          <p:nvPr/>
        </p:nvGrpSpPr>
        <p:grpSpPr>
          <a:xfrm>
            <a:off x="3022009" y="2786594"/>
            <a:ext cx="2870786" cy="1961800"/>
            <a:chOff x="3022009" y="2786594"/>
            <a:chExt cx="2870786" cy="1961800"/>
          </a:xfrm>
        </p:grpSpPr>
        <p:grpSp>
          <p:nvGrpSpPr>
            <p:cNvPr id="11" name="Group 10"/>
            <p:cNvGrpSpPr/>
            <p:nvPr/>
          </p:nvGrpSpPr>
          <p:grpSpPr>
            <a:xfrm>
              <a:off x="3175520" y="2786594"/>
              <a:ext cx="2717275" cy="1961800"/>
              <a:chOff x="3175520" y="2786594"/>
              <a:chExt cx="2717275" cy="196180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51195" y="2786594"/>
                <a:ext cx="2641600" cy="1949752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526971" y="3160948"/>
                <a:ext cx="652743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0.055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175520" y="4409840"/>
                <a:ext cx="652743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0.025</a:t>
                </a:r>
              </a:p>
            </p:txBody>
          </p:sp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F822C3B-78B2-684E-A7AD-8D4732AE9878}"/>
                </a:ext>
              </a:extLst>
            </p:cNvPr>
            <p:cNvCxnSpPr/>
            <p:nvPr/>
          </p:nvCxnSpPr>
          <p:spPr>
            <a:xfrm>
              <a:off x="3022009" y="3949505"/>
              <a:ext cx="4114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129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1671" y="355603"/>
            <a:ext cx="5600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(e.g., Neighbor Joining)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361" y="1016010"/>
            <a:ext cx="4550052" cy="565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4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447" y="355603"/>
            <a:ext cx="503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– Neighbor Joining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270" y="1049868"/>
            <a:ext cx="82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method starts by converting the raw distance matrix to corrected distance matrix.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9071" y="1500665"/>
            <a:ext cx="7201198" cy="1361082"/>
            <a:chOff x="1022805" y="1619196"/>
            <a:chExt cx="7201198" cy="1361082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1166465"/>
                </p:ext>
              </p:extLst>
            </p:nvPr>
          </p:nvGraphicFramePr>
          <p:xfrm>
            <a:off x="3924285" y="1862672"/>
            <a:ext cx="1303874" cy="1117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5" name="Equation" r:id="rId3" imgW="533400" imgH="457200" progId="Equation.3">
                    <p:embed/>
                  </p:oleObj>
                </mc:Choice>
                <mc:Fallback>
                  <p:oleObj name="Equation" r:id="rId3" imgW="5334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24285" y="1862672"/>
                          <a:ext cx="1303874" cy="111760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022805" y="1619196"/>
              <a:ext cx="7201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1. First, for each taxon </a:t>
              </a:r>
              <a:r>
                <a:rPr lang="en-US" i="1" dirty="0" err="1"/>
                <a:t>i</a:t>
              </a:r>
              <a:r>
                <a:rPr lang="en-US" dirty="0"/>
                <a:t>, the net divergence, </a:t>
              </a:r>
              <a:r>
                <a:rPr lang="en-US" i="1" dirty="0" err="1"/>
                <a:t>r</a:t>
              </a:r>
              <a:r>
                <a:rPr lang="en-US" i="1" baseline="-25000" dirty="0" err="1"/>
                <a:t>i</a:t>
              </a:r>
              <a:r>
                <a:rPr lang="en-US" dirty="0"/>
                <a:t>, from all other is calculated.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99071" y="29295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The corrected matrix is given by: </a:t>
            </a:r>
          </a:p>
          <a:p>
            <a:endParaRPr lang="en-US" dirty="0"/>
          </a:p>
          <a:p>
            <a:pPr algn="ctr"/>
            <a:r>
              <a:rPr lang="en-US" i="1" dirty="0" err="1"/>
              <a:t>M</a:t>
            </a:r>
            <a:r>
              <a:rPr lang="en-US" i="1" baseline="-25000" dirty="0" err="1"/>
              <a:t>i,j</a:t>
            </a:r>
            <a:r>
              <a:rPr lang="en-US" dirty="0"/>
              <a:t> = </a:t>
            </a:r>
            <a:r>
              <a:rPr lang="en-US" i="1" dirty="0" err="1"/>
              <a:t>d</a:t>
            </a:r>
            <a:r>
              <a:rPr lang="en-US" i="1" baseline="-25000" dirty="0" err="1"/>
              <a:t>i,j</a:t>
            </a:r>
            <a:r>
              <a:rPr lang="en-US" dirty="0"/>
              <a:t> – [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/ (</a:t>
            </a:r>
            <a:r>
              <a:rPr lang="en-US" i="1" dirty="0"/>
              <a:t>n</a:t>
            </a:r>
            <a:r>
              <a:rPr lang="en-US" dirty="0"/>
              <a:t> - 2)] – [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/>
              <a:t> / (</a:t>
            </a:r>
            <a:r>
              <a:rPr lang="en-US" i="1" dirty="0"/>
              <a:t>n</a:t>
            </a:r>
            <a:r>
              <a:rPr lang="en-US" dirty="0"/>
              <a:t> - 2)]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9071" y="4030176"/>
            <a:ext cx="7905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The minimum </a:t>
            </a:r>
            <a:r>
              <a:rPr lang="en-US" i="1" dirty="0" err="1"/>
              <a:t>M</a:t>
            </a:r>
            <a:r>
              <a:rPr lang="en-US" i="1" baseline="-25000" dirty="0" err="1"/>
              <a:t>i,j</a:t>
            </a:r>
            <a:r>
              <a:rPr lang="en-US" dirty="0"/>
              <a:t> (the shortest corrected distance) identifies the two taxa to be</a:t>
            </a:r>
          </a:p>
          <a:p>
            <a:r>
              <a:rPr lang="en-US" dirty="0"/>
              <a:t>	 united to an ancestral node (</a:t>
            </a:r>
            <a:r>
              <a:rPr lang="en-US" i="1" dirty="0"/>
              <a:t>u</a:t>
            </a:r>
            <a:r>
              <a:rPr lang="en-US" dirty="0"/>
              <a:t>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5467" y="4809067"/>
            <a:ext cx="3005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Branch lengths are calculated.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9071" y="5334002"/>
            <a:ext cx="7757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A new matrix is calculated by replacing taxa </a:t>
            </a:r>
            <a:r>
              <a:rPr lang="en-US" i="1" dirty="0" err="1"/>
              <a:t>i</a:t>
            </a:r>
            <a:r>
              <a:rPr lang="en-US" dirty="0"/>
              <a:t> and </a:t>
            </a:r>
            <a:r>
              <a:rPr lang="en-US" i="1" dirty="0"/>
              <a:t>j</a:t>
            </a:r>
            <a:r>
              <a:rPr lang="en-US" dirty="0"/>
              <a:t> with their ancestral node </a:t>
            </a:r>
            <a:r>
              <a:rPr lang="en-US" i="1" dirty="0"/>
              <a:t>u</a:t>
            </a:r>
            <a:r>
              <a:rPr lang="en-US" dirty="0"/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9071" y="5929868"/>
            <a:ext cx="7397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If more than two nodes remain, reset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 – 1 and return to step 1. If only</a:t>
            </a:r>
          </a:p>
          <a:p>
            <a:r>
              <a:rPr lang="en-US" dirty="0"/>
              <a:t>	 two nodes remain, </a:t>
            </a:r>
            <a:r>
              <a:rPr lang="en-US" i="1" dirty="0" err="1"/>
              <a:t>v</a:t>
            </a:r>
            <a:r>
              <a:rPr lang="en-US" i="1" baseline="-25000" dirty="0" err="1"/>
              <a:t>i,j</a:t>
            </a:r>
            <a:r>
              <a:rPr lang="en-US" dirty="0"/>
              <a:t> = </a:t>
            </a:r>
            <a:r>
              <a:rPr lang="en-US" i="1" dirty="0" err="1"/>
              <a:t>d</a:t>
            </a:r>
            <a:r>
              <a:rPr lang="en-US" i="1" baseline="-25000" dirty="0" err="1"/>
              <a:t>i,j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371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447" y="355603"/>
            <a:ext cx="5037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Star Decomposition – Neighbor Joining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270" y="1049868"/>
            <a:ext cx="600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worked example using the same matrix we used for UPGMA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22805" y="1500665"/>
            <a:ext cx="7201198" cy="1581211"/>
            <a:chOff x="1022805" y="1619196"/>
            <a:chExt cx="7201198" cy="1581211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1769319"/>
                </p:ext>
              </p:extLst>
            </p:nvPr>
          </p:nvGraphicFramePr>
          <p:xfrm>
            <a:off x="3924285" y="2082801"/>
            <a:ext cx="1303874" cy="11176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2" name="Equation" r:id="rId3" imgW="533400" imgH="457200" progId="Equation.3">
                    <p:embed/>
                  </p:oleObj>
                </mc:Choice>
                <mc:Fallback>
                  <p:oleObj name="Equation" r:id="rId3" imgW="5334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24285" y="2082801"/>
                          <a:ext cx="1303874" cy="111760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022805" y="1619196"/>
              <a:ext cx="7201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1. First, for each taxon </a:t>
              </a:r>
              <a:r>
                <a:rPr lang="en-US" i="1" dirty="0" err="1"/>
                <a:t>i</a:t>
              </a:r>
              <a:r>
                <a:rPr lang="en-US" dirty="0"/>
                <a:t>, the net divergence, </a:t>
              </a:r>
              <a:r>
                <a:rPr lang="en-US" i="1" dirty="0" err="1"/>
                <a:t>r</a:t>
              </a:r>
              <a:r>
                <a:rPr lang="en-US" i="1" baseline="-25000" dirty="0" err="1"/>
                <a:t>i</a:t>
              </a:r>
              <a:r>
                <a:rPr lang="en-US" dirty="0"/>
                <a:t>, from all other is calculated.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17600" y="3234294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The corrected matrix is given by: </a:t>
            </a:r>
          </a:p>
          <a:p>
            <a:endParaRPr lang="en-US" dirty="0"/>
          </a:p>
          <a:p>
            <a:pPr algn="ctr"/>
            <a:r>
              <a:rPr lang="en-US" i="1" dirty="0" err="1"/>
              <a:t>M</a:t>
            </a:r>
            <a:r>
              <a:rPr lang="en-US" i="1" baseline="-25000" dirty="0" err="1"/>
              <a:t>i,j</a:t>
            </a:r>
            <a:r>
              <a:rPr lang="en-US" dirty="0"/>
              <a:t> = </a:t>
            </a:r>
            <a:r>
              <a:rPr lang="en-US" i="1" dirty="0" err="1"/>
              <a:t>d</a:t>
            </a:r>
            <a:r>
              <a:rPr lang="en-US" i="1" baseline="-25000" dirty="0" err="1"/>
              <a:t>i,j</a:t>
            </a:r>
            <a:r>
              <a:rPr lang="en-US" dirty="0"/>
              <a:t> – [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/ (</a:t>
            </a:r>
            <a:r>
              <a:rPr lang="en-US" i="1" dirty="0"/>
              <a:t>n</a:t>
            </a:r>
            <a:r>
              <a:rPr lang="en-US" dirty="0"/>
              <a:t> - 2)] – [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/>
              <a:t> / (</a:t>
            </a:r>
            <a:r>
              <a:rPr lang="en-US" i="1" dirty="0"/>
              <a:t>n</a:t>
            </a:r>
            <a:r>
              <a:rPr lang="en-US" dirty="0"/>
              <a:t> - 2)]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0581" y="4265581"/>
            <a:ext cx="70905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 		OTU-1	OTU-2	OTU-3	OTU-4	OTU-5	</a:t>
            </a:r>
            <a:r>
              <a:rPr lang="en-US" sz="1400" i="1" dirty="0"/>
              <a:t> </a:t>
            </a:r>
            <a:r>
              <a:rPr lang="en-US" sz="1400" i="1" dirty="0" err="1"/>
              <a:t>r</a:t>
            </a:r>
            <a:r>
              <a:rPr lang="en-US" sz="1400" i="1" baseline="-25000" dirty="0" err="1"/>
              <a:t>i</a:t>
            </a:r>
            <a:r>
              <a:rPr lang="en-US" sz="1400" i="1" baseline="-25000" dirty="0"/>
              <a:t>	</a:t>
            </a:r>
            <a:r>
              <a:rPr lang="en-US" sz="1400" dirty="0"/>
              <a:t>   </a:t>
            </a:r>
            <a:r>
              <a:rPr lang="en-US" sz="1400" i="1" dirty="0" err="1"/>
              <a:t>r</a:t>
            </a:r>
            <a:r>
              <a:rPr lang="en-US" sz="1400" i="1" baseline="-25000" dirty="0" err="1"/>
              <a:t>i</a:t>
            </a:r>
            <a:r>
              <a:rPr lang="en-US" sz="1400" dirty="0"/>
              <a:t> /(</a:t>
            </a:r>
            <a:r>
              <a:rPr lang="en-US" sz="1400" i="1" dirty="0"/>
              <a:t>n</a:t>
            </a:r>
            <a:r>
              <a:rPr lang="en-US" sz="1400" dirty="0"/>
              <a:t>-2)</a:t>
            </a:r>
          </a:p>
          <a:p>
            <a:r>
              <a:rPr lang="en-US" sz="1400" dirty="0"/>
              <a:t>1		-------		  0.17		  0.21		 0.31		 0.23	        0.92          0.307</a:t>
            </a:r>
          </a:p>
          <a:p>
            <a:r>
              <a:rPr lang="en-US" sz="1400" dirty="0"/>
              <a:t>2		-0.477	-------		  0.30		 0.34		 0.21	        1.02          0.340</a:t>
            </a:r>
          </a:p>
          <a:p>
            <a:r>
              <a:rPr lang="en-US" sz="1400" dirty="0"/>
              <a:t>3		-0.490	-0.433	-------		 0.28		</a:t>
            </a:r>
            <a:r>
              <a:rPr lang="en-US" sz="1400" b="1" dirty="0"/>
              <a:t> </a:t>
            </a:r>
            <a:r>
              <a:rPr lang="en-US" sz="1400" dirty="0"/>
              <a:t>0.39           1.18          0.393</a:t>
            </a:r>
          </a:p>
          <a:p>
            <a:r>
              <a:rPr lang="en-US" sz="1400" dirty="0"/>
              <a:t>4		-0.450	-0.453	-</a:t>
            </a:r>
            <a:r>
              <a:rPr lang="en-US" sz="1400" b="1" dirty="0"/>
              <a:t>0.566</a:t>
            </a:r>
            <a:r>
              <a:rPr lang="en-US" sz="1400" dirty="0"/>
              <a:t>	-------		 0.43           1.36          0.453</a:t>
            </a:r>
          </a:p>
          <a:p>
            <a:r>
              <a:rPr lang="en-US" sz="1400" dirty="0"/>
              <a:t>5		-0.497	-0.550	-0.533	-0.443	 ------           1.26          0.420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2805" y="5892806"/>
            <a:ext cx="7905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The minimum </a:t>
            </a:r>
            <a:r>
              <a:rPr lang="en-US" i="1" dirty="0" err="1"/>
              <a:t>M</a:t>
            </a:r>
            <a:r>
              <a:rPr lang="en-US" i="1" baseline="-25000" dirty="0" err="1"/>
              <a:t>i,j</a:t>
            </a:r>
            <a:r>
              <a:rPr lang="en-US" dirty="0"/>
              <a:t> (the shortest corrected distance) identifies the two taxa to be</a:t>
            </a:r>
          </a:p>
          <a:p>
            <a:r>
              <a:rPr lang="en-US" dirty="0"/>
              <a:t>	 united to an ancestral node (</a:t>
            </a:r>
            <a:r>
              <a:rPr lang="en-US" i="1" dirty="0"/>
              <a:t>u</a:t>
            </a:r>
            <a:r>
              <a:rPr lang="en-US" dirty="0"/>
              <a:t>).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34785" y="3855399"/>
            <a:ext cx="1426682" cy="1089825"/>
            <a:chOff x="2034785" y="3855399"/>
            <a:chExt cx="1426682" cy="1089825"/>
          </a:xfrm>
        </p:grpSpPr>
        <p:sp>
          <p:nvSpPr>
            <p:cNvPr id="4" name="Rounded Rectangle 3"/>
            <p:cNvSpPr/>
            <p:nvPr/>
          </p:nvSpPr>
          <p:spPr>
            <a:xfrm>
              <a:off x="2034785" y="4767942"/>
              <a:ext cx="531133" cy="177282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  <a:alpha val="23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930334" y="3855399"/>
              <a:ext cx="531133" cy="274232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  <a:alpha val="23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17610" y="3848237"/>
            <a:ext cx="854595" cy="863720"/>
            <a:chOff x="2034785" y="4081503"/>
            <a:chExt cx="854595" cy="863720"/>
          </a:xfrm>
        </p:grpSpPr>
        <p:sp>
          <p:nvSpPr>
            <p:cNvPr id="15" name="Rounded Rectangle 14"/>
            <p:cNvSpPr/>
            <p:nvPr/>
          </p:nvSpPr>
          <p:spPr>
            <a:xfrm>
              <a:off x="2034785" y="4786604"/>
              <a:ext cx="443857" cy="158619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  <a:alpha val="23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637453" y="4081503"/>
              <a:ext cx="251927" cy="274232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  <a:alpha val="23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74725" y="3848237"/>
            <a:ext cx="3619755" cy="873051"/>
            <a:chOff x="2930334" y="3855399"/>
            <a:chExt cx="3619755" cy="873051"/>
          </a:xfrm>
        </p:grpSpPr>
        <p:sp>
          <p:nvSpPr>
            <p:cNvPr id="18" name="Rounded Rectangle 17"/>
            <p:cNvSpPr/>
            <p:nvPr/>
          </p:nvSpPr>
          <p:spPr>
            <a:xfrm>
              <a:off x="6018956" y="4551168"/>
              <a:ext cx="531133" cy="177282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  <a:alpha val="23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930334" y="3855399"/>
              <a:ext cx="1019789" cy="274232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  <a:alpha val="23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274201" y="3842777"/>
            <a:ext cx="2420279" cy="1107110"/>
            <a:chOff x="2930334" y="3883392"/>
            <a:chExt cx="2420279" cy="1107110"/>
          </a:xfrm>
        </p:grpSpPr>
        <p:sp>
          <p:nvSpPr>
            <p:cNvPr id="23" name="Rounded Rectangle 22"/>
            <p:cNvSpPr/>
            <p:nvPr/>
          </p:nvSpPr>
          <p:spPr>
            <a:xfrm>
              <a:off x="2930334" y="3883392"/>
              <a:ext cx="1019789" cy="274232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  <a:alpha val="23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819480" y="4813220"/>
              <a:ext cx="531133" cy="177282"/>
            </a:xfrm>
            <a:prstGeom prst="roundRect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4000"/>
                  </a:schemeClr>
                </a:gs>
                <a:gs pos="0">
                  <a:schemeClr val="accent1">
                    <a:tint val="50000"/>
                    <a:shade val="100000"/>
                    <a:satMod val="350000"/>
                    <a:alpha val="23000"/>
                  </a:schemeClr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13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2494</Words>
  <Application>Microsoft Macintosh PowerPoint</Application>
  <PresentationFormat>On-screen Show (4:3)</PresentationFormat>
  <Paragraphs>211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Sullivan</dc:creator>
  <cp:lastModifiedBy>Sullivan, Jack (jacks@uidaho.edu)</cp:lastModifiedBy>
  <cp:revision>97</cp:revision>
  <dcterms:created xsi:type="dcterms:W3CDTF">2013-02-04T20:58:42Z</dcterms:created>
  <dcterms:modified xsi:type="dcterms:W3CDTF">2023-02-14T15:51:17Z</dcterms:modified>
</cp:coreProperties>
</file>