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0" r:id="rId2"/>
    <p:sldId id="281" r:id="rId3"/>
    <p:sldId id="287" r:id="rId4"/>
    <p:sldId id="256" r:id="rId5"/>
    <p:sldId id="257" r:id="rId6"/>
    <p:sldId id="258" r:id="rId7"/>
    <p:sldId id="288" r:id="rId8"/>
    <p:sldId id="283" r:id="rId9"/>
    <p:sldId id="262" r:id="rId10"/>
    <p:sldId id="282" r:id="rId11"/>
    <p:sldId id="263" r:id="rId12"/>
    <p:sldId id="264" r:id="rId13"/>
    <p:sldId id="265" r:id="rId14"/>
    <p:sldId id="267" r:id="rId15"/>
    <p:sldId id="266" r:id="rId16"/>
    <p:sldId id="284" r:id="rId17"/>
    <p:sldId id="270" r:id="rId18"/>
    <p:sldId id="285" r:id="rId19"/>
    <p:sldId id="268" r:id="rId20"/>
    <p:sldId id="271" r:id="rId21"/>
    <p:sldId id="272" r:id="rId22"/>
    <p:sldId id="274" r:id="rId23"/>
    <p:sldId id="286" r:id="rId24"/>
    <p:sldId id="275" r:id="rId25"/>
    <p:sldId id="277" r:id="rId26"/>
    <p:sldId id="276" r:id="rId27"/>
    <p:sldId id="280" r:id="rId28"/>
    <p:sldId id="279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9"/>
    <p:restoredTop sz="99780" autoAdjust="0"/>
  </p:normalViewPr>
  <p:slideViewPr>
    <p:cSldViewPr>
      <p:cViewPr varScale="1">
        <p:scale>
          <a:sx n="120" d="100"/>
          <a:sy n="120" d="100"/>
        </p:scale>
        <p:origin x="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D5BEED-E590-374C-B906-8C86D9918D66}" type="datetime1">
              <a:rPr lang="en-US"/>
              <a:pPr>
                <a:defRPr/>
              </a:pPr>
              <a:t>8/21/23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959983-6267-814A-BB9D-60F429AB1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6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A9BA28-441B-0548-9076-70318F61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02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CBA517-33C4-1643-B1E0-80984DB54517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99925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A9BA28-441B-0548-9076-70318F61D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1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1D4055-6A7C-FA4D-A40F-8117EF294C2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5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10467E-A230-534E-97D3-01FC1EAA7A9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9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DABC19-6ADB-6A4C-BB35-3AC3542AFFE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2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9455-336D-FF41-BDEC-A5CC82AF9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1A1A4-3458-AC4E-89A9-410FEE535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74EA-38DE-374E-BA25-41FDDD36B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7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BA2EA-550A-E74E-8C86-52109841C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6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DDA0-67F3-B040-AE90-5A344992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0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D84E2-FFD8-8748-B13C-0D8202D93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4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EB2E0-9763-B54E-9853-EAB713187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9A2F3-C00D-CF4A-84B8-78D7A3E5C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5BC6-5F91-C64C-8C6A-3CAD89CC6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1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7B4BB-BC44-E44C-B3CF-1BAF9F854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C5B59-BF9E-2A4E-A4D5-E6B607F78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957178-8726-E844-B110-0CACDCB73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com/url?sa=i&amp;rct=j&amp;q=&amp;esrc=s&amp;source=images&amp;cd=&amp;ved=2ahUKEwi41uv1p_bjAhWBHXwKHcg-CzAQjRx6BAgBEAQ&amp;url=https%3A%2F%2Fwww.sciencephoto.com%2Fmedia%2F305003%2Fview%2Freptile-blood&amp;psig=AOvVaw1RSvrShBlRc4fjzTMuZOce&amp;ust=156545805559937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2133600" y="533400"/>
            <a:ext cx="481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Discovery of Mammalian Diversity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691313" y="6248400"/>
            <a:ext cx="2056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Burgin et al., 2018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28889" r="7614" b="34444"/>
          <a:stretch/>
        </p:blipFill>
        <p:spPr>
          <a:xfrm>
            <a:off x="990600" y="1219199"/>
            <a:ext cx="7315200" cy="42045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Eleven Soft Anatomy Characters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6096000" cy="4114800"/>
          </a:xfrm>
        </p:spPr>
        <p:txBody>
          <a:bodyPr/>
          <a:lstStyle/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1) *Lactation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2)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Vivipary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3) *Hair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4) *Sweat/*Sebaceous Glands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5)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Endothermy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6) 4-Chambered heart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7) *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Annucleate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RBCs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8) *Renal Artery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9) *Muscular Diaphragm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10) *Facial muscles</a:t>
            </a:r>
          </a:p>
          <a:p>
            <a:pPr marL="514350" indent="-514350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11) *Dorsal Pallium expands cerebrum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066800" y="3124200"/>
            <a:ext cx="23622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364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0"/>
          <p:cNvGrpSpPr>
            <a:grpSpLocks/>
          </p:cNvGrpSpPr>
          <p:nvPr/>
        </p:nvGrpSpPr>
        <p:grpSpPr bwMode="auto">
          <a:xfrm>
            <a:off x="2438400" y="446088"/>
            <a:ext cx="4343400" cy="3649232"/>
            <a:chOff x="2438400" y="445596"/>
            <a:chExt cx="4343400" cy="3649715"/>
          </a:xfrm>
        </p:grpSpPr>
        <p:pic>
          <p:nvPicPr>
            <p:cNvPr id="25607" name="Picture 3" descr="new_pa1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837760"/>
              <a:ext cx="4343400" cy="3257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Box 4"/>
            <p:cNvSpPr txBox="1">
              <a:spLocks noChangeArrowheads="1"/>
            </p:cNvSpPr>
            <p:nvPr/>
          </p:nvSpPr>
          <p:spPr bwMode="auto">
            <a:xfrm>
              <a:off x="2743200" y="445596"/>
              <a:ext cx="3642344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6. </a:t>
              </a:r>
              <a:r>
                <a:rPr lang="en-US" dirty="0"/>
                <a:t>Four-chambered Heart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E48BF1-EF1D-3A4C-BCA4-AA5C0E10B054}"/>
              </a:ext>
            </a:extLst>
          </p:cNvPr>
          <p:cNvGrpSpPr/>
          <p:nvPr/>
        </p:nvGrpSpPr>
        <p:grpSpPr>
          <a:xfrm>
            <a:off x="914400" y="4252912"/>
            <a:ext cx="7772420" cy="2528888"/>
            <a:chOff x="914400" y="4252912"/>
            <a:chExt cx="7772420" cy="2528888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914400" y="4252912"/>
              <a:ext cx="7772420" cy="2528888"/>
              <a:chOff x="914386" y="4267200"/>
              <a:chExt cx="7773156" cy="2529531"/>
            </a:xfrm>
          </p:grpSpPr>
          <p:pic>
            <p:nvPicPr>
              <p:cNvPr id="25604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010" y="4724400"/>
                <a:ext cx="2935802" cy="2072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05" name="TextBox 8"/>
              <p:cNvSpPr txBox="1">
                <a:spLocks noChangeArrowheads="1"/>
              </p:cNvSpPr>
              <p:nvPr/>
            </p:nvSpPr>
            <p:spPr bwMode="auto">
              <a:xfrm>
                <a:off x="5355016" y="4267200"/>
                <a:ext cx="3332526" cy="461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Nucleated erythrocytes</a:t>
                </a:r>
              </a:p>
            </p:txBody>
          </p:sp>
          <p:sp>
            <p:nvSpPr>
              <p:cNvPr id="25606" name="TextBox 9"/>
              <p:cNvSpPr txBox="1">
                <a:spLocks noChangeArrowheads="1"/>
              </p:cNvSpPr>
              <p:nvPr/>
            </p:nvSpPr>
            <p:spPr bwMode="auto">
              <a:xfrm>
                <a:off x="914386" y="4267200"/>
                <a:ext cx="3950494" cy="4617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7. *</a:t>
                </a:r>
                <a:r>
                  <a:rPr lang="en-US" dirty="0" err="1"/>
                  <a:t>Annucleate</a:t>
                </a:r>
                <a:r>
                  <a:rPr lang="en-US" dirty="0"/>
                  <a:t> erythrocytes</a:t>
                </a:r>
              </a:p>
            </p:txBody>
          </p:sp>
        </p:grpSp>
        <p:pic>
          <p:nvPicPr>
            <p:cNvPr id="1026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83F383CE-A6CD-CF44-B911-4FFF19170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281" y="4774555"/>
              <a:ext cx="3010867" cy="200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384300"/>
            <a:ext cx="49657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837522" y="533400"/>
            <a:ext cx="3626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8. *Renal Artery and Vein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371600" y="5918497"/>
            <a:ext cx="7233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Many other vertebrates have a renal portal system.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143000"/>
            <a:ext cx="4711700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2561504" y="673100"/>
            <a:ext cx="4055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9. *</a:t>
            </a:r>
            <a:r>
              <a:rPr lang="en-US" dirty="0" err="1"/>
              <a:t>Muscularized</a:t>
            </a:r>
            <a:r>
              <a:rPr lang="en-US" dirty="0"/>
              <a:t> Diaphragm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1148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238030" y="519113"/>
            <a:ext cx="2855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10. *Facial Muscles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5"/>
          <p:cNvSpPr txBox="1">
            <a:spLocks noChangeArrowheads="1"/>
          </p:cNvSpPr>
          <p:nvPr/>
        </p:nvSpPr>
        <p:spPr bwMode="auto">
          <a:xfrm>
            <a:off x="3258383" y="381000"/>
            <a:ext cx="278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11. *Dorsal Pallium</a:t>
            </a:r>
          </a:p>
        </p:txBody>
      </p:sp>
      <p:pic>
        <p:nvPicPr>
          <p:cNvPr id="29698" name="Picture 1" descr="jack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11482"/>
          <a:stretch>
            <a:fillRect/>
          </a:stretch>
        </p:blipFill>
        <p:spPr bwMode="auto">
          <a:xfrm>
            <a:off x="1755775" y="1016000"/>
            <a:ext cx="49720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8 Cranial Characters</a:t>
            </a:r>
          </a:p>
        </p:txBody>
      </p:sp>
      <p:sp>
        <p:nvSpPr>
          <p:cNvPr id="33794" name="Content Placeholder 3"/>
          <p:cNvSpPr>
            <a:spLocks noGrp="1"/>
          </p:cNvSpPr>
          <p:nvPr>
            <p:ph idx="1"/>
          </p:nvPr>
        </p:nvSpPr>
        <p:spPr>
          <a:xfrm>
            <a:off x="990600" y="1981200"/>
            <a:ext cx="7772400" cy="4114800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Double occipital condyle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*Atlas/Axis complex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*Tympanic bone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*Three ear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ossicles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*Dentary is only bone in mandible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Single external naris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Secondary palate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Respiratory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turbinates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066800" y="1981200"/>
            <a:ext cx="34290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2. *Atlas/Axis Complex</a:t>
            </a:r>
          </a:p>
        </p:txBody>
      </p:sp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39624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8 Cranial Characters</a:t>
            </a:r>
          </a:p>
        </p:txBody>
      </p:sp>
      <p:sp>
        <p:nvSpPr>
          <p:cNvPr id="33794" name="Content Placeholder 3"/>
          <p:cNvSpPr>
            <a:spLocks noGrp="1"/>
          </p:cNvSpPr>
          <p:nvPr>
            <p:ph idx="1"/>
          </p:nvPr>
        </p:nvSpPr>
        <p:spPr>
          <a:xfrm>
            <a:off x="990600" y="1981200"/>
            <a:ext cx="7772400" cy="4114800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Double occipital condyle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*Atlas/Axis complex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*Tympanic bone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*Three ear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ossicles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*Dentary is only bone in mandible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Single external naris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Secondary palate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Respiratory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turbinates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066800" y="2743200"/>
            <a:ext cx="34290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90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TwoMid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133600"/>
            <a:ext cx="6299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3375639" y="604838"/>
            <a:ext cx="2630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4. </a:t>
            </a:r>
            <a:r>
              <a:rPr lang="en-US" dirty="0"/>
              <a:t>*3 Ear </a:t>
            </a:r>
            <a:r>
              <a:rPr lang="en-US" dirty="0" err="1"/>
              <a:t>Ossicles</a:t>
            </a:r>
            <a:endParaRPr lang="en-US" dirty="0"/>
          </a:p>
        </p:txBody>
      </p:sp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1643063" y="1712913"/>
            <a:ext cx="1481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Ancestral</a:t>
            </a: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5105400" y="1676400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Mammalian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1663019" y="152400"/>
            <a:ext cx="5747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New discoveries within the the past year.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03E691-DA46-544B-AE22-C1B7B79EB11E}"/>
              </a:ext>
            </a:extLst>
          </p:cNvPr>
          <p:cNvGrpSpPr/>
          <p:nvPr/>
        </p:nvGrpSpPr>
        <p:grpSpPr>
          <a:xfrm>
            <a:off x="533400" y="3657600"/>
            <a:ext cx="8496860" cy="1924050"/>
            <a:chOff x="533400" y="3657600"/>
            <a:chExt cx="8496860" cy="19240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E4622D-A5CF-834B-80FA-48EAF0A1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3657600"/>
              <a:ext cx="3810000" cy="19240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123BD0-8EC9-A14E-ADE2-5DF6B0E1CEFC}"/>
                </a:ext>
              </a:extLst>
            </p:cNvPr>
            <p:cNvSpPr txBox="1"/>
            <p:nvPr/>
          </p:nvSpPr>
          <p:spPr>
            <a:xfrm>
              <a:off x="4343400" y="4104382"/>
              <a:ext cx="46868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Last summer, Herrera et al. (2022) described two</a:t>
              </a:r>
            </a:p>
            <a:p>
              <a:pPr algn="ctr"/>
              <a:r>
                <a:rPr lang="en-US" sz="1600" dirty="0"/>
                <a:t>new species of chipmunks: </a:t>
              </a:r>
              <a:r>
                <a:rPr lang="en-US" sz="1600" i="1" dirty="0"/>
                <a:t>Tamias </a:t>
              </a:r>
              <a:r>
                <a:rPr lang="en-US" sz="1600" i="1" dirty="0" err="1"/>
                <a:t>cratericus</a:t>
              </a:r>
              <a:r>
                <a:rPr lang="en-US" sz="1600" dirty="0"/>
                <a:t> </a:t>
              </a:r>
            </a:p>
            <a:p>
              <a:pPr algn="ctr"/>
              <a:r>
                <a:rPr lang="en-US" sz="1600" dirty="0"/>
                <a:t>(in central Idaho) and</a:t>
              </a:r>
              <a:r>
                <a:rPr lang="en-US" sz="1600" i="1" dirty="0"/>
                <a:t> T. </a:t>
              </a:r>
              <a:r>
                <a:rPr lang="en-US" sz="1600" i="1" dirty="0" err="1"/>
                <a:t>grisescens</a:t>
              </a:r>
              <a:r>
                <a:rPr lang="en-US" sz="1600" dirty="0"/>
                <a:t> </a:t>
              </a:r>
            </a:p>
            <a:p>
              <a:pPr algn="ctr"/>
              <a:r>
                <a:rPr lang="en-US" sz="1600" dirty="0"/>
                <a:t>(in central Washington).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23A2C1-1CC5-9C4A-8611-2B1B252D9824}"/>
              </a:ext>
            </a:extLst>
          </p:cNvPr>
          <p:cNvGrpSpPr/>
          <p:nvPr/>
        </p:nvGrpSpPr>
        <p:grpSpPr>
          <a:xfrm>
            <a:off x="953442" y="1204524"/>
            <a:ext cx="7380938" cy="1691075"/>
            <a:chOff x="953442" y="1204524"/>
            <a:chExt cx="7380938" cy="16910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9805E5-276C-8548-B0B1-933170D450AD}"/>
                </a:ext>
              </a:extLst>
            </p:cNvPr>
            <p:cNvSpPr txBox="1"/>
            <p:nvPr/>
          </p:nvSpPr>
          <p:spPr>
            <a:xfrm>
              <a:off x="4865161" y="1531203"/>
              <a:ext cx="34692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Balete et al. (2023) described a new</a:t>
              </a:r>
            </a:p>
            <a:p>
              <a:pPr algn="ctr"/>
              <a:r>
                <a:rPr lang="en-US" sz="1600" dirty="0"/>
                <a:t>species of gymnure (</a:t>
              </a:r>
              <a:r>
                <a:rPr lang="en-US" sz="1600" i="1" dirty="0" err="1"/>
                <a:t>Podogymnura</a:t>
              </a:r>
              <a:r>
                <a:rPr lang="en-US" sz="1600" i="1" dirty="0"/>
                <a:t> </a:t>
              </a:r>
            </a:p>
            <a:p>
              <a:pPr algn="ctr"/>
              <a:r>
                <a:rPr lang="en-US" sz="1600" i="1" dirty="0"/>
                <a:t>intermedia</a:t>
              </a:r>
              <a:r>
                <a:rPr lang="en-US" sz="1600" dirty="0"/>
                <a:t>) found in the Philippines.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F95C4F-9327-4741-9776-79C2E541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442" y="1204524"/>
              <a:ext cx="2818458" cy="16910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8 Cranial Characters</a:t>
            </a:r>
          </a:p>
        </p:txBody>
      </p:sp>
      <p:sp>
        <p:nvSpPr>
          <p:cNvPr id="33794" name="Content Placeholder 3"/>
          <p:cNvSpPr>
            <a:spLocks noGrp="1"/>
          </p:cNvSpPr>
          <p:nvPr>
            <p:ph idx="1"/>
          </p:nvPr>
        </p:nvSpPr>
        <p:spPr>
          <a:xfrm>
            <a:off x="990600" y="1981200"/>
            <a:ext cx="7772400" cy="4114800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Double occipital condyle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*Atlas/Axis complex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*Tympanic bone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*Three ear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ossicles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*Dentary is only bone in mandible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Single external naris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Secondary palate</a:t>
            </a:r>
          </a:p>
          <a:p>
            <a:pPr marL="514350" indent="-514350">
              <a:buFontTx/>
              <a:buAutoNum type="arabicParenR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Respiratory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turbinates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990600" y="3429000"/>
            <a:ext cx="44958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990600" y="3810000"/>
            <a:ext cx="34290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990600" y="4191000"/>
            <a:ext cx="34290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4572000"/>
            <a:ext cx="34290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5 Dental Characters</a:t>
            </a:r>
          </a:p>
        </p:txBody>
      </p:sp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49567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19612"/>
            <a:ext cx="3276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2743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B3C549-9F36-BB43-A609-BE799A16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62623"/>
            <a:ext cx="2438399" cy="1371600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Lack palatal teeth</a:t>
            </a:r>
          </a:p>
          <a:p>
            <a:pPr marL="514350" indent="-514350">
              <a:buFontTx/>
              <a:buAutoNum type="arabicParenR"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*Diphyodont</a:t>
            </a:r>
          </a:p>
          <a:p>
            <a:pPr marL="514350" indent="-514350">
              <a:buFontTx/>
              <a:buAutoNum type="arabicParenR"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Thecodont</a:t>
            </a:r>
          </a:p>
          <a:p>
            <a:pPr marL="514350" indent="-514350">
              <a:buFontTx/>
              <a:buAutoNum type="arabicParenR"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Heterodont</a:t>
            </a:r>
          </a:p>
          <a:p>
            <a:pPr marL="514350" indent="-514350">
              <a:buFontTx/>
              <a:buAutoNum type="arabicParenR"/>
            </a:pP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Multicuspate</a:t>
            </a: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CC9A09E-2F97-1049-A053-1671D0A741FA}"/>
              </a:ext>
            </a:extLst>
          </p:cNvPr>
          <p:cNvSpPr/>
          <p:nvPr/>
        </p:nvSpPr>
        <p:spPr bwMode="auto">
          <a:xfrm>
            <a:off x="914400" y="5181600"/>
            <a:ext cx="1676400" cy="228600"/>
          </a:xfrm>
          <a:prstGeom prst="roundRect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12838"/>
            <a:ext cx="3667125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2517131" y="304800"/>
            <a:ext cx="3968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2 Axial Skeleton Characters</a:t>
            </a: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6831013" y="1577975"/>
            <a:ext cx="81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7 (9)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6629400" y="3200400"/>
            <a:ext cx="131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12 or 13</a:t>
            </a:r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6781800" y="4872038"/>
            <a:ext cx="1290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Variable</a:t>
            </a:r>
          </a:p>
        </p:txBody>
      </p:sp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304800" y="3662363"/>
            <a:ext cx="26500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2. </a:t>
            </a:r>
            <a:r>
              <a:rPr lang="en-US"/>
              <a:t>*Ribs </a:t>
            </a:r>
            <a:r>
              <a:rPr lang="en-US" dirty="0"/>
              <a:t>only on</a:t>
            </a:r>
          </a:p>
          <a:p>
            <a:pPr algn="ctr"/>
            <a:r>
              <a:rPr lang="en-US" dirty="0"/>
              <a:t>thoracic vertebrae</a:t>
            </a: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4928410" y="762000"/>
            <a:ext cx="3986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1. *Extreme regionalization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  <p:bldP spid="368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2068513" y="533400"/>
            <a:ext cx="5094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4 Appendicular Skeleton Characters </a:t>
            </a:r>
          </a:p>
        </p:txBody>
      </p:sp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1117600" y="1816100"/>
            <a:ext cx="58528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arenR"/>
            </a:pPr>
            <a:r>
              <a:rPr lang="en-US" dirty="0"/>
              <a:t>*Limb bones have epiphyses.</a:t>
            </a:r>
          </a:p>
          <a:p>
            <a:pPr>
              <a:buFontTx/>
              <a:buAutoNum type="arabicParenR"/>
            </a:pPr>
            <a:endParaRPr lang="en-US" dirty="0"/>
          </a:p>
          <a:p>
            <a:pPr>
              <a:buFontTx/>
              <a:buAutoNum type="arabicParenR"/>
            </a:pPr>
            <a:r>
              <a:rPr lang="en-US" dirty="0"/>
              <a:t>*</a:t>
            </a:r>
            <a:r>
              <a:rPr lang="en-US" dirty="0" err="1"/>
              <a:t>Calcaneum</a:t>
            </a:r>
            <a:r>
              <a:rPr lang="en-US" dirty="0"/>
              <a:t>.</a:t>
            </a:r>
          </a:p>
          <a:p>
            <a:pPr>
              <a:buFontTx/>
              <a:buAutoNum type="arabicParenR"/>
            </a:pPr>
            <a:endParaRPr lang="en-US" dirty="0"/>
          </a:p>
          <a:p>
            <a:pPr>
              <a:buFontTx/>
              <a:buAutoNum type="arabicParenR"/>
            </a:pPr>
            <a:r>
              <a:rPr lang="en-US"/>
              <a:t>*Reduction of elements in limb girdles.</a:t>
            </a:r>
          </a:p>
          <a:p>
            <a:pPr>
              <a:buFontTx/>
              <a:buAutoNum type="arabicParenR"/>
            </a:pPr>
            <a:endParaRPr lang="en-US" dirty="0"/>
          </a:p>
          <a:p>
            <a:pPr>
              <a:buFontTx/>
              <a:buAutoNum type="arabicParenR"/>
            </a:pPr>
            <a:r>
              <a:rPr lang="en-US" dirty="0"/>
              <a:t>Parasagittal limb posture.</a:t>
            </a:r>
          </a:p>
        </p:txBody>
      </p:sp>
    </p:spTree>
    <p:extLst>
      <p:ext uri="{BB962C8B-B14F-4D97-AF65-F5344CB8AC3E}">
        <p14:creationId xmlns:p14="http://schemas.microsoft.com/office/powerpoint/2010/main" val="41085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3"/>
          <p:cNvSpPr txBox="1">
            <a:spLocks noChangeArrowheads="1"/>
          </p:cNvSpPr>
          <p:nvPr/>
        </p:nvSpPr>
        <p:spPr bwMode="auto">
          <a:xfrm>
            <a:off x="2286000" y="228600"/>
            <a:ext cx="453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1. *Limb bones have epiphyses</a:t>
            </a:r>
          </a:p>
        </p:txBody>
      </p:sp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42291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/>
          <p:cNvSpPr txBox="1">
            <a:spLocks noChangeArrowheads="1"/>
          </p:cNvSpPr>
          <p:nvPr/>
        </p:nvSpPr>
        <p:spPr bwMode="auto">
          <a:xfrm>
            <a:off x="2715442" y="762000"/>
            <a:ext cx="3902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2. *</a:t>
            </a:r>
            <a:r>
              <a:rPr lang="en-US" dirty="0" err="1"/>
              <a:t>Calcaneum</a:t>
            </a:r>
            <a:r>
              <a:rPr lang="en-US" dirty="0"/>
              <a:t> (Heel bone)</a:t>
            </a:r>
          </a:p>
        </p:txBody>
      </p:sp>
      <p:pic>
        <p:nvPicPr>
          <p:cNvPr id="3891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543300" cy="327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6616700" y="5562600"/>
            <a:ext cx="174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Calcaneum</a:t>
            </a:r>
          </a:p>
        </p:txBody>
      </p:sp>
      <p:cxnSp>
        <p:nvCxnSpPr>
          <p:cNvPr id="38916" name="Straight Arrow Connector 5"/>
          <p:cNvCxnSpPr>
            <a:cxnSpLocks noChangeShapeType="1"/>
          </p:cNvCxnSpPr>
          <p:nvPr/>
        </p:nvCxnSpPr>
        <p:spPr bwMode="auto">
          <a:xfrm rot="16200000" flipV="1">
            <a:off x="5791200" y="4572000"/>
            <a:ext cx="1066800" cy="91440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10"/>
          <p:cNvGrpSpPr>
            <a:grpSpLocks/>
          </p:cNvGrpSpPr>
          <p:nvPr/>
        </p:nvGrpSpPr>
        <p:grpSpPr bwMode="auto">
          <a:xfrm>
            <a:off x="304800" y="228600"/>
            <a:ext cx="7620000" cy="2886075"/>
            <a:chOff x="381000" y="228600"/>
            <a:chExt cx="7620000" cy="2886515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33"/>
            <a:stretch>
              <a:fillRect/>
            </a:stretch>
          </p:blipFill>
          <p:spPr bwMode="auto">
            <a:xfrm>
              <a:off x="4267200" y="228600"/>
              <a:ext cx="3733800" cy="288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381000" y="990600"/>
              <a:ext cx="26670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No anterior/posterior coracoids, </a:t>
              </a:r>
            </a:p>
            <a:p>
              <a:r>
                <a:rPr lang="en-US"/>
                <a:t>No interclavicle</a:t>
              </a:r>
            </a:p>
          </p:txBody>
        </p:sp>
        <p:sp>
          <p:nvSpPr>
            <p:cNvPr id="39943" name="TextBox 9"/>
            <p:cNvSpPr txBox="1">
              <a:spLocks noChangeArrowheads="1"/>
            </p:cNvSpPr>
            <p:nvPr/>
          </p:nvSpPr>
          <p:spPr bwMode="auto">
            <a:xfrm>
              <a:off x="381000" y="457200"/>
              <a:ext cx="2855269" cy="46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3a. *Pectoral Girdle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93700" y="3276600"/>
            <a:ext cx="8216900" cy="3368675"/>
            <a:chOff x="393700" y="3276600"/>
            <a:chExt cx="8216900" cy="3368023"/>
          </a:xfrm>
        </p:grpSpPr>
        <p:pic>
          <p:nvPicPr>
            <p:cNvPr id="39939" name="Picture 8" descr="PectoralGirdl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6"/>
            <a:stretch>
              <a:fillRect/>
            </a:stretch>
          </p:blipFill>
          <p:spPr bwMode="auto">
            <a:xfrm>
              <a:off x="4154487" y="3276600"/>
              <a:ext cx="4456113" cy="336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0" name="TextBox 9"/>
            <p:cNvSpPr txBox="1">
              <a:spLocks noChangeArrowheads="1"/>
            </p:cNvSpPr>
            <p:nvPr/>
          </p:nvSpPr>
          <p:spPr bwMode="auto">
            <a:xfrm>
              <a:off x="393700" y="3492500"/>
              <a:ext cx="361308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Ancestrally, there was an</a:t>
              </a:r>
            </a:p>
            <a:p>
              <a:r>
                <a:rPr lang="en-US"/>
                <a:t>interclavicle, and both </a:t>
              </a:r>
            </a:p>
            <a:p>
              <a:r>
                <a:rPr lang="en-US"/>
                <a:t>anterior and posterior </a:t>
              </a:r>
            </a:p>
            <a:p>
              <a:r>
                <a:rPr lang="en-US"/>
                <a:t>coracoids.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13"/>
          <p:cNvGrpSpPr>
            <a:grpSpLocks/>
          </p:cNvGrpSpPr>
          <p:nvPr/>
        </p:nvGrpSpPr>
        <p:grpSpPr bwMode="auto">
          <a:xfrm>
            <a:off x="685800" y="1219200"/>
            <a:ext cx="7661275" cy="2538413"/>
            <a:chOff x="685780" y="1219198"/>
            <a:chExt cx="7660257" cy="2538413"/>
          </a:xfrm>
        </p:grpSpPr>
        <p:pic>
          <p:nvPicPr>
            <p:cNvPr id="4096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80" y="1219198"/>
              <a:ext cx="2895600" cy="253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3" name="TextBox 12"/>
            <p:cNvSpPr txBox="1">
              <a:spLocks noChangeArrowheads="1"/>
            </p:cNvSpPr>
            <p:nvPr/>
          </p:nvSpPr>
          <p:spPr bwMode="auto">
            <a:xfrm>
              <a:off x="3987671" y="1547811"/>
              <a:ext cx="4358366" cy="1569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3b. Pelvic Girdle</a:t>
              </a:r>
            </a:p>
            <a:p>
              <a:r>
                <a:rPr lang="en-US" dirty="0"/>
                <a:t>Ilium, Ischium and Pubis fused</a:t>
              </a:r>
            </a:p>
            <a:p>
              <a:r>
                <a:rPr lang="en-US" dirty="0"/>
                <a:t>to form the Innominate bone.</a:t>
              </a:r>
            </a:p>
            <a:p>
              <a:endParaRPr lang="en-US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4"/>
          <p:cNvSpPr txBox="1">
            <a:spLocks noChangeArrowheads="1"/>
          </p:cNvSpPr>
          <p:nvPr/>
        </p:nvSpPr>
        <p:spPr bwMode="auto">
          <a:xfrm>
            <a:off x="2380792" y="901700"/>
            <a:ext cx="4001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4. Limbs Rotate under Body</a:t>
            </a:r>
          </a:p>
          <a:p>
            <a:pPr algn="ctr"/>
            <a:r>
              <a:rPr lang="en-US" dirty="0"/>
              <a:t>(Parasagittal posture)</a:t>
            </a:r>
          </a:p>
        </p:txBody>
      </p:sp>
      <p:pic>
        <p:nvPicPr>
          <p:cNvPr id="41986" name="Picture 5" descr="Sprawling_and_erect_hip_joints_-_hor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206625"/>
            <a:ext cx="543083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36FD23EB-7B6F-9542-9959-E04ADFED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50" y="152400"/>
            <a:ext cx="6482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New discoveries within the the past few years.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AF99C-D2C5-9D4D-B07A-A014B3C162B7}"/>
              </a:ext>
            </a:extLst>
          </p:cNvPr>
          <p:cNvGrpSpPr/>
          <p:nvPr/>
        </p:nvGrpSpPr>
        <p:grpSpPr>
          <a:xfrm>
            <a:off x="1447800" y="1447800"/>
            <a:ext cx="6057301" cy="4089975"/>
            <a:chOff x="881161" y="838200"/>
            <a:chExt cx="6057301" cy="40899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8A527B-FAC8-2940-8DDF-90CF739E0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" t="28333" r="17500" b="23333"/>
            <a:stretch/>
          </p:blipFill>
          <p:spPr>
            <a:xfrm>
              <a:off x="881161" y="838200"/>
              <a:ext cx="6057301" cy="29773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2153E2-6788-7A47-A52B-6EF0728AB09E}"/>
                </a:ext>
              </a:extLst>
            </p:cNvPr>
            <p:cNvSpPr txBox="1"/>
            <p:nvPr/>
          </p:nvSpPr>
          <p:spPr>
            <a:xfrm>
              <a:off x="1640430" y="4343400"/>
              <a:ext cx="4538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 new species of beaked whale in the genus </a:t>
              </a:r>
              <a:r>
                <a:rPr lang="en-US" sz="1600" i="1" dirty="0" err="1"/>
                <a:t>Berardius</a:t>
              </a:r>
              <a:r>
                <a:rPr lang="en-US" sz="1600" dirty="0"/>
                <a:t> (Morin et al. 2016).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91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3"/>
          <p:cNvGrpSpPr>
            <a:grpSpLocks/>
          </p:cNvGrpSpPr>
          <p:nvPr/>
        </p:nvGrpSpPr>
        <p:grpSpPr bwMode="auto">
          <a:xfrm>
            <a:off x="228600" y="381000"/>
            <a:ext cx="6167438" cy="1343025"/>
            <a:chOff x="864" y="555"/>
            <a:chExt cx="3885" cy="846"/>
          </a:xfrm>
        </p:grpSpPr>
        <p:grpSp>
          <p:nvGrpSpPr>
            <p:cNvPr id="18445" name="Group 6"/>
            <p:cNvGrpSpPr>
              <a:grpSpLocks/>
            </p:cNvGrpSpPr>
            <p:nvPr/>
          </p:nvGrpSpPr>
          <p:grpSpPr bwMode="auto">
            <a:xfrm>
              <a:off x="864" y="673"/>
              <a:ext cx="1129" cy="728"/>
              <a:chOff x="2352" y="2197"/>
              <a:chExt cx="1129" cy="728"/>
            </a:xfrm>
          </p:grpSpPr>
          <p:pic>
            <p:nvPicPr>
              <p:cNvPr id="18447" name="Picture 4" descr="menor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2197"/>
                <a:ext cx="94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8" name="Picture 5" descr="menor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2496"/>
                <a:ext cx="1129" cy="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46" name="Rectangle 7"/>
            <p:cNvSpPr>
              <a:spLocks noChangeArrowheads="1"/>
            </p:cNvSpPr>
            <p:nvPr/>
          </p:nvSpPr>
          <p:spPr bwMode="auto">
            <a:xfrm>
              <a:off x="2183" y="555"/>
              <a:ext cx="256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 err="1"/>
                <a:t>Craseonycteris</a:t>
              </a:r>
              <a:r>
                <a:rPr lang="en-US" i="1" dirty="0"/>
                <a:t> </a:t>
              </a:r>
              <a:r>
                <a:rPr lang="en-US" i="1" dirty="0" err="1"/>
                <a:t>thonglongyai</a:t>
              </a:r>
              <a:endParaRPr lang="en-US" i="1" dirty="0"/>
            </a:p>
            <a:p>
              <a:r>
                <a:rPr lang="en-US" dirty="0"/>
                <a:t> bumble-bee bat</a:t>
              </a:r>
            </a:p>
            <a:p>
              <a:r>
                <a:rPr lang="en-US" dirty="0"/>
                <a:t> &lt; 2 grams</a:t>
              </a:r>
            </a:p>
          </p:txBody>
        </p:sp>
      </p:grpSp>
      <p:grpSp>
        <p:nvGrpSpPr>
          <p:cNvPr id="18434" name="Group 14"/>
          <p:cNvGrpSpPr>
            <a:grpSpLocks/>
          </p:cNvGrpSpPr>
          <p:nvPr/>
        </p:nvGrpSpPr>
        <p:grpSpPr bwMode="auto">
          <a:xfrm>
            <a:off x="228600" y="3416300"/>
            <a:ext cx="5456238" cy="1689100"/>
            <a:chOff x="576" y="2344"/>
            <a:chExt cx="3437" cy="1064"/>
          </a:xfrm>
        </p:grpSpPr>
        <p:pic>
          <p:nvPicPr>
            <p:cNvPr id="1844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344"/>
              <a:ext cx="1600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208" y="2480"/>
              <a:ext cx="180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i="1" dirty="0" err="1"/>
                <a:t>Balaenoptera</a:t>
              </a:r>
              <a:r>
                <a:rPr lang="en-US" sz="2000" i="1" dirty="0"/>
                <a:t> </a:t>
              </a:r>
              <a:r>
                <a:rPr lang="en-US" sz="2000" i="1" dirty="0" err="1"/>
                <a:t>musculus</a:t>
              </a:r>
              <a:endParaRPr lang="en-US" sz="2000" i="1" dirty="0"/>
            </a:p>
            <a:p>
              <a:r>
                <a:rPr lang="en-US" sz="2000" dirty="0"/>
                <a:t> blue whale</a:t>
              </a:r>
            </a:p>
            <a:p>
              <a:r>
                <a:rPr lang="en-US" sz="2000" dirty="0"/>
                <a:t> 200 Million grams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66800" y="228600"/>
            <a:ext cx="7960832" cy="3505200"/>
            <a:chOff x="1066800" y="228600"/>
            <a:chExt cx="7960832" cy="350520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066800" y="1184275"/>
              <a:ext cx="7167563" cy="2549525"/>
              <a:chOff x="1066800" y="1184275"/>
              <a:chExt cx="7167563" cy="2549525"/>
            </a:xfrm>
          </p:grpSpPr>
          <p:pic>
            <p:nvPicPr>
              <p:cNvPr id="18441" name="Picture 4" descr="IntermediateBats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42"/>
              <a:stretch>
                <a:fillRect/>
              </a:stretch>
            </p:blipFill>
            <p:spPr bwMode="auto">
              <a:xfrm>
                <a:off x="4038600" y="1184275"/>
                <a:ext cx="4195763" cy="254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2" name="TextBox 2"/>
              <p:cNvSpPr txBox="1">
                <a:spLocks noChangeArrowheads="1"/>
              </p:cNvSpPr>
              <p:nvPr/>
            </p:nvSpPr>
            <p:spPr bwMode="auto">
              <a:xfrm>
                <a:off x="1066800" y="2133600"/>
                <a:ext cx="235300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/>
                  <a:t>Simmons et al. 2008. </a:t>
                </a:r>
              </a:p>
              <a:p>
                <a:pPr algn="ctr"/>
                <a:r>
                  <a:rPr lang="en-US" sz="1800" dirty="0"/>
                  <a:t>Nature, 451:818.</a:t>
                </a:r>
              </a:p>
            </p:txBody>
          </p:sp>
        </p:grpSp>
        <p:pic>
          <p:nvPicPr>
            <p:cNvPr id="2" name="Picture 1" descr="2008-02-13t175401z_01_nootr_rtridsp_2_ouktp-uk-bat-ancient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7313" r="7301" b="14122"/>
            <a:stretch/>
          </p:blipFill>
          <p:spPr>
            <a:xfrm>
              <a:off x="7772400" y="228600"/>
              <a:ext cx="1255232" cy="151129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30200" y="4247554"/>
            <a:ext cx="8661400" cy="2534246"/>
            <a:chOff x="330200" y="4247554"/>
            <a:chExt cx="8661400" cy="2534246"/>
          </a:xfrm>
        </p:grpSpPr>
        <p:sp>
          <p:nvSpPr>
            <p:cNvPr id="18438" name="TextBox 6"/>
            <p:cNvSpPr txBox="1">
              <a:spLocks noChangeArrowheads="1"/>
            </p:cNvSpPr>
            <p:nvPr/>
          </p:nvSpPr>
          <p:spPr bwMode="auto">
            <a:xfrm>
              <a:off x="330200" y="5743575"/>
              <a:ext cx="5029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/>
                <a:t>Thewissen</a:t>
              </a:r>
              <a:r>
                <a:rPr lang="en-US" sz="1800" dirty="0"/>
                <a:t> et al.1994. Science, 263:210.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2606" y="4247554"/>
              <a:ext cx="3378994" cy="25342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8513"/>
            <a:ext cx="2286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3317875" y="1724025"/>
            <a:ext cx="4932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Gliding species (e.g., </a:t>
            </a:r>
            <a:r>
              <a:rPr lang="en-US" sz="2000" i="1"/>
              <a:t>Petaurus breviceps</a:t>
            </a:r>
            <a:r>
              <a:rPr lang="en-US" sz="2000"/>
              <a:t>)</a:t>
            </a: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6988"/>
            <a:ext cx="3048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3505200" y="4724400"/>
            <a:ext cx="4860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Saltatorial species (e.g., </a:t>
            </a:r>
            <a:r>
              <a:rPr lang="en-US" sz="2000" i="1"/>
              <a:t>Dipodomys ordi</a:t>
            </a:r>
            <a:r>
              <a:rPr lang="en-US" sz="2000"/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6"/>
          <p:cNvGrpSpPr>
            <a:grpSpLocks/>
          </p:cNvGrpSpPr>
          <p:nvPr/>
        </p:nvGrpSpPr>
        <p:grpSpPr bwMode="auto">
          <a:xfrm>
            <a:off x="457200" y="533400"/>
            <a:ext cx="7621588" cy="1835150"/>
            <a:chOff x="288" y="624"/>
            <a:chExt cx="4801" cy="1156"/>
          </a:xfrm>
        </p:grpSpPr>
        <p:pic>
          <p:nvPicPr>
            <p:cNvPr id="2253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24"/>
              <a:ext cx="1728" cy="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Rectangle 5"/>
            <p:cNvSpPr>
              <a:spLocks noChangeArrowheads="1"/>
            </p:cNvSpPr>
            <p:nvPr/>
          </p:nvSpPr>
          <p:spPr bwMode="auto">
            <a:xfrm>
              <a:off x="2064" y="1088"/>
              <a:ext cx="302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Fossorial forms (e.g., </a:t>
              </a:r>
              <a:r>
                <a:rPr lang="en-US" sz="2000" i="1"/>
                <a:t>Thomomys bottae</a:t>
              </a:r>
              <a:r>
                <a:rPr lang="en-US" sz="2000"/>
                <a:t>)</a:t>
              </a:r>
            </a:p>
          </p:txBody>
        </p:sp>
      </p:grpSp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44750"/>
            <a:ext cx="183156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2771775" y="3281363"/>
            <a:ext cx="500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Arboreal forms (e.g., </a:t>
            </a:r>
            <a:r>
              <a:rPr lang="en-US" sz="2000" i="1" dirty="0"/>
              <a:t>Bradypus </a:t>
            </a:r>
            <a:r>
              <a:rPr lang="en-US" sz="2000" i="1" dirty="0" err="1"/>
              <a:t>tridactylus</a:t>
            </a:r>
            <a:r>
              <a:rPr lang="en-US" sz="2000" dirty="0"/>
              <a:t>)</a:t>
            </a:r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7432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3475038" y="5311775"/>
            <a:ext cx="565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Myrmecophagous forms (e.g., </a:t>
            </a:r>
            <a:r>
              <a:rPr lang="en-US" sz="2000" i="1"/>
              <a:t>Orycteropus afer</a:t>
            </a:r>
            <a:r>
              <a:rPr lang="en-US" sz="200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BB36CE-C7A9-C146-86E8-A19D484EEB62}"/>
              </a:ext>
            </a:extLst>
          </p:cNvPr>
          <p:cNvSpPr txBox="1"/>
          <p:nvPr/>
        </p:nvSpPr>
        <p:spPr>
          <a:xfrm>
            <a:off x="381000" y="818722"/>
            <a:ext cx="8394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Short Definition: A hairy, milk-producing, endotherm, that (usually) gives birth to live young.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36B5F-FF29-F048-A1B9-A256A8EB7441}"/>
              </a:ext>
            </a:extLst>
          </p:cNvPr>
          <p:cNvSpPr txBox="1"/>
          <p:nvPr/>
        </p:nvSpPr>
        <p:spPr>
          <a:xfrm>
            <a:off x="3124200" y="228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is a Mammal?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7B914C-8D13-5B41-B70F-76E4BF8CF1D2}"/>
              </a:ext>
            </a:extLst>
          </p:cNvPr>
          <p:cNvGrpSpPr/>
          <p:nvPr/>
        </p:nvGrpSpPr>
        <p:grpSpPr>
          <a:xfrm>
            <a:off x="1572268" y="1581150"/>
            <a:ext cx="5895332" cy="4667250"/>
            <a:chOff x="1572268" y="1581150"/>
            <a:chExt cx="5895332" cy="46672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DD584C-1B40-9148-AC54-12D1EDE35069}"/>
                </a:ext>
              </a:extLst>
            </p:cNvPr>
            <p:cNvSpPr txBox="1"/>
            <p:nvPr/>
          </p:nvSpPr>
          <p:spPr>
            <a:xfrm>
              <a:off x="1572268" y="5663625"/>
              <a:ext cx="58953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As is often the case in biology, a short definition is inadequate, </a:t>
              </a:r>
            </a:p>
            <a:p>
              <a:pPr algn="ctr"/>
              <a:r>
                <a:rPr lang="en-US" sz="1600" dirty="0"/>
                <a:t>especially for extinct taxa like </a:t>
              </a:r>
              <a:r>
                <a:rPr lang="en-US" sz="1600" i="1" dirty="0" err="1"/>
                <a:t>Morganucodon</a:t>
              </a:r>
              <a:r>
                <a:rPr lang="en-US" sz="1600" dirty="0"/>
                <a:t>.</a:t>
              </a:r>
            </a:p>
          </p:txBody>
        </p:sp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CC4B583C-80A2-E74D-9096-D147E76D15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" t="23177" r="-2632" b="21777"/>
            <a:stretch/>
          </p:blipFill>
          <p:spPr bwMode="auto">
            <a:xfrm>
              <a:off x="1967234" y="1581150"/>
              <a:ext cx="5105400" cy="382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1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Eleven Soft Anatomy Characters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1600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1) *Lactation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2) Vivipary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3) *Hair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4) *Sweat/*Sebaceous Glands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5) Endothermy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6) 4-Chambered heart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7) *</a:t>
            </a:r>
            <a:r>
              <a:rPr lang="en-US" sz="2000" kern="0" dirty="0" err="1">
                <a:latin typeface="Arial" charset="0"/>
                <a:ea typeface="ＭＳ Ｐゴシック" charset="0"/>
                <a:cs typeface="ＭＳ Ｐゴシック" charset="0"/>
              </a:rPr>
              <a:t>Annucleate</a:t>
            </a: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 RBCs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8) *Renal Artery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9) *Muscular Diaphragm</a:t>
            </a:r>
          </a:p>
          <a:p>
            <a:pPr marL="514350" indent="-514350">
              <a:buFontTx/>
              <a:buNone/>
            </a:pPr>
            <a:r>
              <a:rPr lang="en-US" sz="2000" kern="0" dirty="0">
                <a:latin typeface="Arial" charset="0"/>
                <a:ea typeface="ＭＳ Ｐゴシック" charset="0"/>
                <a:cs typeface="ＭＳ Ｐゴシック" charset="0"/>
              </a:rPr>
              <a:t>10) *Facial muscles</a:t>
            </a:r>
          </a:p>
          <a:p>
            <a:pPr marL="514350" indent="-514350">
              <a:buFontTx/>
              <a:buNone/>
            </a:pPr>
            <a:r>
              <a:rPr lang="en-US" sz="2000" kern="0">
                <a:latin typeface="Arial" charset="0"/>
                <a:ea typeface="ＭＳ Ｐゴシック" charset="0"/>
                <a:cs typeface="ＭＳ Ｐゴシック" charset="0"/>
              </a:rPr>
              <a:t>11) *Dorsal Pallium expands cerebrum</a:t>
            </a:r>
            <a:endParaRPr lang="en-US" sz="2000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066800" y="1600200"/>
            <a:ext cx="23622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066800" y="1981200"/>
            <a:ext cx="2362200" cy="3810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hair-cross-se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30686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6" descr="Anatomy_and_physiology_of_animals_Cross_section_skin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661988"/>
            <a:ext cx="562610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7"/>
          <p:cNvSpPr txBox="1">
            <a:spLocks noChangeArrowheads="1"/>
          </p:cNvSpPr>
          <p:nvPr/>
        </p:nvSpPr>
        <p:spPr bwMode="auto">
          <a:xfrm>
            <a:off x="1402346" y="357188"/>
            <a:ext cx="5714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3. *Hair;  4.*Sebaceous &amp; *Sweat glands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644</Words>
  <Application>Microsoft Macintosh PowerPoint</Application>
  <PresentationFormat>On-screen Show (4:3)</PresentationFormat>
  <Paragraphs>135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Eleven Soft Anatomy Characters</vt:lpstr>
      <vt:lpstr>PowerPoint Presentation</vt:lpstr>
      <vt:lpstr>Eleven Soft Anatomy Characters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 Cranial Characters</vt:lpstr>
      <vt:lpstr>2. *Atlas/Axis Complex</vt:lpstr>
      <vt:lpstr>8 Cranial Characters</vt:lpstr>
      <vt:lpstr>PowerPoint Presentation</vt:lpstr>
      <vt:lpstr>8 Cranial Characters</vt:lpstr>
      <vt:lpstr>5 Dental Characters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 Sullivan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162</cp:revision>
  <cp:lastPrinted>2013-08-29T17:23:06Z</cp:lastPrinted>
  <dcterms:created xsi:type="dcterms:W3CDTF">2010-08-24T04:33:33Z</dcterms:created>
  <dcterms:modified xsi:type="dcterms:W3CDTF">2023-08-21T16:46:30Z</dcterms:modified>
</cp:coreProperties>
</file>