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1" r:id="rId4"/>
    <p:sldId id="263" r:id="rId5"/>
    <p:sldId id="274" r:id="rId6"/>
    <p:sldId id="272" r:id="rId7"/>
    <p:sldId id="273" r:id="rId8"/>
    <p:sldId id="275" r:id="rId9"/>
    <p:sldId id="258" r:id="rId10"/>
    <p:sldId id="267" r:id="rId11"/>
    <p:sldId id="277" r:id="rId12"/>
    <p:sldId id="259" r:id="rId13"/>
    <p:sldId id="276" r:id="rId14"/>
    <p:sldId id="281" r:id="rId15"/>
    <p:sldId id="260" r:id="rId16"/>
    <p:sldId id="262" r:id="rId17"/>
    <p:sldId id="279" r:id="rId18"/>
    <p:sldId id="261" r:id="rId19"/>
    <p:sldId id="268" r:id="rId20"/>
    <p:sldId id="278" r:id="rId21"/>
    <p:sldId id="280" r:id="rId22"/>
    <p:sldId id="282" r:id="rId23"/>
    <p:sldId id="265" r:id="rId24"/>
    <p:sldId id="266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8" autoAdjust="0"/>
    <p:restoredTop sz="86386" autoAdjust="0"/>
  </p:normalViewPr>
  <p:slideViewPr>
    <p:cSldViewPr>
      <p:cViewPr>
        <p:scale>
          <a:sx n="80" d="100"/>
          <a:sy n="80" d="100"/>
        </p:scale>
        <p:origin x="656" y="320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78DF7D-AA9B-410B-8E4F-97635A15C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83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8BE0D-1681-4DCE-A14A-FD1EBB5FDA5E}" type="slidenum">
              <a:rPr lang="en-US"/>
              <a:pPr/>
              <a:t>1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0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DA80D5-5FAF-4B5C-BE7B-77093DE9C934}" type="slidenum">
              <a:rPr lang="en-US"/>
              <a:pPr/>
              <a:t>16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60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78FA7-BC23-49A5-B0AC-E287B64C31E0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9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8DF7D-AA9B-410B-8E4F-97635A15C58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0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8DF7D-AA9B-410B-8E4F-97635A15C58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4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47DB7-2B07-4C3A-A7D7-B7A13C1C2931}" type="slidenum">
              <a:rPr lang="en-US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DF7D-AA9B-410B-8E4F-97635A15C58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8DF7D-AA9B-410B-8E4F-97635A15C58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78DF7D-AA9B-410B-8E4F-97635A15C58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DCCA2-9B46-480D-93C9-C66BEA306876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1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8DF7D-AA9B-410B-8E4F-97635A15C5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3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C947B-DD61-4DEB-9D93-0B399D7BF708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19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6E5CB-10F5-4BFA-BAFF-1AEB7F9C5467}" type="slidenum">
              <a:rPr lang="en-US"/>
              <a:pPr/>
              <a:t>15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6C78B-56D1-4DC7-8789-1922E89198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599CA-2B76-496C-80FA-634145CAA7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C10FC-1CC4-442C-B89E-2AF4FA40FE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DAA22-CCCC-4D75-847C-654A9B0568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7D9F2-91EC-4B06-B484-6A55EDEF4B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317FC-A0BB-4885-B65D-BD8C28DA92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9FD2-8A07-4D57-BA9E-119F82FEDA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B0DC7-6A31-413D-9FB0-04C1E62D0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4FA35-BDDA-41F3-8C29-DA0AA57BDE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EC57D-A4F0-40B7-8AEF-402E44F113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29623-A24A-4A06-ABCB-4BB9542A29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310276-3477-465B-B7D7-2C37F0A1D4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hyperlink" Target="http://youtube.com/watch?v=qgnPk4MMz-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vldfM8vB2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g"/><Relationship Id="rId2" Type="http://schemas.openxmlformats.org/officeDocument/2006/relationships/hyperlink" Target="http://youtube.com/watch?v=0PST5jHCJqQ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youtube.com/watch?v=XvEiFMcYvM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hyperlink" Target="https://www.google.com/url?sa=i&amp;url=https%3A%2F%2Fwww.sciencesource.com%2Farchive%2FImage%2FWestern-Jumping-Mouse-SS289947.html&amp;psig=AOvVaw1ew6H9i4Jp-IUT8UCUtxwD&amp;ust=1635518286577000&amp;source=images&amp;cd=vfe&amp;ved=0CAgQjRxqFwoTCPDmrc2q7fMCFQAAAAAdAAAAABAJ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watch?v=EnZLV2pWsD8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18531" y="228600"/>
            <a:ext cx="470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Examples of </a:t>
            </a:r>
            <a:r>
              <a:rPr lang="en-US" dirty="0" err="1"/>
              <a:t>Saltatorial</a:t>
            </a:r>
            <a:r>
              <a:rPr lang="en-US" dirty="0"/>
              <a:t> Mammals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9800" y="4267200"/>
            <a:ext cx="4648200" cy="2500313"/>
            <a:chOff x="3276600" y="4267200"/>
            <a:chExt cx="4648200" cy="2500313"/>
          </a:xfrm>
        </p:grpSpPr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4953000" y="6400800"/>
              <a:ext cx="1263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/>
                <a:t>Lemuridae</a:t>
              </a:r>
              <a:endParaRPr lang="en-US" dirty="0"/>
            </a:p>
          </p:txBody>
        </p:sp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76600" y="4267200"/>
              <a:ext cx="4648200" cy="2062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2895600" y="1143000"/>
            <a:ext cx="3128677" cy="2728913"/>
            <a:chOff x="4191000" y="1385887"/>
            <a:chExt cx="3128677" cy="2728913"/>
          </a:xfrm>
        </p:grpSpPr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4938569" y="3748087"/>
              <a:ext cx="16335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/>
                <a:t>Macropodidae</a:t>
              </a:r>
              <a:endParaRPr lang="en-US" sz="1800" dirty="0"/>
            </a:p>
          </p:txBody>
        </p: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1000" y="1385887"/>
              <a:ext cx="3128677" cy="2333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685800"/>
            <a:ext cx="42862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057400" y="6172200"/>
            <a:ext cx="5125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Myzopoda</a:t>
            </a:r>
            <a:r>
              <a:rPr lang="en-US" i="1" dirty="0"/>
              <a:t> </a:t>
            </a:r>
            <a:r>
              <a:rPr lang="en-US" i="1" dirty="0" err="1"/>
              <a:t>aurita</a:t>
            </a:r>
            <a:r>
              <a:rPr lang="en-US" i="1" dirty="0"/>
              <a:t> </a:t>
            </a:r>
            <a:r>
              <a:rPr lang="en-US" dirty="0"/>
              <a:t>(sucker-footed bat)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xs-disc-winged-bat-trump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772400" cy="51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3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868613" y="304800"/>
            <a:ext cx="340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Scansorial - Brachiation</a:t>
            </a:r>
          </a:p>
          <a:p>
            <a:pPr algn="ctr"/>
            <a:r>
              <a:rPr lang="en-US" i="1"/>
              <a:t>Hylobates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8408" r="9950"/>
          <a:stretch>
            <a:fillRect/>
          </a:stretch>
        </p:blipFill>
        <p:spPr bwMode="auto">
          <a:xfrm>
            <a:off x="5486400" y="1219200"/>
            <a:ext cx="2743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b="2427"/>
          <a:stretch>
            <a:fillRect/>
          </a:stretch>
        </p:blipFill>
        <p:spPr bwMode="auto">
          <a:xfrm>
            <a:off x="1219200" y="1219200"/>
            <a:ext cx="39243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0644" y="304800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Gliding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000" y="609600"/>
            <a:ext cx="3673049" cy="3797300"/>
            <a:chOff x="381000" y="1117600"/>
            <a:chExt cx="3673049" cy="3797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8666" b="16667"/>
            <a:stretch/>
          </p:blipFill>
          <p:spPr>
            <a:xfrm>
              <a:off x="381000" y="1752600"/>
              <a:ext cx="3673049" cy="31623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09262" y="1117600"/>
              <a:ext cx="1492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Petaurus</a:t>
              </a:r>
              <a:endParaRPr lang="en-US" i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6503D-FB08-F954-015F-E1705D5AB45C}"/>
              </a:ext>
            </a:extLst>
          </p:cNvPr>
          <p:cNvGrpSpPr/>
          <p:nvPr/>
        </p:nvGrpSpPr>
        <p:grpSpPr>
          <a:xfrm>
            <a:off x="4595733" y="1752600"/>
            <a:ext cx="3958373" cy="3909539"/>
            <a:chOff x="4569977" y="1092200"/>
            <a:chExt cx="3958373" cy="3909539"/>
          </a:xfrm>
        </p:grpSpPr>
        <p:sp>
          <p:nvSpPr>
            <p:cNvPr id="7" name="TextBox 6"/>
            <p:cNvSpPr txBox="1"/>
            <p:nvPr/>
          </p:nvSpPr>
          <p:spPr>
            <a:xfrm>
              <a:off x="5631647" y="1092200"/>
              <a:ext cx="1835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Eupetaurus</a:t>
              </a:r>
              <a:endParaRPr lang="en-US" i="1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A6F858-8F01-B178-8C6F-0C098A83A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977" y="1752600"/>
              <a:ext cx="3958373" cy="3249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3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86582-0964-8E49-987E-34EC5E465684}"/>
              </a:ext>
            </a:extLst>
          </p:cNvPr>
          <p:cNvGrpSpPr/>
          <p:nvPr/>
        </p:nvGrpSpPr>
        <p:grpSpPr>
          <a:xfrm>
            <a:off x="419043" y="152400"/>
            <a:ext cx="8305914" cy="6262247"/>
            <a:chOff x="1682750" y="2616200"/>
            <a:chExt cx="5626100" cy="4241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927C89-5835-8940-B1E9-CAB3FA4A3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45" t="25593" r="11526" b="4911"/>
            <a:stretch/>
          </p:blipFill>
          <p:spPr>
            <a:xfrm>
              <a:off x="1682750" y="2616200"/>
              <a:ext cx="5626100" cy="4241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5064C8-88A6-1E44-99E8-CE80DAD04C44}"/>
                </a:ext>
              </a:extLst>
            </p:cNvPr>
            <p:cNvSpPr txBox="1"/>
            <p:nvPr/>
          </p:nvSpPr>
          <p:spPr>
            <a:xfrm>
              <a:off x="1905000" y="2895600"/>
              <a:ext cx="2211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Cynocephalus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505200"/>
            <a:ext cx="308056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173" name="AutoShape 5"/>
          <p:cNvCxnSpPr>
            <a:cxnSpLocks noChangeShapeType="1"/>
          </p:cNvCxnSpPr>
          <p:nvPr/>
        </p:nvCxnSpPr>
        <p:spPr bwMode="auto">
          <a:xfrm>
            <a:off x="7543800" y="685800"/>
            <a:ext cx="1085850" cy="2286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019800" y="1752600"/>
            <a:ext cx="220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Stylar</a:t>
            </a:r>
            <a:r>
              <a:rPr lang="en-US" dirty="0">
                <a:solidFill>
                  <a:schemeClr val="bg1"/>
                </a:solidFill>
              </a:rPr>
              <a:t> cartilage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270" y="533400"/>
            <a:ext cx="872153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D14.jpg"/>
          <p:cNvPicPr>
            <a:picLocks noChangeAspect="1"/>
          </p:cNvPicPr>
          <p:nvPr/>
        </p:nvPicPr>
        <p:blipFill>
          <a:blip r:embed="rId5"/>
          <a:srcRect t="9742" b="2569"/>
          <a:stretch>
            <a:fillRect/>
          </a:stretch>
        </p:blipFill>
        <p:spPr>
          <a:xfrm>
            <a:off x="304800" y="3124200"/>
            <a:ext cx="4267200" cy="3429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08425" y="457200"/>
            <a:ext cx="113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Gliding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2438400"/>
            <a:ext cx="228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Thorington</a:t>
            </a:r>
            <a:r>
              <a:rPr lang="en-US" sz="1200" dirty="0"/>
              <a:t> et al. </a:t>
            </a:r>
            <a:r>
              <a:rPr lang="en-US" sz="1200" i="1" dirty="0"/>
              <a:t>Journal of </a:t>
            </a:r>
            <a:r>
              <a:rPr lang="en-US" sz="1200" i="1" dirty="0" err="1"/>
              <a:t>Mammalogy</a:t>
            </a:r>
            <a:r>
              <a:rPr lang="en-US" sz="1200" i="1" dirty="0"/>
              <a:t>, Vol. 79, No. 1  pp. 245-250.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209800" y="377825"/>
            <a:ext cx="48766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err="1"/>
              <a:t>Eupetaurus</a:t>
            </a:r>
            <a:r>
              <a:rPr lang="en-US" dirty="0"/>
              <a:t> - wooly flying squirrels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AC145-BAA0-8DE5-26AC-90CD5296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3" y="1134181"/>
            <a:ext cx="3149600" cy="25852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BF1C98-66A7-17D7-BD20-6AB39E6B8668}"/>
              </a:ext>
            </a:extLst>
          </p:cNvPr>
          <p:cNvGrpSpPr/>
          <p:nvPr/>
        </p:nvGrpSpPr>
        <p:grpSpPr>
          <a:xfrm>
            <a:off x="3399827" y="357838"/>
            <a:ext cx="5667973" cy="6858000"/>
            <a:chOff x="3593791" y="357838"/>
            <a:chExt cx="566797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DE7AE3-FA58-A959-AFAF-3E069B705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357838"/>
              <a:ext cx="5299364" cy="6858000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94BAF3C-09A2-D5FA-58AC-65F09C19136D}"/>
                </a:ext>
              </a:extLst>
            </p:cNvPr>
            <p:cNvSpPr/>
            <p:nvPr/>
          </p:nvSpPr>
          <p:spPr bwMode="auto">
            <a:xfrm>
              <a:off x="3962400" y="1066800"/>
              <a:ext cx="1066800" cy="27200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4888290-3E25-F5A7-0D47-22FC90957C6A}"/>
                </a:ext>
              </a:extLst>
            </p:cNvPr>
            <p:cNvSpPr/>
            <p:nvPr/>
          </p:nvSpPr>
          <p:spPr bwMode="auto">
            <a:xfrm>
              <a:off x="3810000" y="3418064"/>
              <a:ext cx="762000" cy="1219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89903D6-92AB-6956-B1CF-8A1CA0CB7730}"/>
                </a:ext>
              </a:extLst>
            </p:cNvPr>
            <p:cNvSpPr/>
            <p:nvPr/>
          </p:nvSpPr>
          <p:spPr bwMode="auto">
            <a:xfrm>
              <a:off x="3593791" y="5105400"/>
              <a:ext cx="521009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1E03DE0-EBBF-40D0-43E4-C2C601BA496C}"/>
              </a:ext>
            </a:extLst>
          </p:cNvPr>
          <p:cNvSpPr txBox="1"/>
          <p:nvPr/>
        </p:nvSpPr>
        <p:spPr>
          <a:xfrm>
            <a:off x="5160961" y="6550223"/>
            <a:ext cx="390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Jackson et al. 2022. Biol. J. Linn. Soc. 194:502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573EF-8B6B-85B5-E794-E22541DAB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1" y="4028760"/>
            <a:ext cx="3456638" cy="2109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68B7AFD-2111-B84B-95AE-CCFC731E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57200"/>
            <a:ext cx="158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Swimming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4D513-9AA0-C54D-AF16-FFDA9CCC0304}"/>
              </a:ext>
            </a:extLst>
          </p:cNvPr>
          <p:cNvSpPr txBox="1"/>
          <p:nvPr/>
        </p:nvSpPr>
        <p:spPr>
          <a:xfrm>
            <a:off x="609600" y="1143000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Pressure Drag – Displace water through which animal is swimming.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E1388-3FF3-CC46-BE5A-2D3D7A82B88E}"/>
              </a:ext>
            </a:extLst>
          </p:cNvPr>
          <p:cNvSpPr txBox="1"/>
          <p:nvPr/>
        </p:nvSpPr>
        <p:spPr>
          <a:xfrm>
            <a:off x="1447800" y="1696377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Proportional to the cross-sectional area of the animal.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8F027-3F6B-4740-9E94-EFF4EE270497}"/>
              </a:ext>
            </a:extLst>
          </p:cNvPr>
          <p:cNvSpPr txBox="1"/>
          <p:nvPr/>
        </p:nvSpPr>
        <p:spPr>
          <a:xfrm>
            <a:off x="609600" y="3343820"/>
            <a:ext cx="814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Frictional Drag – Friction between parallel stream of water during laminar flow.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1C0EC-EC37-D74B-9B60-CDD03A1FD6C0}"/>
              </a:ext>
            </a:extLst>
          </p:cNvPr>
          <p:cNvSpPr txBox="1"/>
          <p:nvPr/>
        </p:nvSpPr>
        <p:spPr>
          <a:xfrm>
            <a:off x="1447800" y="3877892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Proportional to the total surface area of the animal.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650D21-7C9C-E34D-818A-66753E262486}"/>
              </a:ext>
            </a:extLst>
          </p:cNvPr>
          <p:cNvGrpSpPr/>
          <p:nvPr/>
        </p:nvGrpSpPr>
        <p:grpSpPr>
          <a:xfrm>
            <a:off x="1443365" y="2209800"/>
            <a:ext cx="5186035" cy="665151"/>
            <a:chOff x="1447800" y="2535249"/>
            <a:chExt cx="5186035" cy="6651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0DA606-F833-BD42-9F9F-27F9CA59EB32}"/>
                </a:ext>
              </a:extLst>
            </p:cNvPr>
            <p:cNvSpPr txBox="1"/>
            <p:nvPr/>
          </p:nvSpPr>
          <p:spPr>
            <a:xfrm>
              <a:off x="1447800" y="2535249"/>
              <a:ext cx="5186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For a given mass, a long, thin rod minimizes this.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81305AE-07D3-A243-A5E2-074461C33284}"/>
                </a:ext>
              </a:extLst>
            </p:cNvPr>
            <p:cNvSpPr/>
            <p:nvPr/>
          </p:nvSpPr>
          <p:spPr bwMode="auto">
            <a:xfrm>
              <a:off x="3204850" y="3048000"/>
              <a:ext cx="2133600" cy="152400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73BFD1-7022-E64C-9A32-E6EB525BFA4E}"/>
              </a:ext>
            </a:extLst>
          </p:cNvPr>
          <p:cNvGrpSpPr/>
          <p:nvPr/>
        </p:nvGrpSpPr>
        <p:grpSpPr>
          <a:xfrm>
            <a:off x="1447800" y="4546912"/>
            <a:ext cx="4557658" cy="1203183"/>
            <a:chOff x="1447800" y="5004112"/>
            <a:chExt cx="4557658" cy="12031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53612C-0B33-7D41-B955-C209B4D2B9D7}"/>
                </a:ext>
              </a:extLst>
            </p:cNvPr>
            <p:cNvSpPr txBox="1"/>
            <p:nvPr/>
          </p:nvSpPr>
          <p:spPr>
            <a:xfrm>
              <a:off x="1447800" y="5004112"/>
              <a:ext cx="4557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For a given mass, a sphere minimizes this.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9177852-22B4-9042-8865-6C9AA45BE725}"/>
                </a:ext>
              </a:extLst>
            </p:cNvPr>
            <p:cNvSpPr/>
            <p:nvPr/>
          </p:nvSpPr>
          <p:spPr bwMode="auto">
            <a:xfrm>
              <a:off x="3593021" y="5376266"/>
              <a:ext cx="831029" cy="831029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6F699C-280E-0F43-B7CA-04C01BB4AE94}"/>
              </a:ext>
            </a:extLst>
          </p:cNvPr>
          <p:cNvGrpSpPr/>
          <p:nvPr/>
        </p:nvGrpSpPr>
        <p:grpSpPr>
          <a:xfrm>
            <a:off x="609600" y="6010686"/>
            <a:ext cx="6324615" cy="542514"/>
            <a:chOff x="609600" y="6010686"/>
            <a:chExt cx="6324615" cy="54251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41F6E5-FD67-8B44-AD69-4B99AB7B02FE}"/>
                </a:ext>
              </a:extLst>
            </p:cNvPr>
            <p:cNvSpPr txBox="1"/>
            <p:nvPr/>
          </p:nvSpPr>
          <p:spPr>
            <a:xfrm>
              <a:off x="609600" y="6010686"/>
              <a:ext cx="425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A spindle shape optimizes this trade-off.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AEAB6-6C38-EC42-9050-EC9191DE80EF}"/>
                </a:ext>
              </a:extLst>
            </p:cNvPr>
            <p:cNvSpPr/>
            <p:nvPr/>
          </p:nvSpPr>
          <p:spPr bwMode="auto">
            <a:xfrm>
              <a:off x="5334015" y="6010686"/>
              <a:ext cx="1600200" cy="54251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5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825759" y="457200"/>
            <a:ext cx="3575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Swimming: Semi-aquatic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" y="1367135"/>
            <a:ext cx="3759200" cy="4123730"/>
            <a:chOff x="152400" y="1367135"/>
            <a:chExt cx="3759200" cy="412373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533400" y="1367135"/>
              <a:ext cx="3058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/>
                <a:t>Lutrines</a:t>
              </a:r>
              <a:r>
                <a:rPr lang="en-US" dirty="0"/>
                <a:t> (</a:t>
              </a:r>
              <a:r>
                <a:rPr lang="en-US" dirty="0" err="1"/>
                <a:t>Mustelidae</a:t>
              </a:r>
              <a:r>
                <a:rPr lang="en-US" dirty="0"/>
                <a:t>)</a:t>
              </a: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609600" y="5029200"/>
              <a:ext cx="27760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/>
                <a:t>Lontra</a:t>
              </a:r>
              <a:r>
                <a:rPr lang="en-US" i="1" dirty="0"/>
                <a:t> </a:t>
              </a:r>
              <a:r>
                <a:rPr lang="en-US" i="1" dirty="0" err="1"/>
                <a:t>canadensis</a:t>
              </a:r>
              <a:endParaRPr lang="en-US" i="1" dirty="0"/>
            </a:p>
          </p:txBody>
        </p:sp>
        <p:pic>
          <p:nvPicPr>
            <p:cNvPr id="13" name="Picture 12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1828800"/>
              <a:ext cx="3759200" cy="28194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962400" y="1219200"/>
            <a:ext cx="5095949" cy="4195465"/>
            <a:chOff x="3962400" y="1219200"/>
            <a:chExt cx="5095949" cy="4195465"/>
          </a:xfrm>
        </p:grpSpPr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5410200" y="1219200"/>
              <a:ext cx="22376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/>
                <a:t>Hippopotamids</a:t>
              </a:r>
              <a:endParaRPr lang="en-US" dirty="0"/>
            </a:p>
          </p:txBody>
        </p:sp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4572000" y="4953000"/>
              <a:ext cx="37338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/>
                <a:t>Hippopotamus </a:t>
              </a:r>
              <a:r>
                <a:rPr lang="en-US" i="1" dirty="0" err="1"/>
                <a:t>amphibius</a:t>
              </a:r>
              <a:r>
                <a:rPr lang="en-US" i="1" dirty="0"/>
                <a:t>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1878610"/>
              <a:ext cx="5095949" cy="28457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48495" y="152400"/>
            <a:ext cx="38145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Swimming: Aquatic/Marine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1AC00F-0182-884A-BA23-E632FF8DBE8F}"/>
              </a:ext>
            </a:extLst>
          </p:cNvPr>
          <p:cNvGrpSpPr/>
          <p:nvPr/>
        </p:nvGrpSpPr>
        <p:grpSpPr>
          <a:xfrm>
            <a:off x="228600" y="685800"/>
            <a:ext cx="4419600" cy="3445587"/>
            <a:chOff x="228600" y="685800"/>
            <a:chExt cx="4419600" cy="3445587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295400" y="3823610"/>
              <a:ext cx="18662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 dirty="0" err="1"/>
                <a:t>Zalophus</a:t>
              </a:r>
              <a:r>
                <a:rPr lang="en-US" sz="1400" i="1" dirty="0"/>
                <a:t> </a:t>
              </a:r>
              <a:r>
                <a:rPr lang="en-US" sz="1400" i="1" dirty="0" err="1"/>
                <a:t>californicus</a:t>
              </a:r>
              <a:endParaRPr lang="en-US" sz="1400" i="1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4EC37E-F231-D84E-AFBC-2D437FDF0348}"/>
                </a:ext>
              </a:extLst>
            </p:cNvPr>
            <p:cNvGrpSpPr/>
            <p:nvPr/>
          </p:nvGrpSpPr>
          <p:grpSpPr>
            <a:xfrm>
              <a:off x="228600" y="685800"/>
              <a:ext cx="4419600" cy="3141133"/>
              <a:chOff x="228600" y="685800"/>
              <a:chExt cx="4419600" cy="3141133"/>
            </a:xfrm>
          </p:grpSpPr>
          <p:sp>
            <p:nvSpPr>
              <p:cNvPr id="3" name="Rectangle 3"/>
              <p:cNvSpPr>
                <a:spLocks noChangeArrowheads="1"/>
              </p:cNvSpPr>
              <p:nvPr/>
            </p:nvSpPr>
            <p:spPr bwMode="auto">
              <a:xfrm>
                <a:off x="1660525" y="685800"/>
                <a:ext cx="123507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Otariids</a:t>
                </a:r>
              </a:p>
            </p:txBody>
          </p:sp>
          <p:pic>
            <p:nvPicPr>
              <p:cNvPr id="7" name="Picture 2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3345" t="35754" r="36436" b="12849"/>
              <a:stretch>
                <a:fillRect/>
              </a:stretch>
            </p:blipFill>
            <p:spPr bwMode="auto">
              <a:xfrm>
                <a:off x="228600" y="1371600"/>
                <a:ext cx="4419600" cy="2455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59612C-7F0B-8C4D-8FEA-525B0C36C122}"/>
              </a:ext>
            </a:extLst>
          </p:cNvPr>
          <p:cNvGrpSpPr/>
          <p:nvPr/>
        </p:nvGrpSpPr>
        <p:grpSpPr>
          <a:xfrm>
            <a:off x="4876800" y="609600"/>
            <a:ext cx="4114800" cy="3512165"/>
            <a:chOff x="4876800" y="609600"/>
            <a:chExt cx="4114800" cy="3512165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6019800" y="609600"/>
              <a:ext cx="1268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Phocids</a:t>
              </a: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6172200" y="3813988"/>
              <a:ext cx="13003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 dirty="0" err="1"/>
                <a:t>Phoca</a:t>
              </a:r>
              <a:r>
                <a:rPr lang="en-US" sz="1400" i="1" dirty="0"/>
                <a:t> </a:t>
              </a:r>
              <a:r>
                <a:rPr lang="en-US" sz="1400" i="1" dirty="0" err="1"/>
                <a:t>vitulina</a:t>
              </a:r>
              <a:endParaRPr lang="en-US" sz="1400" i="1" dirty="0"/>
            </a:p>
          </p:txBody>
        </p:sp>
        <p:pic>
          <p:nvPicPr>
            <p:cNvPr id="8" name="Picture 3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 b="10730"/>
            <a:stretch>
              <a:fillRect/>
            </a:stretch>
          </p:blipFill>
          <p:spPr bwMode="auto">
            <a:xfrm>
              <a:off x="4876800" y="1371599"/>
              <a:ext cx="4114800" cy="2445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25DA9F-4226-DF4A-90BE-1812D0CCA52C}"/>
              </a:ext>
            </a:extLst>
          </p:cNvPr>
          <p:cNvGrpSpPr/>
          <p:nvPr/>
        </p:nvGrpSpPr>
        <p:grpSpPr>
          <a:xfrm>
            <a:off x="381000" y="4280687"/>
            <a:ext cx="5562600" cy="2304482"/>
            <a:chOff x="838200" y="3579342"/>
            <a:chExt cx="7546217" cy="31262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C19636-B754-8A42-8646-8BB39A977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4114801"/>
              <a:ext cx="7546217" cy="25907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6D113C-989A-1C4F-A3AE-A98ACCD6BA0D}"/>
                </a:ext>
              </a:extLst>
            </p:cNvPr>
            <p:cNvSpPr txBox="1"/>
            <p:nvPr/>
          </p:nvSpPr>
          <p:spPr>
            <a:xfrm>
              <a:off x="3733801" y="3579342"/>
              <a:ext cx="1581393" cy="45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Megaptera</a:t>
              </a:r>
              <a:endParaRPr lang="en-US" sz="1600" i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4BAD6E-34FD-774A-93E3-94BFF08C8825}"/>
              </a:ext>
            </a:extLst>
          </p:cNvPr>
          <p:cNvGrpSpPr/>
          <p:nvPr/>
        </p:nvGrpSpPr>
        <p:grpSpPr>
          <a:xfrm>
            <a:off x="6816457" y="4326853"/>
            <a:ext cx="1848584" cy="2090824"/>
            <a:chOff x="6816457" y="4326853"/>
            <a:chExt cx="1848584" cy="20908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F610C8-533E-C540-9650-B8324E0F0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200" y="4881488"/>
              <a:ext cx="1613100" cy="12098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A047D0-8B0F-814A-9F8A-695F3415DDF2}"/>
                </a:ext>
              </a:extLst>
            </p:cNvPr>
            <p:cNvSpPr txBox="1"/>
            <p:nvPr/>
          </p:nvSpPr>
          <p:spPr>
            <a:xfrm>
              <a:off x="7155108" y="6079123"/>
              <a:ext cx="1171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Trichechus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595DC3-C3B0-6D4D-A29E-F6E6F7D3757D}"/>
                </a:ext>
              </a:extLst>
            </p:cNvPr>
            <p:cNvSpPr txBox="1"/>
            <p:nvPr/>
          </p:nvSpPr>
          <p:spPr>
            <a:xfrm>
              <a:off x="6816457" y="4326853"/>
              <a:ext cx="1848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Compressed</a:t>
              </a:r>
            </a:p>
            <a:p>
              <a:pPr algn="ctr"/>
              <a:r>
                <a:rPr lang="en-US" sz="1600" dirty="0"/>
                <a:t>Cervical vertebrae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336925" y="152400"/>
            <a:ext cx="275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Saltatorial</a:t>
            </a:r>
            <a:r>
              <a:rPr lang="en-US" dirty="0"/>
              <a:t> Rodents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" y="762000"/>
            <a:ext cx="2952750" cy="3634264"/>
            <a:chOff x="381000" y="762000"/>
            <a:chExt cx="2952750" cy="3634264"/>
          </a:xfrm>
        </p:grpSpPr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790575" y="3657600"/>
              <a:ext cx="21336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err="1"/>
                <a:t>Heteromyidae</a:t>
              </a:r>
              <a:endParaRPr lang="en-US" sz="1800" dirty="0"/>
            </a:p>
            <a:p>
              <a:pPr algn="ctr"/>
              <a:r>
                <a:rPr lang="en-US" sz="1200" i="1" dirty="0" err="1"/>
                <a:t>Dipodomys</a:t>
              </a:r>
              <a:r>
                <a:rPr lang="en-US" sz="1200" i="1" dirty="0"/>
                <a:t> </a:t>
              </a:r>
              <a:r>
                <a:rPr lang="en-US" sz="1200" i="1" dirty="0" err="1"/>
                <a:t>ingens</a:t>
              </a:r>
              <a:r>
                <a:rPr lang="en-US" sz="1200" i="1" dirty="0"/>
                <a:t>: </a:t>
              </a:r>
              <a:r>
                <a:rPr lang="en-US" sz="1200" dirty="0"/>
                <a:t>giant kangaroo rat </a:t>
              </a:r>
            </a:p>
          </p:txBody>
        </p:sp>
        <p:pic>
          <p:nvPicPr>
            <p:cNvPr id="3089" name="Picture 17"/>
            <p:cNvPicPr>
              <a:picLocks noChangeAspect="1" noChangeArrowheads="1"/>
            </p:cNvPicPr>
            <p:nvPr/>
          </p:nvPicPr>
          <p:blipFill>
            <a:blip r:embed="rId3"/>
            <a:srcRect l="11429"/>
            <a:stretch>
              <a:fillRect/>
            </a:stretch>
          </p:blipFill>
          <p:spPr bwMode="auto">
            <a:xfrm>
              <a:off x="381000" y="762000"/>
              <a:ext cx="2952750" cy="2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3228975" y="4032805"/>
            <a:ext cx="2257425" cy="2441442"/>
            <a:chOff x="3289350" y="4619532"/>
            <a:chExt cx="2000451" cy="2083137"/>
          </a:xfrm>
        </p:grpSpPr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3289350" y="6387540"/>
              <a:ext cx="2000451" cy="315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Muridae</a:t>
              </a:r>
              <a:r>
                <a:rPr lang="en-US" sz="1800" dirty="0"/>
                <a:t>: </a:t>
              </a:r>
              <a:r>
                <a:rPr lang="en-US" sz="1800" dirty="0" err="1"/>
                <a:t>Gerbillinae</a:t>
              </a:r>
              <a:endParaRPr lang="en-US" sz="1800" dirty="0"/>
            </a:p>
          </p:txBody>
        </p:sp>
        <p:pic>
          <p:nvPicPr>
            <p:cNvPr id="3092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64334" y="4619532"/>
              <a:ext cx="1266031" cy="1688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3441700" y="762000"/>
            <a:ext cx="2882900" cy="2654300"/>
            <a:chOff x="3441700" y="762000"/>
            <a:chExt cx="2882900" cy="2654300"/>
          </a:xfrm>
        </p:grpSpPr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3740150" y="762000"/>
              <a:ext cx="22860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err="1"/>
                <a:t>Pedetidae</a:t>
              </a:r>
              <a:endParaRPr lang="en-US" sz="1800" dirty="0"/>
            </a:p>
            <a:p>
              <a:pPr algn="ctr"/>
              <a:r>
                <a:rPr lang="en-US" sz="1200" i="1" dirty="0" err="1"/>
                <a:t>Pedetes</a:t>
              </a:r>
              <a:r>
                <a:rPr lang="en-US" sz="1200" i="1" dirty="0"/>
                <a:t> </a:t>
              </a:r>
              <a:r>
                <a:rPr lang="en-US" sz="1200" i="1" dirty="0" err="1"/>
                <a:t>capensis</a:t>
              </a:r>
              <a:r>
                <a:rPr lang="en-US" sz="1200" i="1" dirty="0"/>
                <a:t>:</a:t>
              </a:r>
              <a:r>
                <a:rPr lang="en-US" sz="1200" dirty="0"/>
                <a:t> Cape springhare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1700" y="1584914"/>
              <a:ext cx="2882900" cy="183138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287670-7312-A046-90FF-4BFD6048ADA0}"/>
              </a:ext>
            </a:extLst>
          </p:cNvPr>
          <p:cNvGrpSpPr/>
          <p:nvPr/>
        </p:nvGrpSpPr>
        <p:grpSpPr>
          <a:xfrm>
            <a:off x="6205375" y="609600"/>
            <a:ext cx="2938625" cy="5587173"/>
            <a:chOff x="6205375" y="609600"/>
            <a:chExt cx="2938625" cy="5587173"/>
          </a:xfrm>
        </p:grpSpPr>
        <p:grpSp>
          <p:nvGrpSpPr>
            <p:cNvPr id="15" name="Group 14"/>
            <p:cNvGrpSpPr/>
            <p:nvPr/>
          </p:nvGrpSpPr>
          <p:grpSpPr>
            <a:xfrm>
              <a:off x="6400800" y="650399"/>
              <a:ext cx="2508069" cy="3247469"/>
              <a:chOff x="6400800" y="650399"/>
              <a:chExt cx="2508069" cy="3247469"/>
            </a:xfrm>
          </p:grpSpPr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6556323" y="3528536"/>
                <a:ext cx="2011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 err="1"/>
                  <a:t>Dipodidiae</a:t>
                </a:r>
                <a:endParaRPr lang="en-US" sz="1800" dirty="0"/>
              </a:p>
            </p:txBody>
          </p:sp>
          <p:pic>
            <p:nvPicPr>
              <p:cNvPr id="3091" name="Picture 1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00800" y="650399"/>
                <a:ext cx="2508069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F73765-3B53-6349-958A-FCEDD775C339}"/>
                </a:ext>
              </a:extLst>
            </p:cNvPr>
            <p:cNvSpPr txBox="1"/>
            <p:nvPr/>
          </p:nvSpPr>
          <p:spPr>
            <a:xfrm>
              <a:off x="6293425" y="609600"/>
              <a:ext cx="27061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/>
                <a:t>Euchoreutes</a:t>
              </a:r>
              <a:r>
                <a:rPr lang="en-US" sz="1200" i="1" dirty="0"/>
                <a:t> </a:t>
              </a:r>
              <a:r>
                <a:rPr lang="en-US" sz="1200" i="1" dirty="0" err="1"/>
                <a:t>naso</a:t>
              </a:r>
              <a:r>
                <a:rPr lang="en-US" sz="1200" i="1" dirty="0"/>
                <a:t>: </a:t>
              </a:r>
              <a:r>
                <a:rPr lang="en-US" sz="1200" dirty="0"/>
                <a:t>long-eared jerboa</a:t>
              </a:r>
            </a:p>
          </p:txBody>
        </p:sp>
        <p:pic>
          <p:nvPicPr>
            <p:cNvPr id="1028" name="Picture 4" descr="Science Source Stock Photo - Western Jumping Mouse">
              <a:hlinkClick r:id="rId7"/>
              <a:extLst>
                <a:ext uri="{FF2B5EF4-FFF2-40B4-BE49-F238E27FC236}">
                  <a16:creationId xmlns:a16="http://schemas.microsoft.com/office/drawing/2014/main" id="{2E21E3DB-73A2-E146-A212-501CFA149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032805"/>
              <a:ext cx="2516955" cy="181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2AAFC8-C12F-C948-A75B-91B613933CE6}"/>
                </a:ext>
              </a:extLst>
            </p:cNvPr>
            <p:cNvSpPr txBox="1"/>
            <p:nvPr/>
          </p:nvSpPr>
          <p:spPr>
            <a:xfrm>
              <a:off x="6205375" y="5919774"/>
              <a:ext cx="2938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/>
                <a:t>Zapus</a:t>
              </a:r>
              <a:r>
                <a:rPr lang="en-US" sz="1200" i="1" dirty="0"/>
                <a:t> princeps:</a:t>
              </a:r>
              <a:r>
                <a:rPr lang="en-US" sz="1200" dirty="0"/>
                <a:t> western jumping mouse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24959" y="3768735"/>
            <a:ext cx="6599841" cy="2860665"/>
            <a:chOff x="2465025" y="1036935"/>
            <a:chExt cx="6599841" cy="2860665"/>
          </a:xfrm>
        </p:grpSpPr>
        <p:sp>
          <p:nvSpPr>
            <p:cNvPr id="2" name="TextBox 1"/>
            <p:cNvSpPr txBox="1"/>
            <p:nvPr/>
          </p:nvSpPr>
          <p:spPr>
            <a:xfrm>
              <a:off x="3859108" y="1036935"/>
              <a:ext cx="155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Pezosiren</a:t>
              </a:r>
              <a:endParaRPr lang="en-US" dirty="0"/>
            </a:p>
          </p:txBody>
        </p:sp>
        <p:pic>
          <p:nvPicPr>
            <p:cNvPr id="3" name="Picture 2" descr="Dans_l'ombre_des_dinosaures_-_Pezosiren_-_01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025" y="1524000"/>
              <a:ext cx="4343400" cy="2373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954217" y="2403023"/>
              <a:ext cx="2110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Domning</a:t>
              </a:r>
              <a:r>
                <a:rPr lang="en-US" sz="1400" dirty="0"/>
                <a:t> (2001. Nature)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66D844-213A-4C45-AE7B-D77D47745BA8}"/>
              </a:ext>
            </a:extLst>
          </p:cNvPr>
          <p:cNvSpPr txBox="1"/>
          <p:nvPr/>
        </p:nvSpPr>
        <p:spPr>
          <a:xfrm>
            <a:off x="2635508" y="228600"/>
            <a:ext cx="3872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Transitional sirenian fossils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723013-0ECC-6847-9E5F-AD7FDEF9EC09}"/>
              </a:ext>
            </a:extLst>
          </p:cNvPr>
          <p:cNvGrpSpPr/>
          <p:nvPr/>
        </p:nvGrpSpPr>
        <p:grpSpPr>
          <a:xfrm>
            <a:off x="1087677" y="906998"/>
            <a:ext cx="7010401" cy="2714976"/>
            <a:chOff x="838199" y="916947"/>
            <a:chExt cx="7010401" cy="27149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8C00A6-35C2-F242-961D-8CCD50A11487}"/>
                </a:ext>
              </a:extLst>
            </p:cNvPr>
            <p:cNvSpPr txBox="1"/>
            <p:nvPr/>
          </p:nvSpPr>
          <p:spPr>
            <a:xfrm>
              <a:off x="3430931" y="916947"/>
              <a:ext cx="1930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Prorastomus</a:t>
              </a:r>
              <a:endParaRPr lang="en-US" i="1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63F54D5-8EAE-8546-AA93-FE7C09B19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99" y="1379101"/>
              <a:ext cx="7010401" cy="225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3C6998D-6764-5E4E-83B4-EC5C375DE322}"/>
              </a:ext>
            </a:extLst>
          </p:cNvPr>
          <p:cNvSpPr/>
          <p:nvPr/>
        </p:nvSpPr>
        <p:spPr bwMode="auto">
          <a:xfrm>
            <a:off x="1066800" y="1378612"/>
            <a:ext cx="1600200" cy="3762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2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8CDFAC-2136-494F-88CE-F5240B9A62F0}"/>
              </a:ext>
            </a:extLst>
          </p:cNvPr>
          <p:cNvGrpSpPr/>
          <p:nvPr/>
        </p:nvGrpSpPr>
        <p:grpSpPr>
          <a:xfrm>
            <a:off x="228600" y="627426"/>
            <a:ext cx="4267200" cy="1927557"/>
            <a:chOff x="595995" y="4599401"/>
            <a:chExt cx="6324600" cy="2597685"/>
          </a:xfrm>
        </p:grpSpPr>
        <p:pic>
          <p:nvPicPr>
            <p:cNvPr id="4" name="Picture 3" descr="nature07985-f2.2.jpg">
              <a:extLst>
                <a:ext uri="{FF2B5EF4-FFF2-40B4-BE49-F238E27FC236}">
                  <a16:creationId xmlns:a16="http://schemas.microsoft.com/office/drawing/2014/main" id="{6D12EA31-63BB-3B48-9469-A7967147F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95" y="5117874"/>
              <a:ext cx="6324600" cy="20792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8C688E-7D37-724D-A8B5-C691FACE2972}"/>
                </a:ext>
              </a:extLst>
            </p:cNvPr>
            <p:cNvSpPr txBox="1"/>
            <p:nvPr/>
          </p:nvSpPr>
          <p:spPr>
            <a:xfrm>
              <a:off x="1273629" y="4599401"/>
              <a:ext cx="5082266" cy="49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err="1"/>
                <a:t>Puijila</a:t>
              </a:r>
              <a:r>
                <a:rPr lang="en-US" sz="1200" i="1" dirty="0"/>
                <a:t>        </a:t>
              </a:r>
              <a:r>
                <a:rPr lang="en-US" sz="1200" dirty="0"/>
                <a:t>(</a:t>
              </a:r>
              <a:r>
                <a:rPr lang="en-US" sz="1200" dirty="0" err="1"/>
                <a:t>Rybczynski</a:t>
              </a:r>
              <a:r>
                <a:rPr lang="en-US" sz="1200" dirty="0"/>
                <a:t> et al. 2009. Nature)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9AB110-B7A1-4C49-9649-25405418D17A}"/>
              </a:ext>
            </a:extLst>
          </p:cNvPr>
          <p:cNvSpPr txBox="1"/>
          <p:nvPr/>
        </p:nvSpPr>
        <p:spPr>
          <a:xfrm>
            <a:off x="2471291" y="120130"/>
            <a:ext cx="466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Transitional pinniped carnivoran fossils: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E42167-7F7D-154A-BDFC-1E21EADB06A8}"/>
              </a:ext>
            </a:extLst>
          </p:cNvPr>
          <p:cNvGrpSpPr/>
          <p:nvPr/>
        </p:nvGrpSpPr>
        <p:grpSpPr>
          <a:xfrm>
            <a:off x="4883149" y="581528"/>
            <a:ext cx="3803651" cy="2213725"/>
            <a:chOff x="4654551" y="581528"/>
            <a:chExt cx="3803651" cy="22137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D7B7A5-D641-9544-971D-B99FED936523}"/>
                </a:ext>
              </a:extLst>
            </p:cNvPr>
            <p:cNvGrpSpPr/>
            <p:nvPr/>
          </p:nvGrpSpPr>
          <p:grpSpPr>
            <a:xfrm>
              <a:off x="4654551" y="840491"/>
              <a:ext cx="3803651" cy="1954762"/>
              <a:chOff x="4654551" y="840491"/>
              <a:chExt cx="3803651" cy="195476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329461E-0025-874D-8C14-3BE646DC19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26"/>
              <a:stretch/>
            </p:blipFill>
            <p:spPr>
              <a:xfrm>
                <a:off x="4654551" y="840491"/>
                <a:ext cx="3803650" cy="1743719"/>
              </a:xfrm>
              <a:prstGeom prst="rect">
                <a:avLst/>
              </a:prstGeom>
            </p:spPr>
          </p:pic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7D8F2C7D-0108-C642-BA46-102EF5C97FB2}"/>
                  </a:ext>
                </a:extLst>
              </p:cNvPr>
              <p:cNvSpPr/>
              <p:nvPr/>
            </p:nvSpPr>
            <p:spPr bwMode="auto">
              <a:xfrm>
                <a:off x="5334000" y="2438400"/>
                <a:ext cx="2667000" cy="35685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B1E6BC8-BBB5-B248-95A4-BE11580A2A8B}"/>
                  </a:ext>
                </a:extLst>
              </p:cNvPr>
              <p:cNvSpPr/>
              <p:nvPr/>
            </p:nvSpPr>
            <p:spPr bwMode="auto">
              <a:xfrm>
                <a:off x="7391400" y="2139357"/>
                <a:ext cx="1066802" cy="477469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245E52-26B4-9042-BF2E-5AD2AA687DA8}"/>
                </a:ext>
              </a:extLst>
            </p:cNvPr>
            <p:cNvSpPr txBox="1"/>
            <p:nvPr/>
          </p:nvSpPr>
          <p:spPr>
            <a:xfrm>
              <a:off x="4876800" y="581528"/>
              <a:ext cx="34289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 err="1"/>
                <a:t>Enaliarctos</a:t>
              </a:r>
              <a:r>
                <a:rPr lang="en-US" sz="1200" dirty="0"/>
                <a:t>      (Berta et al. 1989. Science)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7ECB91D-173E-B649-A301-7F855B0F60EE}"/>
              </a:ext>
            </a:extLst>
          </p:cNvPr>
          <p:cNvGrpSpPr/>
          <p:nvPr/>
        </p:nvGrpSpPr>
        <p:grpSpPr>
          <a:xfrm>
            <a:off x="708071" y="2795253"/>
            <a:ext cx="6895965" cy="4033519"/>
            <a:chOff x="708071" y="2795253"/>
            <a:chExt cx="6895965" cy="40335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0CA102-FFD8-6544-BF09-E2737B2E58C6}"/>
                </a:ext>
              </a:extLst>
            </p:cNvPr>
            <p:cNvGrpSpPr/>
            <p:nvPr/>
          </p:nvGrpSpPr>
          <p:grpSpPr>
            <a:xfrm>
              <a:off x="708071" y="2795253"/>
              <a:ext cx="6073729" cy="4033519"/>
              <a:chOff x="708071" y="2795253"/>
              <a:chExt cx="6073729" cy="403351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1A8298B-1B55-8A42-943C-049B123D9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004" y="2795253"/>
                <a:ext cx="3931796" cy="403351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C838C1-72B2-D440-BE14-60DE19DCFA35}"/>
                  </a:ext>
                </a:extLst>
              </p:cNvPr>
              <p:cNvSpPr txBox="1"/>
              <p:nvPr/>
            </p:nvSpPr>
            <p:spPr>
              <a:xfrm>
                <a:off x="708071" y="6276205"/>
                <a:ext cx="21419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Patterson et al. </a:t>
                </a:r>
              </a:p>
              <a:p>
                <a:pPr algn="ctr"/>
                <a:r>
                  <a:rPr lang="en-US" sz="1200" dirty="0"/>
                  <a:t>(2021. Front. Ecol. </a:t>
                </a:r>
                <a:r>
                  <a:rPr lang="en-US" sz="1200" dirty="0" err="1"/>
                  <a:t>Evol</a:t>
                </a:r>
                <a:r>
                  <a:rPr lang="en-US" sz="1200" dirty="0"/>
                  <a:t>., 17)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71E936E-7611-144E-8AED-8B8EACC38439}"/>
                </a:ext>
              </a:extLst>
            </p:cNvPr>
            <p:cNvGrpSpPr/>
            <p:nvPr/>
          </p:nvGrpSpPr>
          <p:grpSpPr>
            <a:xfrm>
              <a:off x="4883149" y="6047601"/>
              <a:ext cx="2604778" cy="276999"/>
              <a:chOff x="4883149" y="6047601"/>
              <a:chExt cx="2604778" cy="276999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0BE1120-76B7-5F4F-BFA6-7580C113A9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883149" y="6172200"/>
                <a:ext cx="205105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7C037E-713B-D142-B477-7E9DF91A6CE8}"/>
                  </a:ext>
                </a:extLst>
              </p:cNvPr>
              <p:cNvSpPr txBox="1"/>
              <p:nvPr/>
            </p:nvSpPr>
            <p:spPr>
              <a:xfrm>
                <a:off x="6896098" y="6047601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err="1"/>
                  <a:t>Puijila</a:t>
                </a:r>
                <a:endParaRPr lang="en-US" sz="1200" i="1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B7A49A-9920-EC47-AE4A-3A61522C2D24}"/>
                </a:ext>
              </a:extLst>
            </p:cNvPr>
            <p:cNvGrpSpPr/>
            <p:nvPr/>
          </p:nvGrpSpPr>
          <p:grpSpPr>
            <a:xfrm>
              <a:off x="4648200" y="5867400"/>
              <a:ext cx="2955836" cy="276999"/>
              <a:chOff x="4883149" y="6047601"/>
              <a:chExt cx="2955836" cy="276999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AFDABB1-8AA2-EC49-9045-43D9657479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883149" y="6172200"/>
                <a:ext cx="205105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1875D6C-8B2E-9C49-B0A0-0D517CF6AF51}"/>
                  </a:ext>
                </a:extLst>
              </p:cNvPr>
              <p:cNvSpPr txBox="1"/>
              <p:nvPr/>
            </p:nvSpPr>
            <p:spPr>
              <a:xfrm>
                <a:off x="6896098" y="6047601"/>
                <a:ext cx="942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err="1"/>
                  <a:t>Enaliarctos</a:t>
                </a:r>
                <a:endParaRPr lang="en-US" sz="12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3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4DAB3B-2107-6D0D-0944-543EB7A22393}"/>
              </a:ext>
            </a:extLst>
          </p:cNvPr>
          <p:cNvSpPr txBox="1"/>
          <p:nvPr/>
        </p:nvSpPr>
        <p:spPr>
          <a:xfrm>
            <a:off x="3131919" y="147935"/>
            <a:ext cx="296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Transition in Whales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6E391-28B1-F7B4-F95D-B0C75BA1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7055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49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84466" y="147935"/>
            <a:ext cx="3263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fossil cetaceans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08835E-871E-E74A-9AF3-9A1361BA9819}"/>
              </a:ext>
            </a:extLst>
          </p:cNvPr>
          <p:cNvGrpSpPr/>
          <p:nvPr/>
        </p:nvGrpSpPr>
        <p:grpSpPr>
          <a:xfrm>
            <a:off x="4522564" y="926068"/>
            <a:ext cx="4495617" cy="5783997"/>
            <a:chOff x="4522564" y="926068"/>
            <a:chExt cx="4495617" cy="5783997"/>
          </a:xfrm>
        </p:grpSpPr>
        <p:grpSp>
          <p:nvGrpSpPr>
            <p:cNvPr id="8" name="Group 7"/>
            <p:cNvGrpSpPr/>
            <p:nvPr/>
          </p:nvGrpSpPr>
          <p:grpSpPr>
            <a:xfrm>
              <a:off x="4610100" y="926068"/>
              <a:ext cx="4305300" cy="3417332"/>
              <a:chOff x="4610100" y="1764268"/>
              <a:chExt cx="4305300" cy="3417332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10100" y="2248319"/>
                <a:ext cx="4305300" cy="2933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025436" y="1764268"/>
                <a:ext cx="1518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i="1" dirty="0" err="1"/>
                  <a:t>Ambulocetus</a:t>
                </a:r>
                <a:endParaRPr lang="en-US" sz="1800" i="1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E9C822-9CD3-B04D-BC6D-C08A674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564" y="4572000"/>
              <a:ext cx="4495617" cy="213806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1BB4B8-AFFD-421B-CA8B-92B4A4278FC5}"/>
              </a:ext>
            </a:extLst>
          </p:cNvPr>
          <p:cNvGrpSpPr/>
          <p:nvPr/>
        </p:nvGrpSpPr>
        <p:grpSpPr>
          <a:xfrm>
            <a:off x="152400" y="1295399"/>
            <a:ext cx="4114800" cy="5029201"/>
            <a:chOff x="152400" y="1295399"/>
            <a:chExt cx="4114800" cy="5029201"/>
          </a:xfrm>
        </p:grpSpPr>
        <p:grpSp>
          <p:nvGrpSpPr>
            <p:cNvPr id="6" name="Group 5"/>
            <p:cNvGrpSpPr/>
            <p:nvPr/>
          </p:nvGrpSpPr>
          <p:grpSpPr>
            <a:xfrm>
              <a:off x="152400" y="3429000"/>
              <a:ext cx="4114800" cy="2895600"/>
              <a:chOff x="152400" y="3429000"/>
              <a:chExt cx="4114800" cy="2895600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40000" t="43704"/>
              <a:stretch/>
            </p:blipFill>
            <p:spPr bwMode="auto">
              <a:xfrm>
                <a:off x="152400" y="3429000"/>
                <a:ext cx="4114800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600200" y="3745468"/>
                <a:ext cx="1184940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800" i="1" dirty="0" err="1"/>
                  <a:t>Pakicetus</a:t>
                </a:r>
                <a:endParaRPr lang="en-US" sz="1800" i="1" dirty="0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26ABDB-AF04-90A8-8825-4D0259E47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1"/>
            <a:stretch/>
          </p:blipFill>
          <p:spPr>
            <a:xfrm>
              <a:off x="279400" y="1295399"/>
              <a:ext cx="3860800" cy="24125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" y="457200"/>
            <a:ext cx="5715000" cy="2452255"/>
            <a:chOff x="1752600" y="152400"/>
            <a:chExt cx="5715000" cy="24522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609600"/>
              <a:ext cx="5715000" cy="19950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60558" y="152400"/>
              <a:ext cx="2022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Basilosaurus</a:t>
              </a:r>
              <a:endParaRPr lang="en-US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3579342"/>
            <a:ext cx="7546217" cy="3126258"/>
            <a:chOff x="838200" y="3579342"/>
            <a:chExt cx="7546217" cy="31262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4114801"/>
              <a:ext cx="7546217" cy="25907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33801" y="3579342"/>
              <a:ext cx="1732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Megaptera</a:t>
              </a:r>
              <a:endParaRPr lang="en-US" i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A23F55-E83C-2443-92FA-E0DCCFF0A407}"/>
              </a:ext>
            </a:extLst>
          </p:cNvPr>
          <p:cNvGrpSpPr/>
          <p:nvPr/>
        </p:nvGrpSpPr>
        <p:grpSpPr>
          <a:xfrm>
            <a:off x="6553200" y="381000"/>
            <a:ext cx="2220216" cy="2632161"/>
            <a:chOff x="6553200" y="381000"/>
            <a:chExt cx="2220216" cy="2632161"/>
          </a:xfrm>
        </p:grpSpPr>
        <p:sp>
          <p:nvSpPr>
            <p:cNvPr id="10" name="TextBox 9"/>
            <p:cNvSpPr txBox="1"/>
            <p:nvPr/>
          </p:nvSpPr>
          <p:spPr>
            <a:xfrm>
              <a:off x="6929573" y="381000"/>
              <a:ext cx="14674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Hind limb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D1419-1229-C043-BEAC-E454239B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879562"/>
              <a:ext cx="2220216" cy="21335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7665" y="228600"/>
            <a:ext cx="326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Saltatorial</a:t>
            </a:r>
            <a:r>
              <a:rPr lang="en-US" dirty="0"/>
              <a:t> Adaptations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066800"/>
            <a:ext cx="7301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800" dirty="0"/>
              <a:t>All these forms have very long </a:t>
            </a:r>
            <a:r>
              <a:rPr lang="en-US" sz="1800" b="1" dirty="0"/>
              <a:t>hind</a:t>
            </a:r>
            <a:r>
              <a:rPr lang="en-US" sz="1800" dirty="0"/>
              <a:t> limbs: selection has optimized </a:t>
            </a:r>
          </a:p>
          <a:p>
            <a:pPr marL="342900" indent="-342900"/>
            <a:r>
              <a:rPr lang="en-US" sz="1800" dirty="0"/>
              <a:t>	V</a:t>
            </a:r>
            <a:r>
              <a:rPr lang="en-US" sz="1800" baseline="-25000" dirty="0"/>
              <a:t>o</a:t>
            </a:r>
            <a:r>
              <a:rPr lang="en-US" sz="1800" dirty="0"/>
              <a:t> &amp; they have very long out levers on their hind limbs.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905000"/>
            <a:ext cx="606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B. They have large hind limb musculature to compensate.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71" y="4699426"/>
            <a:ext cx="2663703" cy="20823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6628" y="2373868"/>
            <a:ext cx="643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There often is a reduction in number of digits in the hind limb.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6628" y="2743200"/>
            <a:ext cx="753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 front limb is almost always very generalized, and is used in feeding,</a:t>
            </a:r>
          </a:p>
          <a:p>
            <a:r>
              <a:rPr lang="en-US" sz="1800" dirty="0"/>
              <a:t> grooming, etc.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3669268"/>
            <a:ext cx="7772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Other Adaptations</a:t>
            </a:r>
          </a:p>
          <a:p>
            <a:r>
              <a:rPr lang="en-US" sz="1800" dirty="0"/>
              <a:t>			Stiffening of axial skeleton.</a:t>
            </a:r>
          </a:p>
          <a:p>
            <a:r>
              <a:rPr lang="en-US" sz="1800" dirty="0"/>
              <a:t>			</a:t>
            </a:r>
          </a:p>
          <a:p>
            <a:r>
              <a:rPr lang="en-US" sz="1800" dirty="0"/>
              <a:t>			Elastic energy storage mechanisms.</a:t>
            </a:r>
          </a:p>
          <a:p>
            <a:r>
              <a:rPr lang="en-US" sz="1800" dirty="0"/>
              <a:t>				</a:t>
            </a:r>
          </a:p>
          <a:p>
            <a:r>
              <a:rPr lang="en-US" sz="1800" dirty="0"/>
              <a:t>			Long counter-balancing tail. 	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6440" y="5706070"/>
            <a:ext cx="4723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D. Advantages:</a:t>
            </a:r>
          </a:p>
          <a:p>
            <a:r>
              <a:rPr lang="en-US" sz="1800" dirty="0"/>
              <a:t>	rapid acceleration</a:t>
            </a:r>
          </a:p>
          <a:p>
            <a:r>
              <a:rPr lang="en-US" sz="1800" dirty="0"/>
              <a:t>	extreme maneuverability.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94332" y="228600"/>
            <a:ext cx="3198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Cursorial Adaptations: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07161"/>
            <a:ext cx="6781800" cy="549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38305" y="775423"/>
            <a:ext cx="466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 Increase length of distal elements.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219200"/>
            <a:ext cx="284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2. Change in foot posture.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A77FA-9D17-0E4C-B907-E137157648E0}"/>
              </a:ext>
            </a:extLst>
          </p:cNvPr>
          <p:cNvSpPr/>
          <p:nvPr/>
        </p:nvSpPr>
        <p:spPr>
          <a:xfrm>
            <a:off x="4521495" y="228600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Increase Stride 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94332" y="228600"/>
            <a:ext cx="6378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Cursorial</a:t>
            </a:r>
            <a:r>
              <a:rPr lang="en-US" dirty="0"/>
              <a:t> Adaptations: Increase Stride Length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16600" y="1824335"/>
            <a:ext cx="3022600" cy="3835247"/>
            <a:chOff x="5816600" y="1824335"/>
            <a:chExt cx="3022600" cy="383524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 t="11111"/>
            <a:stretch>
              <a:fillRect/>
            </a:stretch>
          </p:blipFill>
          <p:spPr bwMode="auto">
            <a:xfrm>
              <a:off x="5816600" y="2362200"/>
              <a:ext cx="3022600" cy="32973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6519156" y="1824335"/>
              <a:ext cx="163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Perrisodactyls</a:t>
              </a:r>
              <a:endParaRPr lang="en-US" sz="1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19400" y="1824335"/>
            <a:ext cx="2681973" cy="3585865"/>
            <a:chOff x="2819400" y="1824335"/>
            <a:chExt cx="2681973" cy="358586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 t="5372"/>
            <a:stretch>
              <a:fillRect/>
            </a:stretch>
          </p:blipFill>
          <p:spPr bwMode="auto">
            <a:xfrm>
              <a:off x="2819400" y="2362200"/>
              <a:ext cx="2681973" cy="304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3367289" y="1824335"/>
              <a:ext cx="1711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/>
                <a:t>Cetartiodactyls</a:t>
              </a:r>
              <a:endParaRPr lang="en-US" sz="1800" dirty="0"/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0"/>
            <a:ext cx="2362200" cy="413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708692" y="838200"/>
            <a:ext cx="372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Fused </a:t>
            </a:r>
            <a:r>
              <a:rPr lang="en-US" sz="1800" dirty="0" err="1"/>
              <a:t>metapodials</a:t>
            </a:r>
            <a:r>
              <a:rPr lang="en-US" sz="1800" dirty="0"/>
              <a:t> – cannon bone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94332" y="228600"/>
            <a:ext cx="6378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Cursorial</a:t>
            </a:r>
            <a:r>
              <a:rPr lang="en-US" dirty="0"/>
              <a:t> Adaptations: Increase Stride Length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530" y="838200"/>
            <a:ext cx="759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3. Loss/Reduction of clavicle – allows scapula to rotate during stride.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49876" y="1600200"/>
            <a:ext cx="4444246" cy="4733096"/>
            <a:chOff x="2349876" y="1600200"/>
            <a:chExt cx="4444246" cy="4733096"/>
          </a:xfrm>
        </p:grpSpPr>
        <p:sp>
          <p:nvSpPr>
            <p:cNvPr id="6" name="TextBox 5"/>
            <p:cNvSpPr txBox="1"/>
            <p:nvPr/>
          </p:nvSpPr>
          <p:spPr>
            <a:xfrm>
              <a:off x="2349876" y="1600200"/>
              <a:ext cx="4444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/>
                <a:t>Suspension of front limb in muscular sling</a:t>
              </a:r>
            </a:p>
          </p:txBody>
        </p:sp>
        <p:pic>
          <p:nvPicPr>
            <p:cNvPr id="8" name="Picture 7" descr="JEB02236F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8337" y="2133600"/>
              <a:ext cx="2811463" cy="41996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94332" y="228600"/>
            <a:ext cx="6378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Cursorial</a:t>
            </a:r>
            <a:r>
              <a:rPr lang="en-US" dirty="0"/>
              <a:t> Adaptations: Increase Stride Length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8330" y="1066800"/>
            <a:ext cx="46958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4. Increased </a:t>
            </a:r>
            <a:r>
              <a:rPr lang="en-US" sz="1800" dirty="0" err="1"/>
              <a:t>dorso</a:t>
            </a:r>
            <a:r>
              <a:rPr lang="en-US" sz="1800" dirty="0"/>
              <a:t>-ventral flexion of spine.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9565"/>
          <a:stretch>
            <a:fillRect/>
          </a:stretch>
        </p:blipFill>
        <p:spPr>
          <a:xfrm>
            <a:off x="73025" y="2272990"/>
            <a:ext cx="4310360" cy="260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8000" t="30000" r="18000" b="24000"/>
          <a:stretch>
            <a:fillRect/>
          </a:stretch>
        </p:blipFill>
        <p:spPr>
          <a:xfrm>
            <a:off x="4430644" y="2254539"/>
            <a:ext cx="4723125" cy="2546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3456" y="5867400"/>
            <a:ext cx="314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Incurs a huge energetic cost.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394332" y="228600"/>
            <a:ext cx="608682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Cursorial</a:t>
            </a:r>
            <a:r>
              <a:rPr lang="en-US" dirty="0"/>
              <a:t> Adaptations: Increase Stride Rate</a:t>
            </a:r>
          </a:p>
          <a:p>
            <a:pPr algn="ctr"/>
            <a:r>
              <a:rPr lang="en-US" sz="1800" dirty="0"/>
              <a:t>Optimize V</a:t>
            </a:r>
            <a:r>
              <a:rPr lang="en-US" sz="1800" baseline="-25000" dirty="0"/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744" y="1295400"/>
            <a:ext cx="400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1. Short in-levers and long out-levers.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079033"/>
            <a:ext cx="665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2. Increase the number of joints: V</a:t>
            </a:r>
            <a:r>
              <a:rPr lang="en-US" sz="1800" baseline="-25000" dirty="0"/>
              <a:t>o</a:t>
            </a:r>
            <a:r>
              <a:rPr lang="en-US" sz="1800" dirty="0"/>
              <a:t> Total = Sum of all V</a:t>
            </a:r>
            <a:r>
              <a:rPr lang="en-US" sz="1800" baseline="-25000" dirty="0"/>
              <a:t>o</a:t>
            </a:r>
            <a:r>
              <a:rPr lang="en-US" sz="1800" dirty="0"/>
              <a:t> in limb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8060" y="2743200"/>
            <a:ext cx="665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V</a:t>
            </a:r>
            <a:r>
              <a:rPr lang="en-US" sz="1800" baseline="-25000" dirty="0" err="1"/>
              <a:t>o(Total</a:t>
            </a:r>
            <a:r>
              <a:rPr lang="en-US" sz="1800" baseline="-25000" dirty="0"/>
              <a:t>)</a:t>
            </a:r>
            <a:r>
              <a:rPr lang="en-US" sz="1800" dirty="0"/>
              <a:t> = </a:t>
            </a:r>
            <a:r>
              <a:rPr lang="en-US" sz="1800" dirty="0" err="1"/>
              <a:t>V</a:t>
            </a:r>
            <a:r>
              <a:rPr lang="en-US" sz="1800" baseline="-25000" dirty="0" err="1"/>
              <a:t>o(Scapula</a:t>
            </a:r>
            <a:r>
              <a:rPr lang="en-US" sz="1800" baseline="-25000" dirty="0"/>
              <a:t>)</a:t>
            </a:r>
            <a:r>
              <a:rPr lang="en-US" sz="1800" dirty="0"/>
              <a:t> + </a:t>
            </a:r>
            <a:r>
              <a:rPr lang="en-US" sz="1800" dirty="0" err="1"/>
              <a:t>V</a:t>
            </a:r>
            <a:r>
              <a:rPr lang="en-US" sz="1800" baseline="-25000" dirty="0" err="1"/>
              <a:t>o(Humerus</a:t>
            </a:r>
            <a:r>
              <a:rPr lang="en-US" sz="1800" baseline="-25000" dirty="0"/>
              <a:t>)</a:t>
            </a:r>
            <a:r>
              <a:rPr lang="en-US" sz="1800" dirty="0"/>
              <a:t> + </a:t>
            </a:r>
            <a:r>
              <a:rPr lang="en-US" sz="1800" dirty="0" err="1"/>
              <a:t>V</a:t>
            </a:r>
            <a:r>
              <a:rPr lang="en-US" sz="1800" baseline="-25000" dirty="0" err="1"/>
              <a:t>o(Ulna</a:t>
            </a:r>
            <a:r>
              <a:rPr lang="en-US" sz="1800" baseline="-25000" dirty="0"/>
              <a:t>)</a:t>
            </a:r>
            <a:r>
              <a:rPr lang="en-US" sz="1800" dirty="0"/>
              <a:t> + </a:t>
            </a:r>
            <a:r>
              <a:rPr lang="en-US" sz="1800" dirty="0" err="1"/>
              <a:t>V</a:t>
            </a:r>
            <a:r>
              <a:rPr lang="en-US" sz="1800" baseline="-25000" dirty="0" err="1"/>
              <a:t>o(Cannon</a:t>
            </a:r>
            <a:r>
              <a:rPr lang="en-US" sz="1800" baseline="-25000" dirty="0"/>
              <a:t> Bone)</a:t>
            </a:r>
            <a:r>
              <a:rPr lang="en-US" sz="1800" dirty="0"/>
              <a:t> + </a:t>
            </a:r>
            <a:r>
              <a:rPr lang="en-US" sz="1800" dirty="0" err="1"/>
              <a:t>V</a:t>
            </a:r>
            <a:r>
              <a:rPr lang="en-US" sz="1800" baseline="-25000" dirty="0" err="1"/>
              <a:t>o(Hoof</a:t>
            </a:r>
            <a:r>
              <a:rPr lang="en-US" sz="1800" baseline="-25000" dirty="0"/>
              <a:t>)</a:t>
            </a:r>
            <a:r>
              <a:rPr lang="en-US" sz="1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516868"/>
            <a:ext cx="363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3. Decrease inertia of limb distally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3962400"/>
            <a:ext cx="268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Loss of peripheral digits.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43000" y="3124200"/>
            <a:ext cx="7835900" cy="3229175"/>
            <a:chOff x="1143000" y="3124200"/>
            <a:chExt cx="7835900" cy="3229175"/>
          </a:xfrm>
        </p:grpSpPr>
        <p:sp>
          <p:nvSpPr>
            <p:cNvPr id="9" name="TextBox 8"/>
            <p:cNvSpPr txBox="1"/>
            <p:nvPr/>
          </p:nvSpPr>
          <p:spPr>
            <a:xfrm>
              <a:off x="1143000" y="4667086"/>
              <a:ext cx="5253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Confine movement to a single plane – </a:t>
              </a:r>
              <a:r>
                <a:rPr lang="en-US" sz="1800" dirty="0" err="1"/>
                <a:t>astragalus</a:t>
              </a:r>
              <a:r>
                <a:rPr lang="en-US" sz="1800" dirty="0"/>
                <a:t>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6200" y="3124200"/>
              <a:ext cx="1282700" cy="32291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43000" y="5371772"/>
            <a:ext cx="512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Concentrate muscles to proximal portion of limb.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0" y="228600"/>
            <a:ext cx="3013075" cy="4572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Scansorial</a:t>
            </a:r>
            <a:r>
              <a:rPr lang="en-US" dirty="0"/>
              <a:t> Mammals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69000" y="914400"/>
            <a:ext cx="2946400" cy="5860197"/>
            <a:chOff x="5892800" y="914400"/>
            <a:chExt cx="2946400" cy="5860197"/>
          </a:xfrm>
        </p:grpSpPr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5997677" y="914400"/>
              <a:ext cx="273664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 dirty="0"/>
                <a:t>Prehensile Organs</a:t>
              </a: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6337300" y="5943600"/>
              <a:ext cx="2057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err="1"/>
                <a:t>Ateles</a:t>
              </a:r>
              <a:endParaRPr lang="en-US" i="1" dirty="0"/>
            </a:p>
            <a:p>
              <a:pPr algn="ctr"/>
              <a:r>
                <a:rPr lang="en-US" sz="1200" i="1" dirty="0" err="1"/>
                <a:t>Ateles</a:t>
              </a:r>
              <a:r>
                <a:rPr lang="en-US" sz="1200" i="1" dirty="0"/>
                <a:t> </a:t>
              </a:r>
              <a:r>
                <a:rPr lang="en-US" sz="1200" i="1" dirty="0" err="1"/>
                <a:t>geoffroyi</a:t>
              </a:r>
              <a:r>
                <a:rPr lang="en-US" sz="1200" i="1" dirty="0"/>
                <a:t>: </a:t>
              </a:r>
              <a:r>
                <a:rPr lang="en-US" sz="1200" dirty="0" err="1"/>
                <a:t>Geoffroys’s</a:t>
              </a:r>
              <a:r>
                <a:rPr lang="en-US" sz="1200"/>
                <a:t> spider monkey</a:t>
              </a:r>
              <a:endParaRPr lang="en-US" sz="1200" dirty="0"/>
            </a:p>
          </p:txBody>
        </p:sp>
        <p:pic>
          <p:nvPicPr>
            <p:cNvPr id="1027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92800" y="1447800"/>
              <a:ext cx="29464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3064825" y="1676400"/>
            <a:ext cx="2726375" cy="4488597"/>
            <a:chOff x="3064825" y="1676400"/>
            <a:chExt cx="2726375" cy="4488597"/>
          </a:xfrm>
        </p:grpSpPr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3915693" y="1676400"/>
              <a:ext cx="10246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 dirty="0"/>
                <a:t>Claws</a:t>
              </a:r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3437412" y="5334000"/>
              <a:ext cx="19812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Sciurus</a:t>
              </a:r>
              <a:endParaRPr lang="en-US" i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/>
              <a:r>
                <a:rPr lang="en-US" sz="1200" i="1" dirty="0" err="1"/>
                <a:t>Sciurus</a:t>
              </a:r>
              <a:r>
                <a:rPr lang="en-US" sz="1200" i="1" dirty="0"/>
                <a:t> </a:t>
              </a:r>
              <a:r>
                <a:rPr lang="en-US" sz="1200" i="1" dirty="0" err="1"/>
                <a:t>carolinensis</a:t>
              </a:r>
              <a:r>
                <a:rPr lang="en-US" sz="1200" dirty="0"/>
                <a:t>: American grey squirrel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 b="8400"/>
            <a:stretch>
              <a:fillRect/>
            </a:stretch>
          </p:blipFill>
          <p:spPr bwMode="auto">
            <a:xfrm>
              <a:off x="3064825" y="2238375"/>
              <a:ext cx="2726375" cy="3075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533400" y="152400"/>
            <a:ext cx="2381250" cy="6622197"/>
            <a:chOff x="533400" y="152400"/>
            <a:chExt cx="2381250" cy="6622197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685800" y="152400"/>
              <a:ext cx="198163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u="sng" dirty="0"/>
                <a:t>Friction Pads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890797" y="609600"/>
              <a:ext cx="1471403" cy="456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/>
                <a:t>Erethizon</a:t>
              </a:r>
              <a:endParaRPr lang="en-US" dirty="0"/>
            </a:p>
          </p:txBody>
        </p:sp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838200" y="59436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err="1"/>
                <a:t>Galago</a:t>
              </a:r>
              <a:endParaRPr lang="en-US" i="1" dirty="0"/>
            </a:p>
            <a:p>
              <a:pPr algn="ctr"/>
              <a:r>
                <a:rPr lang="en-US" sz="1200" i="1" dirty="0" err="1"/>
                <a:t>Galago</a:t>
              </a:r>
              <a:r>
                <a:rPr lang="en-US" sz="1200" i="1" dirty="0"/>
                <a:t> </a:t>
              </a:r>
              <a:r>
                <a:rPr lang="en-US" sz="1200" i="1" dirty="0" err="1"/>
                <a:t>crassicaudatus</a:t>
              </a:r>
              <a:r>
                <a:rPr lang="en-US" sz="1200" i="1" dirty="0"/>
                <a:t>: </a:t>
              </a:r>
              <a:r>
                <a:rPr lang="en-US" sz="1200" dirty="0"/>
                <a:t>greater </a:t>
              </a:r>
              <a:r>
                <a:rPr lang="en-US" sz="1200" dirty="0" err="1"/>
                <a:t>bushbaby</a:t>
              </a:r>
              <a:endParaRPr lang="en-US" sz="12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400" y="4267200"/>
              <a:ext cx="238125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/>
            <a:srcRect l="11290" t="5000" b="8333"/>
            <a:stretch>
              <a:fillRect/>
            </a:stretch>
          </p:blipFill>
          <p:spPr bwMode="auto">
            <a:xfrm>
              <a:off x="685800" y="1143000"/>
              <a:ext cx="1981200" cy="2997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3961</TotalTime>
  <Words>593</Words>
  <Application>Microsoft Macintosh PowerPoint</Application>
  <PresentationFormat>On-screen Show (4:3)</PresentationFormat>
  <Paragraphs>127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Sullivan</dc:creator>
  <cp:lastModifiedBy>Sullivan, Jack (jacks@uidaho.edu)</cp:lastModifiedBy>
  <cp:revision>120</cp:revision>
  <dcterms:created xsi:type="dcterms:W3CDTF">2011-10-20T14:50:51Z</dcterms:created>
  <dcterms:modified xsi:type="dcterms:W3CDTF">2023-10-31T14:45:48Z</dcterms:modified>
</cp:coreProperties>
</file>