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3"/>
  </p:notesMasterIdLst>
  <p:sldIdLst>
    <p:sldId id="259" r:id="rId2"/>
    <p:sldId id="265" r:id="rId3"/>
    <p:sldId id="266" r:id="rId4"/>
    <p:sldId id="267" r:id="rId5"/>
    <p:sldId id="268" r:id="rId6"/>
    <p:sldId id="269" r:id="rId7"/>
    <p:sldId id="270" r:id="rId8"/>
    <p:sldId id="271" r:id="rId9"/>
    <p:sldId id="261" r:id="rId10"/>
    <p:sldId id="272" r:id="rId11"/>
    <p:sldId id="264" r:id="rId1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802"/>
    <p:restoredTop sz="90915"/>
  </p:normalViewPr>
  <p:slideViewPr>
    <p:cSldViewPr>
      <p:cViewPr varScale="1">
        <p:scale>
          <a:sx n="97" d="100"/>
          <a:sy n="97" d="100"/>
        </p:scale>
        <p:origin x="200" y="4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024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02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024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4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024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3678DF7D-AA9B-410B-8E4F-97635A15C58D}" type="slidenum">
              <a:rPr lang="en-US"/>
              <a:pPr/>
              <a:t>‹#›</a:t>
            </a:fld>
            <a:endParaRPr lang="en-US"/>
          </a:p>
        </p:txBody>
      </p:sp>
    </p:spTree>
    <p:extLst>
      <p:ext uri="{BB962C8B-B14F-4D97-AF65-F5344CB8AC3E}">
        <p14:creationId xmlns:p14="http://schemas.microsoft.com/office/powerpoint/2010/main" val="305144010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charset="-128"/>
        <a:cs typeface="+mn-cs"/>
      </a:defRPr>
    </a:lvl1pPr>
    <a:lvl2pPr marL="457200" algn="l" rtl="0" fontAlgn="base">
      <a:spcBef>
        <a:spcPct val="30000"/>
      </a:spcBef>
      <a:spcAft>
        <a:spcPct val="0"/>
      </a:spcAft>
      <a:defRPr sz="1200" kern="1200">
        <a:solidFill>
          <a:schemeClr val="tx1"/>
        </a:solidFill>
        <a:latin typeface="Arial" charset="0"/>
        <a:ea typeface="ＭＳ Ｐゴシック"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678DF7D-AA9B-410B-8E4F-97635A15C58D}"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78DF7D-AA9B-410B-8E4F-97635A15C58D}" type="slidenum">
              <a:rPr lang="en-US" smtClean="0"/>
              <a:pPr/>
              <a:t>7</a:t>
            </a:fld>
            <a:endParaRPr lang="en-US"/>
          </a:p>
        </p:txBody>
      </p:sp>
    </p:spTree>
    <p:extLst>
      <p:ext uri="{BB962C8B-B14F-4D97-AF65-F5344CB8AC3E}">
        <p14:creationId xmlns:p14="http://schemas.microsoft.com/office/powerpoint/2010/main" val="3868271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678DF7D-AA9B-410B-8E4F-97635A15C58D}" type="slidenum">
              <a:rPr lang="en-US" smtClean="0"/>
              <a:pPr/>
              <a:t>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Rectangle 1"/>
          <p:cNvSpPr>
            <a:spLocks noGrp="1" noRot="1" noChangeAspect="1" noChangeArrowheads="1" noTextEdit="1"/>
          </p:cNvSpPr>
          <p:nvPr>
            <p:ph type="sldImg"/>
          </p:nvPr>
        </p:nvSpPr>
        <p:spPr bwMode="auto">
          <a:xfrm>
            <a:off x="1338263" y="914400"/>
            <a:ext cx="4179887" cy="3135313"/>
          </a:xfrm>
          <a:prstGeom prst="rect">
            <a:avLst/>
          </a:prstGeom>
          <a:solidFill>
            <a:srgbClr val="FFFFFF"/>
          </a:solidFill>
          <a:ln>
            <a:solidFill>
              <a:srgbClr val="000000"/>
            </a:solidFill>
            <a:miter lim="800000"/>
            <a:headEnd/>
            <a:tailEnd/>
          </a:ln>
        </p:spPr>
      </p:sp>
      <p:sp>
        <p:nvSpPr>
          <p:cNvPr id="4098" name="Text Box 2"/>
          <p:cNvSpPr txBox="1">
            <a:spLocks noGrp="1" noChangeArrowheads="1"/>
          </p:cNvSpPr>
          <p:nvPr>
            <p:ph type="body" idx="1"/>
          </p:nvPr>
        </p:nvSpPr>
        <p:spPr bwMode="auto">
          <a:xfrm>
            <a:off x="1046350" y="4352637"/>
            <a:ext cx="4770904" cy="2432050"/>
          </a:xfrm>
          <a:prstGeom prst="rect">
            <a:avLst/>
          </a:prstGeom>
          <a:noFill/>
          <a:ln>
            <a:miter lim="800000"/>
            <a:headEnd/>
            <a:tailEnd/>
          </a:ln>
        </p:spPr>
        <p:txBody>
          <a:bodyPr lIns="0" tIns="0" rIns="0" bIns="0">
            <a:prstTxWarp prst="textNoShape">
              <a:avLst/>
            </a:prstTxWarp>
            <a:spAutoFit/>
          </a:bodyPr>
          <a:lstStyle/>
          <a:p>
            <a:pPr marL="76930" indent="-76930">
              <a:lnSpc>
                <a:spcPct val="94000"/>
              </a:lnSpc>
              <a:spcBef>
                <a:spcPct val="0"/>
              </a:spcBef>
              <a:buSzPct val="45000"/>
              <a:tabLst>
                <a:tab pos="649628" algn="l"/>
                <a:tab pos="1299256" algn="l"/>
                <a:tab pos="1948884" algn="l"/>
                <a:tab pos="2598511" algn="l"/>
                <a:tab pos="3248139" algn="l"/>
                <a:tab pos="3897767" algn="l"/>
                <a:tab pos="4547395" algn="l"/>
              </a:tabLst>
            </a:pPr>
            <a:r>
              <a:rPr lang="en-GB" dirty="0">
                <a:latin typeface="Arial" charset="0"/>
                <a:ea typeface="Gothic" charset="0"/>
                <a:cs typeface="Gothic" charset="0"/>
              </a:rPr>
              <a:t>The evolution of morphological placental features in mammals. Parsimony reconstructions of internal nodes are shown for three morphological features (see Materials and Methods for details of reconstruction methodology). Taxon names and branching order are identical in all panels of the figure. Only the </a:t>
            </a:r>
            <a:r>
              <a:rPr lang="en-GB" dirty="0" err="1">
                <a:latin typeface="Arial" charset="0"/>
                <a:ea typeface="Gothic" charset="0"/>
                <a:cs typeface="Gothic" charset="0"/>
              </a:rPr>
              <a:t>Afrotheria</a:t>
            </a:r>
            <a:r>
              <a:rPr lang="en-GB" dirty="0">
                <a:latin typeface="Arial" charset="0"/>
                <a:ea typeface="Gothic" charset="0"/>
                <a:cs typeface="Gothic" charset="0"/>
              </a:rPr>
              <a:t> + </a:t>
            </a:r>
            <a:r>
              <a:rPr lang="en-GB" dirty="0" err="1">
                <a:latin typeface="Arial" charset="0"/>
                <a:ea typeface="Gothic" charset="0"/>
                <a:cs typeface="Gothic" charset="0"/>
              </a:rPr>
              <a:t>Notolegia</a:t>
            </a:r>
            <a:r>
              <a:rPr lang="en-GB" dirty="0">
                <a:latin typeface="Arial" charset="0"/>
                <a:ea typeface="Gothic" charset="0"/>
                <a:cs typeface="Gothic" charset="0"/>
              </a:rPr>
              <a:t> tree (i.e., 9) is shown. The data for all tree topologies examined is available as supporting information. (A) The placental interface describes the degree of invasiveness of </a:t>
            </a:r>
            <a:r>
              <a:rPr lang="en-GB" dirty="0" err="1">
                <a:latin typeface="Arial" charset="0"/>
                <a:ea typeface="Gothic" charset="0"/>
                <a:cs typeface="Gothic" charset="0"/>
              </a:rPr>
              <a:t>fetal</a:t>
            </a:r>
            <a:r>
              <a:rPr lang="en-GB" dirty="0">
                <a:latin typeface="Arial" charset="0"/>
                <a:ea typeface="Gothic" charset="0"/>
                <a:cs typeface="Gothic" charset="0"/>
              </a:rPr>
              <a:t> (i.e., placental) tissue into maternal tissue, with </a:t>
            </a:r>
            <a:r>
              <a:rPr lang="en-GB" dirty="0" err="1">
                <a:latin typeface="Arial" charset="0"/>
                <a:ea typeface="Gothic" charset="0"/>
                <a:cs typeface="Gothic" charset="0"/>
              </a:rPr>
              <a:t>epitheliochorial</a:t>
            </a:r>
            <a:r>
              <a:rPr lang="en-GB" dirty="0">
                <a:latin typeface="Arial" charset="0"/>
                <a:ea typeface="Gothic" charset="0"/>
                <a:cs typeface="Gothic" charset="0"/>
              </a:rPr>
              <a:t> being least invasive and </a:t>
            </a:r>
            <a:r>
              <a:rPr lang="en-GB" dirty="0" err="1">
                <a:latin typeface="Arial" charset="0"/>
                <a:ea typeface="Gothic" charset="0"/>
                <a:cs typeface="Gothic" charset="0"/>
              </a:rPr>
              <a:t>hemochorial</a:t>
            </a:r>
            <a:r>
              <a:rPr lang="en-GB" dirty="0">
                <a:latin typeface="Arial" charset="0"/>
                <a:ea typeface="Gothic" charset="0"/>
                <a:cs typeface="Gothic" charset="0"/>
              </a:rPr>
              <a:t> being most invasive. (B) The shape of the contact zone between </a:t>
            </a:r>
            <a:r>
              <a:rPr lang="en-GB" dirty="0" err="1">
                <a:latin typeface="Arial" charset="0"/>
                <a:ea typeface="Gothic" charset="0"/>
                <a:cs typeface="Gothic" charset="0"/>
              </a:rPr>
              <a:t>fetal</a:t>
            </a:r>
            <a:r>
              <a:rPr lang="en-GB" dirty="0">
                <a:latin typeface="Arial" charset="0"/>
                <a:ea typeface="Gothic" charset="0"/>
                <a:cs typeface="Gothic" charset="0"/>
              </a:rPr>
              <a:t> and uterine tissues. (C) The form of </a:t>
            </a:r>
            <a:r>
              <a:rPr lang="en-GB" dirty="0" err="1">
                <a:latin typeface="Arial" charset="0"/>
                <a:ea typeface="Gothic" charset="0"/>
                <a:cs typeface="Gothic" charset="0"/>
              </a:rPr>
              <a:t>interdigitation</a:t>
            </a:r>
            <a:r>
              <a:rPr lang="en-GB" dirty="0">
                <a:latin typeface="Arial" charset="0"/>
                <a:ea typeface="Gothic" charset="0"/>
                <a:cs typeface="Gothic" charset="0"/>
              </a:rPr>
              <a:t> between </a:t>
            </a:r>
            <a:r>
              <a:rPr lang="en-GB" dirty="0" err="1">
                <a:latin typeface="Arial" charset="0"/>
                <a:ea typeface="Gothic" charset="0"/>
                <a:cs typeface="Gothic" charset="0"/>
              </a:rPr>
              <a:t>fetal</a:t>
            </a:r>
            <a:r>
              <a:rPr lang="en-GB" dirty="0">
                <a:latin typeface="Arial" charset="0"/>
                <a:ea typeface="Gothic" charset="0"/>
                <a:cs typeface="Gothic" charset="0"/>
              </a:rPr>
              <a:t> and maternal tissues. Parsimony and Markov model likelihood reconstructions were constructed by using the data file available as supporting information.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476C78B-56D1-4DC7-8789-1922E891985B}"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7A599CA-2B76-496C-80FA-634145CAA7BD}"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DCC10FC-1CC4-442C-B89E-2AF4FA40FE9E}"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60DAA22-CCCC-4D75-847C-654A9B056831}"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707D9F2-91EC-4B06-B484-6A55EDEF4B5B}"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BC317FC-A0BB-4885-B65D-BD8C28DA92F4}"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A0A39FD2-8A07-4D57-BA9E-119F82FEDA60}"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9E5B0DC7-6A31-413D-9FB0-04C1E62D031C}"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7164FA35-BDDA-41F3-8C29-DA0AA57BDE9D}"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76EC57D-A4F0-40B7-8AEF-402E44F1132F}"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7029623-A24A-4A06-ABCB-4BB9542A290C}"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fld id="{F3310276-3477-465B-B7D7-2C37F0A1D4C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128"/>
        </a:defRPr>
      </a:lvl2pPr>
      <a:lvl3pPr algn="ctr" rtl="0" fontAlgn="base">
        <a:spcBef>
          <a:spcPct val="0"/>
        </a:spcBef>
        <a:spcAft>
          <a:spcPct val="0"/>
        </a:spcAft>
        <a:defRPr sz="4400">
          <a:solidFill>
            <a:schemeClr val="tx2"/>
          </a:solidFill>
          <a:latin typeface="Arial" charset="0"/>
          <a:ea typeface="ＭＳ Ｐゴシック" charset="-128"/>
        </a:defRPr>
      </a:lvl3pPr>
      <a:lvl4pPr algn="ctr" rtl="0" fontAlgn="base">
        <a:spcBef>
          <a:spcPct val="0"/>
        </a:spcBef>
        <a:spcAft>
          <a:spcPct val="0"/>
        </a:spcAft>
        <a:defRPr sz="4400">
          <a:solidFill>
            <a:schemeClr val="tx2"/>
          </a:solidFill>
          <a:latin typeface="Arial" charset="0"/>
          <a:ea typeface="ＭＳ Ｐゴシック" charset="-128"/>
        </a:defRPr>
      </a:lvl4pPr>
      <a:lvl5pPr algn="ctr" rtl="0" fontAlgn="base">
        <a:spcBef>
          <a:spcPct val="0"/>
        </a:spcBef>
        <a:spcAft>
          <a:spcPct val="0"/>
        </a:spcAft>
        <a:defRPr sz="4400">
          <a:solidFill>
            <a:schemeClr val="tx2"/>
          </a:solidFill>
          <a:latin typeface="Arial" charset="0"/>
          <a:ea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09600" y="1133475"/>
            <a:ext cx="8000999" cy="5535632"/>
            <a:chOff x="609600" y="1133475"/>
            <a:chExt cx="8000999" cy="5535632"/>
          </a:xfrm>
        </p:grpSpPr>
        <p:pic>
          <p:nvPicPr>
            <p:cNvPr id="1026" name="Picture 2"/>
            <p:cNvPicPr>
              <a:picLocks noChangeAspect="1" noChangeArrowheads="1"/>
            </p:cNvPicPr>
            <p:nvPr/>
          </p:nvPicPr>
          <p:blipFill>
            <a:blip r:embed="rId3"/>
            <a:srcRect/>
            <a:stretch>
              <a:fillRect/>
            </a:stretch>
          </p:blipFill>
          <p:spPr bwMode="auto">
            <a:xfrm>
              <a:off x="2205037" y="1133475"/>
              <a:ext cx="4733925" cy="4352925"/>
            </a:xfrm>
            <a:prstGeom prst="rect">
              <a:avLst/>
            </a:prstGeom>
            <a:noFill/>
            <a:ln w="9525">
              <a:noFill/>
              <a:miter lim="800000"/>
              <a:headEnd/>
              <a:tailEnd/>
            </a:ln>
            <a:effectLst/>
          </p:spPr>
        </p:pic>
        <p:sp>
          <p:nvSpPr>
            <p:cNvPr id="1027" name="Rectangle 3"/>
            <p:cNvSpPr>
              <a:spLocks noChangeArrowheads="1"/>
            </p:cNvSpPr>
            <p:nvPr/>
          </p:nvSpPr>
          <p:spPr bwMode="auto">
            <a:xfrm>
              <a:off x="609600" y="5715000"/>
              <a:ext cx="8000999" cy="954107"/>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rPr>
                <a:t>Fig. 5.</a:t>
              </a:r>
              <a:r>
                <a:rPr kumimoji="0" lang="en-US" sz="1400" b="0" i="0" u="none" strike="noStrike" cap="none" normalizeH="0" baseline="0" dirty="0">
                  <a:ln>
                    <a:noFill/>
                  </a:ln>
                  <a:solidFill>
                    <a:schemeClr val="tx1"/>
                  </a:solidFill>
                  <a:effectLst/>
                  <a:latin typeface="Arial" charset="0"/>
                </a:rPr>
                <a:t>   Mammalian neonates. (</a:t>
              </a:r>
              <a:r>
                <a:rPr kumimoji="0" lang="en-US" sz="1400" b="0" i="1" u="none" strike="noStrike" cap="none" normalizeH="0" baseline="0" dirty="0">
                  <a:ln>
                    <a:noFill/>
                  </a:ln>
                  <a:solidFill>
                    <a:schemeClr val="tx1"/>
                  </a:solidFill>
                  <a:effectLst/>
                  <a:latin typeface="Arial" charset="0"/>
                </a:rPr>
                <a:t>a</a:t>
              </a:r>
              <a:r>
                <a:rPr kumimoji="0" lang="en-US" sz="1400" b="0" i="0" u="none" strike="noStrike" cap="none" normalizeH="0" baseline="0" dirty="0">
                  <a:ln>
                    <a:noFill/>
                  </a:ln>
                  <a:solidFill>
                    <a:schemeClr val="tx1"/>
                  </a:solidFill>
                  <a:effectLst/>
                  <a:latin typeface="Arial" charset="0"/>
                </a:rPr>
                <a:t>) </a:t>
              </a:r>
              <a:r>
                <a:rPr kumimoji="0" lang="en-US" sz="1400" b="0" i="0" u="none" strike="noStrike" cap="none" normalizeH="0" baseline="0" dirty="0" err="1">
                  <a:ln>
                    <a:noFill/>
                  </a:ln>
                  <a:solidFill>
                    <a:schemeClr val="tx1"/>
                  </a:solidFill>
                  <a:effectLst/>
                  <a:latin typeface="Arial" charset="0"/>
                </a:rPr>
                <a:t>Monotreme</a:t>
              </a:r>
              <a:r>
                <a:rPr kumimoji="0" lang="en-US" sz="1400" b="0" i="0" u="none" strike="noStrike" cap="none" normalizeH="0" baseline="0" dirty="0">
                  <a:ln>
                    <a:noFill/>
                  </a:ln>
                  <a:solidFill>
                    <a:schemeClr val="tx1"/>
                  </a:solidFill>
                  <a:effectLst/>
                  <a:latin typeface="Arial" charset="0"/>
                </a:rPr>
                <a:t> (echidna) hatching from its egg. (</a:t>
              </a:r>
              <a:r>
                <a:rPr kumimoji="0" lang="en-US" sz="1400" b="0" i="1" u="none" strike="noStrike" cap="none" normalizeH="0" baseline="0" dirty="0">
                  <a:ln>
                    <a:noFill/>
                  </a:ln>
                  <a:solidFill>
                    <a:schemeClr val="tx1"/>
                  </a:solidFill>
                  <a:effectLst/>
                  <a:latin typeface="Arial" charset="0"/>
                </a:rPr>
                <a:t>b</a:t>
              </a:r>
              <a:r>
                <a:rPr kumimoji="0" lang="en-US" sz="1400" b="0" i="0" u="none" strike="noStrike" cap="none" normalizeH="0" baseline="0" dirty="0">
                  <a:ln>
                    <a:noFill/>
                  </a:ln>
                  <a:solidFill>
                    <a:schemeClr val="tx1"/>
                  </a:solidFill>
                  <a:effectLst/>
                  <a:latin typeface="Arial" charset="0"/>
                </a:rPr>
                <a:t>) Newborn marsupials (</a:t>
              </a:r>
              <a:r>
                <a:rPr kumimoji="0" lang="en-US" sz="1400" b="0" i="1" u="none" strike="noStrike" cap="none" normalizeH="0" baseline="0" dirty="0" err="1">
                  <a:ln>
                    <a:noFill/>
                  </a:ln>
                  <a:solidFill>
                    <a:schemeClr val="tx1"/>
                  </a:solidFill>
                  <a:effectLst/>
                  <a:latin typeface="Arial" charset="0"/>
                </a:rPr>
                <a:t>Antechinus</a:t>
              </a:r>
              <a:r>
                <a:rPr kumimoji="0" lang="en-US" sz="1400" b="0" i="1" u="none" strike="noStrike" cap="none" normalizeH="0" baseline="0" dirty="0">
                  <a:ln>
                    <a:noFill/>
                  </a:ln>
                  <a:solidFill>
                    <a:schemeClr val="tx1"/>
                  </a:solidFill>
                  <a:effectLst/>
                  <a:latin typeface="Arial" charset="0"/>
                </a:rPr>
                <a:t> </a:t>
              </a:r>
              <a:r>
                <a:rPr kumimoji="0" lang="en-US" sz="1400" b="0" i="1" u="none" strike="noStrike" cap="none" normalizeH="0" baseline="0" dirty="0" err="1">
                  <a:ln>
                    <a:noFill/>
                  </a:ln>
                  <a:solidFill>
                    <a:schemeClr val="tx1"/>
                  </a:solidFill>
                  <a:effectLst/>
                  <a:latin typeface="Arial" charset="0"/>
                </a:rPr>
                <a:t>agilis</a:t>
              </a:r>
              <a:r>
                <a:rPr kumimoji="0" lang="en-US" sz="1400" b="0" i="0" u="none" strike="noStrike" cap="none" normalizeH="0" baseline="0" dirty="0">
                  <a:ln>
                    <a:noFill/>
                  </a:ln>
                  <a:solidFill>
                    <a:schemeClr val="tx1"/>
                  </a:solidFill>
                  <a:effectLst/>
                  <a:latin typeface="Arial" charset="0"/>
                </a:rPr>
                <a:t>) attached to mother’s teats in pouch. Inset, individual neonate. (</a:t>
              </a:r>
              <a:r>
                <a:rPr kumimoji="0" lang="en-US" sz="1400" b="0" i="1" u="none" strike="noStrike" cap="none" normalizeH="0" baseline="0" dirty="0">
                  <a:ln>
                    <a:noFill/>
                  </a:ln>
                  <a:solidFill>
                    <a:schemeClr val="tx1"/>
                  </a:solidFill>
                  <a:effectLst/>
                  <a:latin typeface="Arial" charset="0"/>
                </a:rPr>
                <a:t>c</a:t>
              </a:r>
              <a:r>
                <a:rPr kumimoji="0" lang="en-US" sz="1400" b="0" i="0" u="none" strike="noStrike" cap="none" normalizeH="0" baseline="0" dirty="0">
                  <a:ln>
                    <a:noFill/>
                  </a:ln>
                  <a:solidFill>
                    <a:schemeClr val="tx1"/>
                  </a:solidFill>
                  <a:effectLst/>
                  <a:latin typeface="Arial" charset="0"/>
                </a:rPr>
                <a:t>) Newborn marsupial (</a:t>
              </a:r>
              <a:r>
                <a:rPr kumimoji="0" lang="en-US" sz="1400" b="0" i="0" u="none" strike="noStrike" cap="none" normalizeH="0" baseline="0" dirty="0" err="1">
                  <a:ln>
                    <a:noFill/>
                  </a:ln>
                  <a:solidFill>
                    <a:schemeClr val="tx1"/>
                  </a:solidFill>
                  <a:effectLst/>
                  <a:latin typeface="Arial" charset="0"/>
                </a:rPr>
                <a:t>tammary</a:t>
              </a:r>
              <a:r>
                <a:rPr kumimoji="0" lang="en-US" sz="1400" b="0" i="0" u="none" strike="noStrike" cap="none" normalizeH="0" baseline="0" dirty="0">
                  <a:ln>
                    <a:noFill/>
                  </a:ln>
                  <a:solidFill>
                    <a:schemeClr val="tx1"/>
                  </a:solidFill>
                  <a:effectLst/>
                  <a:latin typeface="Arial" charset="0"/>
                </a:rPr>
                <a:t> wallaby) attached to mother’s teat in pouch. (</a:t>
              </a:r>
              <a:r>
                <a:rPr kumimoji="0" lang="en-US" sz="1400" b="0" i="1" u="none" strike="noStrike" cap="none" normalizeH="0" baseline="0" dirty="0">
                  <a:ln>
                    <a:noFill/>
                  </a:ln>
                  <a:solidFill>
                    <a:schemeClr val="tx1"/>
                  </a:solidFill>
                  <a:effectLst/>
                  <a:latin typeface="Arial" charset="0"/>
                </a:rPr>
                <a:t>d</a:t>
              </a:r>
              <a:r>
                <a:rPr kumimoji="0" lang="en-US" sz="1400" b="0" i="0" u="none" strike="noStrike" cap="none" normalizeH="0" baseline="0" dirty="0">
                  <a:ln>
                    <a:noFill/>
                  </a:ln>
                  <a:solidFill>
                    <a:schemeClr val="tx1"/>
                  </a:solidFill>
                  <a:effectLst/>
                  <a:latin typeface="Arial" charset="0"/>
                </a:rPr>
                <a:t>) A 14.5-day post-coitus mouse fetus dissected from the uterus. </a:t>
              </a:r>
            </a:p>
          </p:txBody>
        </p:sp>
      </p:grpSp>
      <p:sp>
        <p:nvSpPr>
          <p:cNvPr id="4" name="TextBox 3"/>
          <p:cNvSpPr txBox="1"/>
          <p:nvPr/>
        </p:nvSpPr>
        <p:spPr>
          <a:xfrm>
            <a:off x="2250105" y="152400"/>
            <a:ext cx="4684095" cy="461665"/>
          </a:xfrm>
          <a:prstGeom prst="rect">
            <a:avLst/>
          </a:prstGeom>
          <a:noFill/>
        </p:spPr>
        <p:txBody>
          <a:bodyPr wrap="none" rtlCol="0">
            <a:spAutoFit/>
          </a:bodyPr>
          <a:lstStyle/>
          <a:p>
            <a:r>
              <a:rPr lang="en-US" dirty="0"/>
              <a:t>Reproduction I: General Patterns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2C91BD-C45F-D247-6175-64DA6542E982}"/>
              </a:ext>
            </a:extLst>
          </p:cNvPr>
          <p:cNvSpPr txBox="1"/>
          <p:nvPr/>
        </p:nvSpPr>
        <p:spPr>
          <a:xfrm>
            <a:off x="1800336" y="304800"/>
            <a:ext cx="5971508" cy="461665"/>
          </a:xfrm>
          <a:prstGeom prst="rect">
            <a:avLst/>
          </a:prstGeom>
          <a:noFill/>
        </p:spPr>
        <p:txBody>
          <a:bodyPr wrap="none" rtlCol="0">
            <a:spAutoFit/>
          </a:bodyPr>
          <a:lstStyle/>
          <a:p>
            <a:pPr algn="ctr"/>
            <a:r>
              <a:rPr lang="en-US" dirty="0"/>
              <a:t>Placenta Evolution in Eutherian Mammals.</a:t>
            </a:r>
          </a:p>
        </p:txBody>
      </p:sp>
      <p:grpSp>
        <p:nvGrpSpPr>
          <p:cNvPr id="10" name="Group 9">
            <a:extLst>
              <a:ext uri="{FF2B5EF4-FFF2-40B4-BE49-F238E27FC236}">
                <a16:creationId xmlns:a16="http://schemas.microsoft.com/office/drawing/2014/main" id="{932B1EB1-65AF-F496-757F-2DD9065FE6E4}"/>
              </a:ext>
            </a:extLst>
          </p:cNvPr>
          <p:cNvGrpSpPr/>
          <p:nvPr/>
        </p:nvGrpSpPr>
        <p:grpSpPr>
          <a:xfrm>
            <a:off x="378677" y="1039144"/>
            <a:ext cx="7858979" cy="1351039"/>
            <a:chOff x="378677" y="1039144"/>
            <a:chExt cx="7858979" cy="1351039"/>
          </a:xfrm>
        </p:grpSpPr>
        <p:sp>
          <p:nvSpPr>
            <p:cNvPr id="3" name="Rectangle 2">
              <a:extLst>
                <a:ext uri="{FF2B5EF4-FFF2-40B4-BE49-F238E27FC236}">
                  <a16:creationId xmlns:a16="http://schemas.microsoft.com/office/drawing/2014/main" id="{677009F9-0B6A-32DC-C70B-2DD96ACC64FE}"/>
                </a:ext>
              </a:extLst>
            </p:cNvPr>
            <p:cNvSpPr/>
            <p:nvPr/>
          </p:nvSpPr>
          <p:spPr>
            <a:xfrm>
              <a:off x="3262878" y="1778477"/>
              <a:ext cx="2780994" cy="611706"/>
            </a:xfrm>
            <a:prstGeom prst="rect">
              <a:avLst/>
            </a:prstGeom>
          </p:spPr>
          <p:txBody>
            <a:bodyPr wrap="square">
              <a:spAutoFit/>
            </a:bodyPr>
            <a:lstStyle/>
            <a:p>
              <a:pPr marL="400050" marR="0" indent="-171450" algn="ctr">
                <a:lnSpc>
                  <a:spcPts val="1300"/>
                </a:lnSpc>
                <a:spcBef>
                  <a:spcPts val="0"/>
                </a:spcBef>
                <a:spcAft>
                  <a:spcPts val="0"/>
                </a:spcAft>
              </a:pPr>
              <a:r>
                <a:rPr lang="en-US" sz="1800" dirty="0">
                  <a:latin typeface="Calibri" panose="020F0502020204030204" pitchFamily="34" charset="0"/>
                  <a:ea typeface="Calibri" panose="020F0502020204030204" pitchFamily="34" charset="0"/>
                  <a:cs typeface="Times New Roman" panose="02020603050405020304" pitchFamily="18" charset="0"/>
                </a:rPr>
                <a:t>Moderately Efficient</a:t>
              </a:r>
            </a:p>
            <a:p>
              <a:pPr marL="400050" marR="0" indent="-171450" algn="ctr">
                <a:lnSpc>
                  <a:spcPts val="1300"/>
                </a:lnSpc>
                <a:spcBef>
                  <a:spcPts val="0"/>
                </a:spcBef>
                <a:spcAft>
                  <a:spcPts val="0"/>
                </a:spcAft>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400050" marR="0" indent="-171450" algn="ctr">
                <a:lnSpc>
                  <a:spcPts val="1300"/>
                </a:lnSpc>
                <a:spcBef>
                  <a:spcPts val="0"/>
                </a:spcBef>
                <a:spcAft>
                  <a:spcPts val="0"/>
                </a:spcAft>
              </a:pPr>
              <a:r>
                <a:rPr lang="en-US" sz="1800" dirty="0">
                  <a:latin typeface="Calibri" panose="020F0502020204030204" pitchFamily="34" charset="0"/>
                  <a:ea typeface="Calibri" panose="020F0502020204030204" pitchFamily="34" charset="0"/>
                  <a:cs typeface="Times New Roman" panose="02020603050405020304" pitchFamily="18" charset="0"/>
                </a:rPr>
                <a:t>Endotheliochorial </a:t>
              </a:r>
            </a:p>
          </p:txBody>
        </p:sp>
        <p:sp>
          <p:nvSpPr>
            <p:cNvPr id="4" name="Rectangle 3">
              <a:extLst>
                <a:ext uri="{FF2B5EF4-FFF2-40B4-BE49-F238E27FC236}">
                  <a16:creationId xmlns:a16="http://schemas.microsoft.com/office/drawing/2014/main" id="{2F3B2F3A-C2F8-90BC-0A5D-8ACC9346911F}"/>
                </a:ext>
              </a:extLst>
            </p:cNvPr>
            <p:cNvSpPr/>
            <p:nvPr/>
          </p:nvSpPr>
          <p:spPr>
            <a:xfrm>
              <a:off x="378677" y="1778477"/>
              <a:ext cx="2101987" cy="611706"/>
            </a:xfrm>
            <a:prstGeom prst="rect">
              <a:avLst/>
            </a:prstGeom>
          </p:spPr>
          <p:txBody>
            <a:bodyPr wrap="square">
              <a:spAutoFit/>
            </a:bodyPr>
            <a:lstStyle/>
            <a:p>
              <a:pPr marL="400050" marR="0" indent="-171450" algn="ctr">
                <a:lnSpc>
                  <a:spcPts val="1300"/>
                </a:lnSpc>
                <a:spcBef>
                  <a:spcPts val="0"/>
                </a:spcBef>
                <a:spcAft>
                  <a:spcPts val="0"/>
                </a:spcAft>
              </a:pPr>
              <a:r>
                <a:rPr lang="en-US" sz="1800" dirty="0">
                  <a:latin typeface="Calibri" panose="020F0502020204030204" pitchFamily="34" charset="0"/>
                  <a:ea typeface="Calibri" panose="020F0502020204030204" pitchFamily="34" charset="0"/>
                  <a:cs typeface="Times New Roman" panose="02020603050405020304" pitchFamily="18" charset="0"/>
                </a:rPr>
                <a:t>Least Efficient</a:t>
              </a:r>
            </a:p>
            <a:p>
              <a:pPr marL="400050" marR="0" indent="-171450" algn="ctr">
                <a:lnSpc>
                  <a:spcPts val="1300"/>
                </a:lnSpc>
                <a:spcBef>
                  <a:spcPts val="0"/>
                </a:spcBef>
                <a:spcAft>
                  <a:spcPts val="0"/>
                </a:spcAft>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400050" marR="0" indent="-171450" algn="ctr">
                <a:lnSpc>
                  <a:spcPts val="1300"/>
                </a:lnSpc>
                <a:spcBef>
                  <a:spcPts val="0"/>
                </a:spcBef>
                <a:spcAft>
                  <a:spcPts val="0"/>
                </a:spcAft>
              </a:pPr>
              <a:r>
                <a:rPr lang="en-US" sz="1800" dirty="0" err="1">
                  <a:latin typeface="Calibri" panose="020F0502020204030204" pitchFamily="34" charset="0"/>
                  <a:ea typeface="Calibri" panose="020F0502020204030204" pitchFamily="34" charset="0"/>
                  <a:cs typeface="Times New Roman" panose="02020603050405020304" pitchFamily="18" charset="0"/>
                </a:rPr>
                <a:t>Epithelioichorial</a:t>
              </a:r>
              <a:r>
                <a:rPr lang="en-US" sz="18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5" name="TextBox 4">
              <a:extLst>
                <a:ext uri="{FF2B5EF4-FFF2-40B4-BE49-F238E27FC236}">
                  <a16:creationId xmlns:a16="http://schemas.microsoft.com/office/drawing/2014/main" id="{F87B2061-3FFE-6DFA-39FE-B9BF49909381}"/>
                </a:ext>
              </a:extLst>
            </p:cNvPr>
            <p:cNvSpPr txBox="1"/>
            <p:nvPr/>
          </p:nvSpPr>
          <p:spPr>
            <a:xfrm>
              <a:off x="6757507" y="1681155"/>
              <a:ext cx="1480149" cy="646331"/>
            </a:xfrm>
            <a:prstGeom prst="rect">
              <a:avLst/>
            </a:prstGeom>
            <a:noFill/>
          </p:spPr>
          <p:txBody>
            <a:bodyPr wrap="none" rtlCol="0">
              <a:spAutoFit/>
            </a:bodyPr>
            <a:lstStyle/>
            <a:p>
              <a:r>
                <a:rPr lang="en-US" sz="1800" dirty="0">
                  <a:latin typeface="Calibri" panose="020F0502020204030204" pitchFamily="34" charset="0"/>
                  <a:ea typeface="Calibri" panose="020F0502020204030204" pitchFamily="34" charset="0"/>
                  <a:cs typeface="Times New Roman" panose="02020603050405020304" pitchFamily="18" charset="0"/>
                </a:rPr>
                <a:t>Most Efficient</a:t>
              </a:r>
            </a:p>
            <a:p>
              <a:pPr algn="ctr"/>
              <a:r>
                <a:rPr lang="en-US" sz="1800" dirty="0">
                  <a:latin typeface="Calibri" panose="020F0502020204030204" pitchFamily="34" charset="0"/>
                  <a:ea typeface="Calibri" panose="020F0502020204030204" pitchFamily="34" charset="0"/>
                  <a:cs typeface="Times New Roman" panose="02020603050405020304" pitchFamily="18" charset="0"/>
                </a:rPr>
                <a:t>Hemochorial</a:t>
              </a:r>
              <a:endParaRPr lang="en-US" sz="1800" dirty="0"/>
            </a:p>
          </p:txBody>
        </p:sp>
        <p:grpSp>
          <p:nvGrpSpPr>
            <p:cNvPr id="6" name="Group 5">
              <a:extLst>
                <a:ext uri="{FF2B5EF4-FFF2-40B4-BE49-F238E27FC236}">
                  <a16:creationId xmlns:a16="http://schemas.microsoft.com/office/drawing/2014/main" id="{44C252A2-F9D9-B195-3C9E-769CB9EE5CB8}"/>
                </a:ext>
              </a:extLst>
            </p:cNvPr>
            <p:cNvGrpSpPr/>
            <p:nvPr/>
          </p:nvGrpSpPr>
          <p:grpSpPr>
            <a:xfrm>
              <a:off x="2616035" y="2084330"/>
              <a:ext cx="4047303" cy="0"/>
              <a:chOff x="4223950" y="3847287"/>
              <a:chExt cx="4047303" cy="0"/>
            </a:xfrm>
          </p:grpSpPr>
          <p:cxnSp>
            <p:nvCxnSpPr>
              <p:cNvPr id="7" name="Straight Arrow Connector 6">
                <a:extLst>
                  <a:ext uri="{FF2B5EF4-FFF2-40B4-BE49-F238E27FC236}">
                    <a16:creationId xmlns:a16="http://schemas.microsoft.com/office/drawing/2014/main" id="{55E6BCDB-8FFA-BFD0-0BC1-53EDE5164D58}"/>
                  </a:ext>
                </a:extLst>
              </p:cNvPr>
              <p:cNvCxnSpPr>
                <a:cxnSpLocks/>
              </p:cNvCxnSpPr>
              <p:nvPr/>
            </p:nvCxnSpPr>
            <p:spPr>
              <a:xfrm>
                <a:off x="4223950" y="3847287"/>
                <a:ext cx="976726"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DA2A6429-29DE-A7C7-760A-A852A9507072}"/>
                  </a:ext>
                </a:extLst>
              </p:cNvPr>
              <p:cNvCxnSpPr>
                <a:cxnSpLocks/>
              </p:cNvCxnSpPr>
              <p:nvPr/>
            </p:nvCxnSpPr>
            <p:spPr>
              <a:xfrm>
                <a:off x="7402925" y="3847287"/>
                <a:ext cx="868328"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sp>
          <p:nvSpPr>
            <p:cNvPr id="9" name="TextBox 8">
              <a:extLst>
                <a:ext uri="{FF2B5EF4-FFF2-40B4-BE49-F238E27FC236}">
                  <a16:creationId xmlns:a16="http://schemas.microsoft.com/office/drawing/2014/main" id="{0A5435F2-FF23-AA6D-2BC0-CCB5335C2A24}"/>
                </a:ext>
              </a:extLst>
            </p:cNvPr>
            <p:cNvSpPr txBox="1"/>
            <p:nvPr/>
          </p:nvSpPr>
          <p:spPr>
            <a:xfrm>
              <a:off x="3447333" y="1039144"/>
              <a:ext cx="2249334" cy="369332"/>
            </a:xfrm>
            <a:prstGeom prst="rect">
              <a:avLst/>
            </a:prstGeom>
            <a:noFill/>
          </p:spPr>
          <p:txBody>
            <a:bodyPr wrap="none" rtlCol="0">
              <a:spAutoFit/>
            </a:bodyPr>
            <a:lstStyle/>
            <a:p>
              <a:r>
                <a:rPr lang="en-US" sz="1800" dirty="0"/>
                <a:t>Original Hypothesis </a:t>
              </a:r>
            </a:p>
          </p:txBody>
        </p:sp>
      </p:grpSp>
      <p:grpSp>
        <p:nvGrpSpPr>
          <p:cNvPr id="14" name="Group 13">
            <a:extLst>
              <a:ext uri="{FF2B5EF4-FFF2-40B4-BE49-F238E27FC236}">
                <a16:creationId xmlns:a16="http://schemas.microsoft.com/office/drawing/2014/main" id="{01D16497-01E4-7470-C56C-20F1B15017DB}"/>
              </a:ext>
            </a:extLst>
          </p:cNvPr>
          <p:cNvGrpSpPr/>
          <p:nvPr/>
        </p:nvGrpSpPr>
        <p:grpSpPr>
          <a:xfrm>
            <a:off x="2054158" y="2633339"/>
            <a:ext cx="6397206" cy="4224661"/>
            <a:chOff x="2054158" y="2633339"/>
            <a:chExt cx="6397206" cy="4224661"/>
          </a:xfrm>
        </p:grpSpPr>
        <p:pic>
          <p:nvPicPr>
            <p:cNvPr id="11" name="Picture 3">
              <a:extLst>
                <a:ext uri="{FF2B5EF4-FFF2-40B4-BE49-F238E27FC236}">
                  <a16:creationId xmlns:a16="http://schemas.microsoft.com/office/drawing/2014/main" id="{3D515BA5-3723-C2D6-58C9-1D23B17223F2}"/>
                </a:ext>
              </a:extLst>
            </p:cNvPr>
            <p:cNvPicPr>
              <a:picLocks noChangeAspect="1" noChangeArrowheads="1"/>
            </p:cNvPicPr>
            <p:nvPr/>
          </p:nvPicPr>
          <p:blipFill>
            <a:blip r:embed="rId2"/>
            <a:srcRect b="49219"/>
            <a:stretch>
              <a:fillRect/>
            </a:stretch>
          </p:blipFill>
          <p:spPr bwMode="auto">
            <a:xfrm>
              <a:off x="2054158" y="2633339"/>
              <a:ext cx="5244672" cy="3839109"/>
            </a:xfrm>
            <a:prstGeom prst="rect">
              <a:avLst/>
            </a:prstGeom>
            <a:noFill/>
          </p:spPr>
        </p:pic>
        <p:sp>
          <p:nvSpPr>
            <p:cNvPr id="13" name="Text Box 4">
              <a:extLst>
                <a:ext uri="{FF2B5EF4-FFF2-40B4-BE49-F238E27FC236}">
                  <a16:creationId xmlns:a16="http://schemas.microsoft.com/office/drawing/2014/main" id="{91A9F7E1-8C00-7459-EDDA-F976EFF01E6E}"/>
                </a:ext>
              </a:extLst>
            </p:cNvPr>
            <p:cNvSpPr txBox="1">
              <a:spLocks noChangeArrowheads="1"/>
            </p:cNvSpPr>
            <p:nvPr/>
          </p:nvSpPr>
          <p:spPr bwMode="auto">
            <a:xfrm>
              <a:off x="4533124" y="6692955"/>
              <a:ext cx="3918240" cy="165045"/>
            </a:xfrm>
            <a:prstGeom prst="rect">
              <a:avLst/>
            </a:prstGeom>
            <a:noFill/>
            <a:ln w="9525">
              <a:noFill/>
              <a:miter lim="800000"/>
              <a:headEnd/>
              <a:tailEnd/>
            </a:ln>
          </p:spPr>
          <p:txBody>
            <a:bodyPr lIns="0" tIns="0" rIns="0" bIns="0">
              <a:prstTxWarp prst="textNoShape">
                <a:avLst/>
              </a:prstTxWarp>
              <a:spAutoFit/>
            </a:bodyPr>
            <a:lstStyle/>
            <a:p>
              <a:pPr eaLnBrk="1">
                <a:lnSpc>
                  <a:spcPct val="97000"/>
                </a:lnSpc>
                <a:buClr>
                  <a:srgbClr val="000000"/>
                </a:buClr>
                <a:buSzPct val="45000"/>
                <a:tabLst>
                  <a:tab pos="656650" algn="l"/>
                  <a:tab pos="1313299" algn="l"/>
                  <a:tab pos="1969949" algn="l"/>
                  <a:tab pos="2626599" algn="l"/>
                  <a:tab pos="3283248" algn="l"/>
                </a:tabLst>
              </a:pPr>
              <a:r>
                <a:rPr lang="en-GB" sz="1100" dirty="0">
                  <a:solidFill>
                    <a:srgbClr val="000000"/>
                  </a:solidFill>
                </a:rPr>
                <a:t>Wildman D. E. </a:t>
              </a:r>
              <a:r>
                <a:rPr lang="en-GB" sz="1100" dirty="0" err="1">
                  <a:solidFill>
                    <a:srgbClr val="000000"/>
                  </a:solidFill>
                </a:rPr>
                <a:t>et.al</a:t>
              </a:r>
              <a:r>
                <a:rPr lang="en-GB" sz="1100" dirty="0">
                  <a:solidFill>
                    <a:srgbClr val="000000"/>
                  </a:solidFill>
                </a:rPr>
                <a:t>. 2006. PNAS, 103:3203-3208</a:t>
              </a:r>
            </a:p>
          </p:txBody>
        </p:sp>
      </p:grpSp>
    </p:spTree>
    <p:extLst>
      <p:ext uri="{BB962C8B-B14F-4D97-AF65-F5344CB8AC3E}">
        <p14:creationId xmlns:p14="http://schemas.microsoft.com/office/powerpoint/2010/main" val="778043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srcRect b="49219"/>
          <a:stretch>
            <a:fillRect/>
          </a:stretch>
        </p:blipFill>
        <p:spPr bwMode="auto">
          <a:xfrm>
            <a:off x="1906860" y="914400"/>
            <a:ext cx="5330280" cy="3901774"/>
          </a:xfrm>
          <a:prstGeom prst="rect">
            <a:avLst/>
          </a:prstGeom>
          <a:noFill/>
        </p:spPr>
      </p:pic>
      <p:sp>
        <p:nvSpPr>
          <p:cNvPr id="4" name="TextBox 3">
            <a:extLst>
              <a:ext uri="{FF2B5EF4-FFF2-40B4-BE49-F238E27FC236}">
                <a16:creationId xmlns:a16="http://schemas.microsoft.com/office/drawing/2014/main" id="{46C04850-17B9-6A23-2CD9-72DD6124ADBC}"/>
              </a:ext>
            </a:extLst>
          </p:cNvPr>
          <p:cNvSpPr txBox="1"/>
          <p:nvPr/>
        </p:nvSpPr>
        <p:spPr>
          <a:xfrm>
            <a:off x="1481880" y="258752"/>
            <a:ext cx="6214320" cy="461665"/>
          </a:xfrm>
          <a:prstGeom prst="rect">
            <a:avLst/>
          </a:prstGeom>
          <a:noFill/>
        </p:spPr>
        <p:txBody>
          <a:bodyPr wrap="square">
            <a:spAutoFit/>
          </a:bodyPr>
          <a:lstStyle/>
          <a:p>
            <a:pPr algn="ctr"/>
            <a:r>
              <a:rPr lang="en-US" dirty="0"/>
              <a:t>Placenta Evolution in Eutherian Mammals.</a:t>
            </a:r>
          </a:p>
        </p:txBody>
      </p:sp>
      <p:grpSp>
        <p:nvGrpSpPr>
          <p:cNvPr id="5" name="Group 4">
            <a:extLst>
              <a:ext uri="{FF2B5EF4-FFF2-40B4-BE49-F238E27FC236}">
                <a16:creationId xmlns:a16="http://schemas.microsoft.com/office/drawing/2014/main" id="{480CFCC7-705C-BB37-9AF5-15E697972FB2}"/>
              </a:ext>
            </a:extLst>
          </p:cNvPr>
          <p:cNvGrpSpPr/>
          <p:nvPr/>
        </p:nvGrpSpPr>
        <p:grpSpPr>
          <a:xfrm>
            <a:off x="990600" y="5410200"/>
            <a:ext cx="6938010" cy="1371600"/>
            <a:chOff x="2757714" y="2915675"/>
            <a:chExt cx="8095310" cy="1699868"/>
          </a:xfrm>
        </p:grpSpPr>
        <p:sp>
          <p:nvSpPr>
            <p:cNvPr id="6" name="Curved Left Arrow 5">
              <a:extLst>
                <a:ext uri="{FF2B5EF4-FFF2-40B4-BE49-F238E27FC236}">
                  <a16:creationId xmlns:a16="http://schemas.microsoft.com/office/drawing/2014/main" id="{3CBB7AD4-32B9-ADFE-84BE-1A0544496992}"/>
                </a:ext>
              </a:extLst>
            </p:cNvPr>
            <p:cNvSpPr/>
            <p:nvPr/>
          </p:nvSpPr>
          <p:spPr>
            <a:xfrm rot="5400000">
              <a:off x="8409607" y="1537121"/>
              <a:ext cx="1015177" cy="3871654"/>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Curved Left Arrow 6">
              <a:extLst>
                <a:ext uri="{FF2B5EF4-FFF2-40B4-BE49-F238E27FC236}">
                  <a16:creationId xmlns:a16="http://schemas.microsoft.com/office/drawing/2014/main" id="{0D9DC68F-0D2B-CC74-D9FD-4B123FBA7EE5}"/>
                </a:ext>
              </a:extLst>
            </p:cNvPr>
            <p:cNvSpPr/>
            <p:nvPr/>
          </p:nvSpPr>
          <p:spPr>
            <a:xfrm rot="5400000">
              <a:off x="5955435" y="-282046"/>
              <a:ext cx="1699868" cy="809531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 name="Group 7">
            <a:extLst>
              <a:ext uri="{FF2B5EF4-FFF2-40B4-BE49-F238E27FC236}">
                <a16:creationId xmlns:a16="http://schemas.microsoft.com/office/drawing/2014/main" id="{6C16D55D-B1C8-A83E-9FF1-65BEC4FC8D9F}"/>
              </a:ext>
            </a:extLst>
          </p:cNvPr>
          <p:cNvGrpSpPr/>
          <p:nvPr/>
        </p:nvGrpSpPr>
        <p:grpSpPr>
          <a:xfrm>
            <a:off x="397727" y="4800600"/>
            <a:ext cx="7821504" cy="629018"/>
            <a:chOff x="401537" y="2422700"/>
            <a:chExt cx="7821504" cy="629018"/>
          </a:xfrm>
        </p:grpSpPr>
        <p:sp>
          <p:nvSpPr>
            <p:cNvPr id="9" name="Rectangle 8">
              <a:extLst>
                <a:ext uri="{FF2B5EF4-FFF2-40B4-BE49-F238E27FC236}">
                  <a16:creationId xmlns:a16="http://schemas.microsoft.com/office/drawing/2014/main" id="{C252CF6D-C973-DD97-CDBF-B6C798BB6196}"/>
                </a:ext>
              </a:extLst>
            </p:cNvPr>
            <p:cNvSpPr/>
            <p:nvPr/>
          </p:nvSpPr>
          <p:spPr>
            <a:xfrm>
              <a:off x="3285738" y="2440012"/>
              <a:ext cx="2780994" cy="611706"/>
            </a:xfrm>
            <a:prstGeom prst="rect">
              <a:avLst/>
            </a:prstGeom>
          </p:spPr>
          <p:txBody>
            <a:bodyPr wrap="square">
              <a:spAutoFit/>
            </a:bodyPr>
            <a:lstStyle/>
            <a:p>
              <a:pPr marL="400050" marR="0" indent="-171450" algn="ctr">
                <a:lnSpc>
                  <a:spcPts val="1300"/>
                </a:lnSpc>
                <a:spcBef>
                  <a:spcPts val="0"/>
                </a:spcBef>
                <a:spcAft>
                  <a:spcPts val="0"/>
                </a:spcAft>
              </a:pPr>
              <a:r>
                <a:rPr lang="en-US" sz="1600" dirty="0">
                  <a:latin typeface="Calibri" panose="020F0502020204030204" pitchFamily="34" charset="0"/>
                  <a:ea typeface="Calibri" panose="020F0502020204030204" pitchFamily="34" charset="0"/>
                  <a:cs typeface="Times New Roman" panose="02020603050405020304" pitchFamily="18" charset="0"/>
                </a:rPr>
                <a:t>Moderately Efficient</a:t>
              </a:r>
            </a:p>
            <a:p>
              <a:pPr marL="400050" marR="0" indent="-171450" algn="ctr">
                <a:lnSpc>
                  <a:spcPts val="1300"/>
                </a:lnSpc>
                <a:spcBef>
                  <a:spcPts val="0"/>
                </a:spcBef>
                <a:spcAft>
                  <a:spcPts val="0"/>
                </a:spcAft>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400050" marR="0" indent="-171450" algn="ctr">
                <a:lnSpc>
                  <a:spcPts val="1300"/>
                </a:lnSpc>
                <a:spcBef>
                  <a:spcPts val="0"/>
                </a:spcBef>
                <a:spcAft>
                  <a:spcPts val="0"/>
                </a:spcAft>
              </a:pPr>
              <a:r>
                <a:rPr lang="en-US" sz="1600" dirty="0">
                  <a:latin typeface="Calibri" panose="020F0502020204030204" pitchFamily="34" charset="0"/>
                  <a:ea typeface="Calibri" panose="020F0502020204030204" pitchFamily="34" charset="0"/>
                  <a:cs typeface="Times New Roman" panose="02020603050405020304" pitchFamily="18" charset="0"/>
                </a:rPr>
                <a:t>Endotheliochorial </a:t>
              </a:r>
            </a:p>
          </p:txBody>
        </p:sp>
        <p:sp>
          <p:nvSpPr>
            <p:cNvPr id="10" name="Rectangle 9">
              <a:extLst>
                <a:ext uri="{FF2B5EF4-FFF2-40B4-BE49-F238E27FC236}">
                  <a16:creationId xmlns:a16="http://schemas.microsoft.com/office/drawing/2014/main" id="{173BF446-6A05-E729-263A-848DE1EDF62F}"/>
                </a:ext>
              </a:extLst>
            </p:cNvPr>
            <p:cNvSpPr/>
            <p:nvPr/>
          </p:nvSpPr>
          <p:spPr>
            <a:xfrm>
              <a:off x="401537" y="2440012"/>
              <a:ext cx="2101987" cy="611706"/>
            </a:xfrm>
            <a:prstGeom prst="rect">
              <a:avLst/>
            </a:prstGeom>
          </p:spPr>
          <p:txBody>
            <a:bodyPr wrap="square">
              <a:spAutoFit/>
            </a:bodyPr>
            <a:lstStyle/>
            <a:p>
              <a:pPr marL="400050" marR="0" indent="-171450" algn="ctr">
                <a:lnSpc>
                  <a:spcPts val="1300"/>
                </a:lnSpc>
                <a:spcBef>
                  <a:spcPts val="0"/>
                </a:spcBef>
                <a:spcAft>
                  <a:spcPts val="0"/>
                </a:spcAft>
              </a:pPr>
              <a:r>
                <a:rPr lang="en-US" sz="1600" dirty="0">
                  <a:latin typeface="Calibri" panose="020F0502020204030204" pitchFamily="34" charset="0"/>
                  <a:ea typeface="Calibri" panose="020F0502020204030204" pitchFamily="34" charset="0"/>
                  <a:cs typeface="Times New Roman" panose="02020603050405020304" pitchFamily="18" charset="0"/>
                </a:rPr>
                <a:t>Least Efficient	</a:t>
              </a:r>
            </a:p>
            <a:p>
              <a:pPr marL="400050" marR="0" indent="-171450" algn="ctr">
                <a:lnSpc>
                  <a:spcPts val="1300"/>
                </a:lnSpc>
                <a:spcBef>
                  <a:spcPts val="0"/>
                </a:spcBef>
                <a:spcAft>
                  <a:spcPts val="0"/>
                </a:spcAft>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400050" marR="0" indent="-171450" algn="ctr">
                <a:lnSpc>
                  <a:spcPts val="1300"/>
                </a:lnSpc>
                <a:spcBef>
                  <a:spcPts val="0"/>
                </a:spcBef>
                <a:spcAft>
                  <a:spcPts val="0"/>
                </a:spcAft>
              </a:pPr>
              <a:r>
                <a:rPr lang="en-US" sz="1600" dirty="0">
                  <a:latin typeface="Calibri" panose="020F0502020204030204" pitchFamily="34" charset="0"/>
                  <a:ea typeface="Calibri" panose="020F0502020204030204" pitchFamily="34" charset="0"/>
                  <a:cs typeface="Times New Roman" panose="02020603050405020304" pitchFamily="18" charset="0"/>
                </a:rPr>
                <a:t>Epitheliochorial	</a:t>
              </a:r>
            </a:p>
          </p:txBody>
        </p:sp>
        <p:sp>
          <p:nvSpPr>
            <p:cNvPr id="11" name="TextBox 10">
              <a:extLst>
                <a:ext uri="{FF2B5EF4-FFF2-40B4-BE49-F238E27FC236}">
                  <a16:creationId xmlns:a16="http://schemas.microsoft.com/office/drawing/2014/main" id="{D4EE560B-59CD-5A73-DAA6-418FAEE582BF}"/>
                </a:ext>
              </a:extLst>
            </p:cNvPr>
            <p:cNvSpPr txBox="1"/>
            <p:nvPr/>
          </p:nvSpPr>
          <p:spPr>
            <a:xfrm>
              <a:off x="6848947" y="2422700"/>
              <a:ext cx="1374094" cy="584775"/>
            </a:xfrm>
            <a:prstGeom prst="rect">
              <a:avLst/>
            </a:prstGeom>
            <a:noFill/>
          </p:spPr>
          <p:txBody>
            <a:bodyPr wrap="none" rtlCol="0">
              <a:spAutoFit/>
            </a:bodyPr>
            <a:lstStyle/>
            <a:p>
              <a:r>
                <a:rPr lang="en-US" sz="1600" dirty="0">
                  <a:latin typeface="Calibri" panose="020F0502020204030204" pitchFamily="34" charset="0"/>
                  <a:ea typeface="Calibri" panose="020F0502020204030204" pitchFamily="34" charset="0"/>
                  <a:cs typeface="Times New Roman" panose="02020603050405020304" pitchFamily="18" charset="0"/>
                </a:rPr>
                <a:t>Most Efficient</a:t>
              </a:r>
            </a:p>
            <a:p>
              <a:pPr algn="ctr"/>
              <a:r>
                <a:rPr lang="en-US" sz="1600" dirty="0">
                  <a:latin typeface="Calibri" panose="020F0502020204030204" pitchFamily="34" charset="0"/>
                  <a:ea typeface="Calibri" panose="020F0502020204030204" pitchFamily="34" charset="0"/>
                  <a:cs typeface="Times New Roman" panose="02020603050405020304" pitchFamily="18" charset="0"/>
                </a:rPr>
                <a:t>Hemochorial</a:t>
              </a:r>
              <a:endParaRPr lang="en-US" sz="1600" dirty="0"/>
            </a:p>
          </p:txBody>
        </p:sp>
      </p:gr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8683881-E338-CC41-8667-08F29F4FA49A}"/>
              </a:ext>
            </a:extLst>
          </p:cNvPr>
          <p:cNvSpPr txBox="1"/>
          <p:nvPr/>
        </p:nvSpPr>
        <p:spPr>
          <a:xfrm>
            <a:off x="990600" y="533400"/>
            <a:ext cx="7239000" cy="461665"/>
          </a:xfrm>
          <a:prstGeom prst="rect">
            <a:avLst/>
          </a:prstGeom>
          <a:noFill/>
        </p:spPr>
        <p:txBody>
          <a:bodyPr wrap="square">
            <a:spAutoFit/>
          </a:bodyPr>
          <a:lstStyle/>
          <a:p>
            <a:pPr algn="ctr"/>
            <a:r>
              <a:rPr lang="en-US" dirty="0">
                <a:effectLst/>
                <a:latin typeface="+mj-lt"/>
                <a:ea typeface="Times New Roman" panose="02020603050405020304" pitchFamily="18" charset="0"/>
                <a:cs typeface="Times New Roman" panose="02020603050405020304" pitchFamily="18" charset="0"/>
              </a:rPr>
              <a:t>Placenta Formation in </a:t>
            </a:r>
            <a:r>
              <a:rPr lang="en-US" dirty="0" err="1">
                <a:effectLst/>
                <a:latin typeface="+mj-lt"/>
                <a:ea typeface="Times New Roman" panose="02020603050405020304" pitchFamily="18" charset="0"/>
                <a:cs typeface="Times New Roman" panose="02020603050405020304" pitchFamily="18" charset="0"/>
              </a:rPr>
              <a:t>Metatherians</a:t>
            </a:r>
            <a:r>
              <a:rPr lang="en-US" dirty="0">
                <a:effectLst/>
                <a:latin typeface="+mj-lt"/>
                <a:ea typeface="Times New Roman" panose="02020603050405020304" pitchFamily="18" charset="0"/>
                <a:cs typeface="Times New Roman" panose="02020603050405020304" pitchFamily="18" charset="0"/>
              </a:rPr>
              <a:t> and Eutherians </a:t>
            </a:r>
            <a:endParaRPr lang="en-US" dirty="0">
              <a:latin typeface="+mj-lt"/>
            </a:endParaRPr>
          </a:p>
        </p:txBody>
      </p:sp>
      <p:sp>
        <p:nvSpPr>
          <p:cNvPr id="5" name="TextBox 4">
            <a:extLst>
              <a:ext uri="{FF2B5EF4-FFF2-40B4-BE49-F238E27FC236}">
                <a16:creationId xmlns:a16="http://schemas.microsoft.com/office/drawing/2014/main" id="{900E2993-D35C-3243-85DD-D3B05DF2CD90}"/>
              </a:ext>
            </a:extLst>
          </p:cNvPr>
          <p:cNvSpPr txBox="1"/>
          <p:nvPr/>
        </p:nvSpPr>
        <p:spPr>
          <a:xfrm>
            <a:off x="1676400" y="1143000"/>
            <a:ext cx="5943600" cy="338554"/>
          </a:xfrm>
          <a:prstGeom prst="rect">
            <a:avLst/>
          </a:prstGeom>
          <a:noFill/>
        </p:spPr>
        <p:txBody>
          <a:bodyPr wrap="square">
            <a:spAutoFit/>
          </a:bodyPr>
          <a:lstStyle/>
          <a:p>
            <a:pPr algn="ctr"/>
            <a:r>
              <a:rPr lang="en-US" sz="1600" dirty="0">
                <a:effectLst/>
                <a:latin typeface="+mj-lt"/>
                <a:ea typeface="Times New Roman" panose="02020603050405020304" pitchFamily="18" charset="0"/>
                <a:cs typeface="Times New Roman" panose="02020603050405020304" pitchFamily="18" charset="0"/>
              </a:rPr>
              <a:t>For both groups, at least </a:t>
            </a:r>
            <a:r>
              <a:rPr lang="en-US" sz="1600" i="1" dirty="0">
                <a:effectLst/>
                <a:latin typeface="+mj-lt"/>
                <a:ea typeface="Times New Roman" panose="02020603050405020304" pitchFamily="18" charset="0"/>
                <a:cs typeface="Times New Roman" panose="02020603050405020304" pitchFamily="18" charset="0"/>
              </a:rPr>
              <a:t>initial</a:t>
            </a:r>
            <a:r>
              <a:rPr lang="en-US" sz="1600" dirty="0">
                <a:effectLst/>
                <a:latin typeface="+mj-lt"/>
                <a:ea typeface="Times New Roman" panose="02020603050405020304" pitchFamily="18" charset="0"/>
                <a:cs typeface="Times New Roman" panose="02020603050405020304" pitchFamily="18" charset="0"/>
              </a:rPr>
              <a:t> embryonic growth is intrauterine.</a:t>
            </a:r>
            <a:r>
              <a:rPr lang="en-US" sz="1600" dirty="0">
                <a:effectLst/>
                <a:latin typeface="+mj-lt"/>
              </a:rPr>
              <a:t> </a:t>
            </a:r>
            <a:endParaRPr lang="en-US" sz="1600" dirty="0">
              <a:latin typeface="+mj-lt"/>
            </a:endParaRPr>
          </a:p>
        </p:txBody>
      </p:sp>
      <p:sp>
        <p:nvSpPr>
          <p:cNvPr id="6" name="TextBox 5">
            <a:extLst>
              <a:ext uri="{FF2B5EF4-FFF2-40B4-BE49-F238E27FC236}">
                <a16:creationId xmlns:a16="http://schemas.microsoft.com/office/drawing/2014/main" id="{14F20C6B-C4D2-184E-AA36-DEE5823A3501}"/>
              </a:ext>
            </a:extLst>
          </p:cNvPr>
          <p:cNvSpPr txBox="1"/>
          <p:nvPr/>
        </p:nvSpPr>
        <p:spPr>
          <a:xfrm>
            <a:off x="1667540" y="1691044"/>
            <a:ext cx="5230919" cy="338554"/>
          </a:xfrm>
          <a:prstGeom prst="rect">
            <a:avLst/>
          </a:prstGeom>
          <a:noFill/>
        </p:spPr>
        <p:txBody>
          <a:bodyPr wrap="none" rtlCol="0">
            <a:spAutoFit/>
          </a:bodyPr>
          <a:lstStyle/>
          <a:p>
            <a:r>
              <a:rPr lang="en-US" sz="1600" dirty="0"/>
              <a:t>Placentas are formed from </a:t>
            </a:r>
            <a:r>
              <a:rPr lang="en-US" sz="1600" b="1" dirty="0"/>
              <a:t>three layers</a:t>
            </a:r>
            <a:r>
              <a:rPr lang="en-US" sz="1600" dirty="0"/>
              <a:t> in both groups.</a:t>
            </a:r>
          </a:p>
        </p:txBody>
      </p:sp>
      <p:sp>
        <p:nvSpPr>
          <p:cNvPr id="9" name="TextBox 8">
            <a:extLst>
              <a:ext uri="{FF2B5EF4-FFF2-40B4-BE49-F238E27FC236}">
                <a16:creationId xmlns:a16="http://schemas.microsoft.com/office/drawing/2014/main" id="{FAADE670-699D-B841-865A-88EFC9E264B6}"/>
              </a:ext>
            </a:extLst>
          </p:cNvPr>
          <p:cNvSpPr txBox="1"/>
          <p:nvPr/>
        </p:nvSpPr>
        <p:spPr>
          <a:xfrm>
            <a:off x="990600" y="2445603"/>
            <a:ext cx="7994496" cy="830997"/>
          </a:xfrm>
          <a:prstGeom prst="rect">
            <a:avLst/>
          </a:prstGeom>
          <a:noFill/>
        </p:spPr>
        <p:txBody>
          <a:bodyPr wrap="none" rtlCol="0">
            <a:spAutoFit/>
          </a:bodyPr>
          <a:lstStyle/>
          <a:p>
            <a:r>
              <a:rPr lang="en-US" sz="1600" dirty="0"/>
              <a:t>1) A </a:t>
            </a:r>
            <a:r>
              <a:rPr lang="en-US" sz="1600" b="1" dirty="0"/>
              <a:t>single maternal layer</a:t>
            </a:r>
            <a:r>
              <a:rPr lang="en-US" sz="1600" dirty="0"/>
              <a:t> is the </a:t>
            </a:r>
            <a:r>
              <a:rPr lang="en-US" sz="1600" b="1" dirty="0"/>
              <a:t>endometrium</a:t>
            </a:r>
            <a:r>
              <a:rPr lang="en-US" sz="1600" dirty="0"/>
              <a:t>.</a:t>
            </a:r>
          </a:p>
          <a:p>
            <a:r>
              <a:rPr lang="en-US" sz="1600" dirty="0"/>
              <a:t>	The inner lining of the uterus is highly vascularized, and this is what is shed </a:t>
            </a:r>
          </a:p>
          <a:p>
            <a:r>
              <a:rPr lang="en-US" sz="1600" dirty="0"/>
              <a:t>		during human menstruation.</a:t>
            </a:r>
          </a:p>
        </p:txBody>
      </p:sp>
      <p:sp>
        <p:nvSpPr>
          <p:cNvPr id="10" name="TextBox 9">
            <a:extLst>
              <a:ext uri="{FF2B5EF4-FFF2-40B4-BE49-F238E27FC236}">
                <a16:creationId xmlns:a16="http://schemas.microsoft.com/office/drawing/2014/main" id="{550BEE4A-799C-4D46-828B-1FD6626A5347}"/>
              </a:ext>
            </a:extLst>
          </p:cNvPr>
          <p:cNvSpPr txBox="1"/>
          <p:nvPr/>
        </p:nvSpPr>
        <p:spPr>
          <a:xfrm>
            <a:off x="990600" y="3810000"/>
            <a:ext cx="7281160" cy="584775"/>
          </a:xfrm>
          <a:prstGeom prst="rect">
            <a:avLst/>
          </a:prstGeom>
          <a:noFill/>
        </p:spPr>
        <p:txBody>
          <a:bodyPr wrap="none" rtlCol="0">
            <a:spAutoFit/>
          </a:bodyPr>
          <a:lstStyle/>
          <a:p>
            <a:r>
              <a:rPr lang="en-US" sz="1600" dirty="0"/>
              <a:t>2) </a:t>
            </a:r>
            <a:r>
              <a:rPr lang="en-US" sz="1600" b="1" dirty="0"/>
              <a:t>The chorion</a:t>
            </a:r>
            <a:r>
              <a:rPr lang="en-US" sz="1600" dirty="0"/>
              <a:t> is the </a:t>
            </a:r>
            <a:r>
              <a:rPr lang="en-US" sz="1600" b="1" dirty="0"/>
              <a:t>outer embryonic layer</a:t>
            </a:r>
            <a:r>
              <a:rPr lang="en-US" sz="1600" dirty="0"/>
              <a:t>, which is derived primarily from </a:t>
            </a:r>
          </a:p>
          <a:p>
            <a:r>
              <a:rPr lang="en-US" sz="1600" dirty="0"/>
              <a:t>	the </a:t>
            </a:r>
            <a:r>
              <a:rPr lang="en-US" sz="1600" b="1" dirty="0"/>
              <a:t>trophoblast</a:t>
            </a:r>
            <a:r>
              <a:rPr lang="en-US" sz="1600" dirty="0"/>
              <a:t>.</a:t>
            </a:r>
          </a:p>
        </p:txBody>
      </p:sp>
      <p:sp>
        <p:nvSpPr>
          <p:cNvPr id="11" name="TextBox 10">
            <a:extLst>
              <a:ext uri="{FF2B5EF4-FFF2-40B4-BE49-F238E27FC236}">
                <a16:creationId xmlns:a16="http://schemas.microsoft.com/office/drawing/2014/main" id="{46C693E6-4218-2143-A512-57BF96EFA80A}"/>
              </a:ext>
            </a:extLst>
          </p:cNvPr>
          <p:cNvSpPr txBox="1"/>
          <p:nvPr/>
        </p:nvSpPr>
        <p:spPr>
          <a:xfrm>
            <a:off x="990600" y="5071646"/>
            <a:ext cx="6047809" cy="338554"/>
          </a:xfrm>
          <a:prstGeom prst="rect">
            <a:avLst/>
          </a:prstGeom>
          <a:noFill/>
        </p:spPr>
        <p:txBody>
          <a:bodyPr wrap="none" rtlCol="0">
            <a:spAutoFit/>
          </a:bodyPr>
          <a:lstStyle/>
          <a:p>
            <a:r>
              <a:rPr lang="en-US" sz="1600" dirty="0"/>
              <a:t>3) An </a:t>
            </a:r>
            <a:r>
              <a:rPr lang="en-US" sz="1600" b="1" dirty="0"/>
              <a:t>inner embryonic layer </a:t>
            </a:r>
            <a:r>
              <a:rPr lang="en-US" sz="1600" dirty="0"/>
              <a:t>that varies: There are two options.</a:t>
            </a:r>
          </a:p>
        </p:txBody>
      </p:sp>
      <p:sp>
        <p:nvSpPr>
          <p:cNvPr id="12" name="TextBox 11">
            <a:extLst>
              <a:ext uri="{FF2B5EF4-FFF2-40B4-BE49-F238E27FC236}">
                <a16:creationId xmlns:a16="http://schemas.microsoft.com/office/drawing/2014/main" id="{4B88E5F7-1365-0949-B645-1F24A344F695}"/>
              </a:ext>
            </a:extLst>
          </p:cNvPr>
          <p:cNvSpPr txBox="1"/>
          <p:nvPr/>
        </p:nvSpPr>
        <p:spPr>
          <a:xfrm>
            <a:off x="2971800" y="5438270"/>
            <a:ext cx="3462807" cy="338554"/>
          </a:xfrm>
          <a:prstGeom prst="rect">
            <a:avLst/>
          </a:prstGeom>
          <a:noFill/>
        </p:spPr>
        <p:txBody>
          <a:bodyPr wrap="none" rtlCol="0">
            <a:spAutoFit/>
          </a:bodyPr>
          <a:lstStyle/>
          <a:p>
            <a:r>
              <a:rPr lang="en-US" sz="1600" b="1" dirty="0"/>
              <a:t>vitelline</a:t>
            </a:r>
            <a:r>
              <a:rPr lang="en-US" sz="1600" dirty="0"/>
              <a:t> (yolk sac) in </a:t>
            </a:r>
            <a:r>
              <a:rPr lang="en-US" sz="1600" dirty="0" err="1"/>
              <a:t>metatherians</a:t>
            </a:r>
            <a:r>
              <a:rPr lang="en-US" sz="1600" dirty="0"/>
              <a:t>. </a:t>
            </a:r>
          </a:p>
        </p:txBody>
      </p:sp>
      <p:sp>
        <p:nvSpPr>
          <p:cNvPr id="14" name="TextBox 13">
            <a:extLst>
              <a:ext uri="{FF2B5EF4-FFF2-40B4-BE49-F238E27FC236}">
                <a16:creationId xmlns:a16="http://schemas.microsoft.com/office/drawing/2014/main" id="{8F65BE10-37D5-A149-B14E-BA825C267804}"/>
              </a:ext>
            </a:extLst>
          </p:cNvPr>
          <p:cNvSpPr txBox="1"/>
          <p:nvPr/>
        </p:nvSpPr>
        <p:spPr>
          <a:xfrm>
            <a:off x="6280486" y="5463440"/>
            <a:ext cx="2558714" cy="338554"/>
          </a:xfrm>
          <a:prstGeom prst="rect">
            <a:avLst/>
          </a:prstGeom>
          <a:noFill/>
        </p:spPr>
        <p:txBody>
          <a:bodyPr wrap="none" rtlCol="0">
            <a:spAutoFit/>
          </a:bodyPr>
          <a:lstStyle/>
          <a:p>
            <a:r>
              <a:rPr lang="en-US" sz="1600" b="1" dirty="0"/>
              <a:t>Choriovitelline placenta</a:t>
            </a:r>
            <a:r>
              <a:rPr lang="en-US" sz="1600" dirty="0"/>
              <a:t> </a:t>
            </a:r>
          </a:p>
        </p:txBody>
      </p:sp>
      <p:sp>
        <p:nvSpPr>
          <p:cNvPr id="15" name="TextBox 14">
            <a:extLst>
              <a:ext uri="{FF2B5EF4-FFF2-40B4-BE49-F238E27FC236}">
                <a16:creationId xmlns:a16="http://schemas.microsoft.com/office/drawing/2014/main" id="{9EF59135-421D-634D-9D34-37D0373B4918}"/>
              </a:ext>
            </a:extLst>
          </p:cNvPr>
          <p:cNvSpPr txBox="1"/>
          <p:nvPr/>
        </p:nvSpPr>
        <p:spPr>
          <a:xfrm>
            <a:off x="2971800" y="5808476"/>
            <a:ext cx="2364750" cy="338554"/>
          </a:xfrm>
          <a:prstGeom prst="rect">
            <a:avLst/>
          </a:prstGeom>
          <a:noFill/>
        </p:spPr>
        <p:txBody>
          <a:bodyPr wrap="none" rtlCol="0">
            <a:spAutoFit/>
          </a:bodyPr>
          <a:lstStyle/>
          <a:p>
            <a:r>
              <a:rPr lang="en-US" sz="1600" b="1" dirty="0"/>
              <a:t>allantois</a:t>
            </a:r>
            <a:r>
              <a:rPr lang="en-US" sz="1600" dirty="0"/>
              <a:t> in eutherians. </a:t>
            </a:r>
          </a:p>
        </p:txBody>
      </p:sp>
      <p:sp>
        <p:nvSpPr>
          <p:cNvPr id="16" name="TextBox 15">
            <a:extLst>
              <a:ext uri="{FF2B5EF4-FFF2-40B4-BE49-F238E27FC236}">
                <a16:creationId xmlns:a16="http://schemas.microsoft.com/office/drawing/2014/main" id="{8A8167FA-21AF-CF4F-9F73-F6EC02A361D8}"/>
              </a:ext>
            </a:extLst>
          </p:cNvPr>
          <p:cNvSpPr txBox="1"/>
          <p:nvPr/>
        </p:nvSpPr>
        <p:spPr>
          <a:xfrm>
            <a:off x="6280486" y="5833646"/>
            <a:ext cx="2501006" cy="338554"/>
          </a:xfrm>
          <a:prstGeom prst="rect">
            <a:avLst/>
          </a:prstGeom>
          <a:noFill/>
        </p:spPr>
        <p:txBody>
          <a:bodyPr wrap="none" rtlCol="0">
            <a:spAutoFit/>
          </a:bodyPr>
          <a:lstStyle/>
          <a:p>
            <a:r>
              <a:rPr lang="en-US" sz="1600" b="1" dirty="0" err="1"/>
              <a:t>Chorioallantic</a:t>
            </a:r>
            <a:r>
              <a:rPr lang="en-US" sz="1600" b="1" dirty="0"/>
              <a:t> placenta</a:t>
            </a:r>
            <a:r>
              <a:rPr lang="en-US" sz="1600" dirty="0"/>
              <a:t> </a:t>
            </a:r>
          </a:p>
        </p:txBody>
      </p:sp>
    </p:spTree>
    <p:extLst>
      <p:ext uri="{BB962C8B-B14F-4D97-AF65-F5344CB8AC3E}">
        <p14:creationId xmlns:p14="http://schemas.microsoft.com/office/powerpoint/2010/main" val="1213499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P spid="10" grpId="0"/>
      <p:bldP spid="11" grpId="0"/>
      <p:bldP spid="12" grpId="0"/>
      <p:bldP spid="14" grpId="0"/>
      <p:bldP spid="15"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E7FCCA0-F8C3-0E42-A5B6-05BFFB96F4FF}"/>
              </a:ext>
            </a:extLst>
          </p:cNvPr>
          <p:cNvSpPr txBox="1"/>
          <p:nvPr/>
        </p:nvSpPr>
        <p:spPr>
          <a:xfrm>
            <a:off x="990600" y="533400"/>
            <a:ext cx="7239000" cy="461665"/>
          </a:xfrm>
          <a:prstGeom prst="rect">
            <a:avLst/>
          </a:prstGeom>
          <a:noFill/>
        </p:spPr>
        <p:txBody>
          <a:bodyPr wrap="square">
            <a:spAutoFit/>
          </a:bodyPr>
          <a:lstStyle/>
          <a:p>
            <a:pPr algn="ctr"/>
            <a:r>
              <a:rPr lang="en-US" dirty="0">
                <a:effectLst/>
                <a:latin typeface="+mj-lt"/>
                <a:ea typeface="Times New Roman" panose="02020603050405020304" pitchFamily="18" charset="0"/>
                <a:cs typeface="Times New Roman" panose="02020603050405020304" pitchFamily="18" charset="0"/>
              </a:rPr>
              <a:t>Placenta Formation in </a:t>
            </a:r>
            <a:r>
              <a:rPr lang="en-US" dirty="0" err="1">
                <a:effectLst/>
                <a:latin typeface="+mj-lt"/>
                <a:ea typeface="Times New Roman" panose="02020603050405020304" pitchFamily="18" charset="0"/>
                <a:cs typeface="Times New Roman" panose="02020603050405020304" pitchFamily="18" charset="0"/>
              </a:rPr>
              <a:t>Metatherians</a:t>
            </a:r>
            <a:r>
              <a:rPr lang="en-US" dirty="0">
                <a:effectLst/>
                <a:latin typeface="+mj-lt"/>
                <a:ea typeface="Times New Roman" panose="02020603050405020304" pitchFamily="18" charset="0"/>
                <a:cs typeface="Times New Roman" panose="02020603050405020304" pitchFamily="18" charset="0"/>
              </a:rPr>
              <a:t> and Eutherians </a:t>
            </a:r>
            <a:endParaRPr lang="en-US" dirty="0">
              <a:latin typeface="+mj-lt"/>
            </a:endParaRPr>
          </a:p>
        </p:txBody>
      </p:sp>
      <p:sp>
        <p:nvSpPr>
          <p:cNvPr id="5" name="TextBox 4">
            <a:extLst>
              <a:ext uri="{FF2B5EF4-FFF2-40B4-BE49-F238E27FC236}">
                <a16:creationId xmlns:a16="http://schemas.microsoft.com/office/drawing/2014/main" id="{F678C8CB-FAF2-464D-B146-38BB757D7938}"/>
              </a:ext>
            </a:extLst>
          </p:cNvPr>
          <p:cNvSpPr txBox="1"/>
          <p:nvPr/>
        </p:nvSpPr>
        <p:spPr>
          <a:xfrm>
            <a:off x="4371107" y="3130351"/>
            <a:ext cx="713657" cy="276999"/>
          </a:xfrm>
          <a:prstGeom prst="rect">
            <a:avLst/>
          </a:prstGeom>
          <a:noFill/>
        </p:spPr>
        <p:txBody>
          <a:bodyPr wrap="none" rtlCol="0">
            <a:spAutoFit/>
          </a:bodyPr>
          <a:lstStyle/>
          <a:p>
            <a:r>
              <a:rPr lang="en-US" sz="1200" dirty="0"/>
              <a:t>Embryo</a:t>
            </a:r>
          </a:p>
        </p:txBody>
      </p:sp>
      <p:grpSp>
        <p:nvGrpSpPr>
          <p:cNvPr id="23" name="Group 22">
            <a:extLst>
              <a:ext uri="{FF2B5EF4-FFF2-40B4-BE49-F238E27FC236}">
                <a16:creationId xmlns:a16="http://schemas.microsoft.com/office/drawing/2014/main" id="{1B02BC76-7BCA-7245-B470-D8C49113802C}"/>
              </a:ext>
            </a:extLst>
          </p:cNvPr>
          <p:cNvGrpSpPr/>
          <p:nvPr/>
        </p:nvGrpSpPr>
        <p:grpSpPr>
          <a:xfrm>
            <a:off x="2514600" y="1524000"/>
            <a:ext cx="5029200" cy="4191000"/>
            <a:chOff x="2514600" y="1524000"/>
            <a:chExt cx="5029200" cy="4191000"/>
          </a:xfrm>
        </p:grpSpPr>
        <p:sp>
          <p:nvSpPr>
            <p:cNvPr id="3" name="Oval 2">
              <a:extLst>
                <a:ext uri="{FF2B5EF4-FFF2-40B4-BE49-F238E27FC236}">
                  <a16:creationId xmlns:a16="http://schemas.microsoft.com/office/drawing/2014/main" id="{39FC8801-2FC6-E94E-A08D-DF42B87F22FA}"/>
                </a:ext>
              </a:extLst>
            </p:cNvPr>
            <p:cNvSpPr/>
            <p:nvPr/>
          </p:nvSpPr>
          <p:spPr bwMode="auto">
            <a:xfrm>
              <a:off x="2514600" y="1676400"/>
              <a:ext cx="4191000" cy="4038600"/>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128"/>
              </a:endParaRPr>
            </a:p>
          </p:txBody>
        </p:sp>
        <p:sp>
          <p:nvSpPr>
            <p:cNvPr id="15" name="TextBox 14">
              <a:extLst>
                <a:ext uri="{FF2B5EF4-FFF2-40B4-BE49-F238E27FC236}">
                  <a16:creationId xmlns:a16="http://schemas.microsoft.com/office/drawing/2014/main" id="{E028E5C2-F909-2045-A123-E39159E6AA3B}"/>
                </a:ext>
              </a:extLst>
            </p:cNvPr>
            <p:cNvSpPr txBox="1"/>
            <p:nvPr/>
          </p:nvSpPr>
          <p:spPr>
            <a:xfrm>
              <a:off x="6551221" y="1524000"/>
              <a:ext cx="992579" cy="369332"/>
            </a:xfrm>
            <a:prstGeom prst="rect">
              <a:avLst/>
            </a:prstGeom>
            <a:noFill/>
          </p:spPr>
          <p:txBody>
            <a:bodyPr wrap="none" rtlCol="0">
              <a:spAutoFit/>
            </a:bodyPr>
            <a:lstStyle/>
            <a:p>
              <a:r>
                <a:rPr lang="en-US" sz="1800" dirty="0"/>
                <a:t>Chorion</a:t>
              </a:r>
            </a:p>
          </p:txBody>
        </p:sp>
        <p:cxnSp>
          <p:nvCxnSpPr>
            <p:cNvPr id="17" name="Straight Arrow Connector 16">
              <a:extLst>
                <a:ext uri="{FF2B5EF4-FFF2-40B4-BE49-F238E27FC236}">
                  <a16:creationId xmlns:a16="http://schemas.microsoft.com/office/drawing/2014/main" id="{11A03C31-2F5A-CE4E-9146-C6B29F8CB1C4}"/>
                </a:ext>
              </a:extLst>
            </p:cNvPr>
            <p:cNvCxnSpPr>
              <a:cxnSpLocks/>
              <a:stCxn id="15" idx="1"/>
            </p:cNvCxnSpPr>
            <p:nvPr/>
          </p:nvCxnSpPr>
          <p:spPr bwMode="auto">
            <a:xfrm flipH="1">
              <a:off x="5791201" y="1708666"/>
              <a:ext cx="760020" cy="34873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pSp>
      <p:grpSp>
        <p:nvGrpSpPr>
          <p:cNvPr id="24" name="Group 23">
            <a:extLst>
              <a:ext uri="{FF2B5EF4-FFF2-40B4-BE49-F238E27FC236}">
                <a16:creationId xmlns:a16="http://schemas.microsoft.com/office/drawing/2014/main" id="{A9EEB0CB-23C7-3242-93FD-040982037F86}"/>
              </a:ext>
            </a:extLst>
          </p:cNvPr>
          <p:cNvGrpSpPr/>
          <p:nvPr/>
        </p:nvGrpSpPr>
        <p:grpSpPr>
          <a:xfrm>
            <a:off x="4000501" y="2286000"/>
            <a:ext cx="3675574" cy="1219200"/>
            <a:chOff x="4000501" y="2286000"/>
            <a:chExt cx="3675574" cy="1219200"/>
          </a:xfrm>
        </p:grpSpPr>
        <p:sp>
          <p:nvSpPr>
            <p:cNvPr id="12" name="Oval 11">
              <a:extLst>
                <a:ext uri="{FF2B5EF4-FFF2-40B4-BE49-F238E27FC236}">
                  <a16:creationId xmlns:a16="http://schemas.microsoft.com/office/drawing/2014/main" id="{98C4A799-FB6A-3B49-87E6-A590A9CE9019}"/>
                </a:ext>
              </a:extLst>
            </p:cNvPr>
            <p:cNvSpPr/>
            <p:nvPr/>
          </p:nvSpPr>
          <p:spPr bwMode="auto">
            <a:xfrm>
              <a:off x="4000501" y="2514600"/>
              <a:ext cx="1333499" cy="990600"/>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endParaRPr>
            </a:p>
          </p:txBody>
        </p:sp>
        <p:sp>
          <p:nvSpPr>
            <p:cNvPr id="13" name="TextBox 12">
              <a:extLst>
                <a:ext uri="{FF2B5EF4-FFF2-40B4-BE49-F238E27FC236}">
                  <a16:creationId xmlns:a16="http://schemas.microsoft.com/office/drawing/2014/main" id="{388090A5-54DB-844A-A09B-834AAD22459C}"/>
                </a:ext>
              </a:extLst>
            </p:cNvPr>
            <p:cNvSpPr txBox="1"/>
            <p:nvPr/>
          </p:nvSpPr>
          <p:spPr>
            <a:xfrm>
              <a:off x="6709144" y="2286000"/>
              <a:ext cx="966931" cy="369332"/>
            </a:xfrm>
            <a:prstGeom prst="rect">
              <a:avLst/>
            </a:prstGeom>
            <a:noFill/>
          </p:spPr>
          <p:txBody>
            <a:bodyPr wrap="none" rtlCol="0">
              <a:spAutoFit/>
            </a:bodyPr>
            <a:lstStyle/>
            <a:p>
              <a:r>
                <a:rPr lang="en-US" sz="1800" dirty="0"/>
                <a:t>Amnion</a:t>
              </a:r>
            </a:p>
          </p:txBody>
        </p:sp>
        <p:cxnSp>
          <p:nvCxnSpPr>
            <p:cNvPr id="19" name="Straight Arrow Connector 18">
              <a:extLst>
                <a:ext uri="{FF2B5EF4-FFF2-40B4-BE49-F238E27FC236}">
                  <a16:creationId xmlns:a16="http://schemas.microsoft.com/office/drawing/2014/main" id="{A388B622-7593-1F4C-BDF7-E099402F7835}"/>
                </a:ext>
              </a:extLst>
            </p:cNvPr>
            <p:cNvCxnSpPr>
              <a:cxnSpLocks/>
            </p:cNvCxnSpPr>
            <p:nvPr/>
          </p:nvCxnSpPr>
          <p:spPr bwMode="auto">
            <a:xfrm flipH="1">
              <a:off x="5334000" y="2519564"/>
              <a:ext cx="1362782" cy="54233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pSp>
      <p:grpSp>
        <p:nvGrpSpPr>
          <p:cNvPr id="27" name="Group 26">
            <a:extLst>
              <a:ext uri="{FF2B5EF4-FFF2-40B4-BE49-F238E27FC236}">
                <a16:creationId xmlns:a16="http://schemas.microsoft.com/office/drawing/2014/main" id="{2B0466CA-40DA-754F-8295-934D48EBA46D}"/>
              </a:ext>
            </a:extLst>
          </p:cNvPr>
          <p:cNvGrpSpPr/>
          <p:nvPr/>
        </p:nvGrpSpPr>
        <p:grpSpPr>
          <a:xfrm>
            <a:off x="4743923" y="3558475"/>
            <a:ext cx="3585468" cy="1579931"/>
            <a:chOff x="4743923" y="3558475"/>
            <a:chExt cx="3585468" cy="1579931"/>
          </a:xfrm>
        </p:grpSpPr>
        <p:sp>
          <p:nvSpPr>
            <p:cNvPr id="7" name="Teardrop 6">
              <a:extLst>
                <a:ext uri="{FF2B5EF4-FFF2-40B4-BE49-F238E27FC236}">
                  <a16:creationId xmlns:a16="http://schemas.microsoft.com/office/drawing/2014/main" id="{D8F4AE95-7256-5645-A26C-99EDA4A98313}"/>
                </a:ext>
              </a:extLst>
            </p:cNvPr>
            <p:cNvSpPr/>
            <p:nvPr/>
          </p:nvSpPr>
          <p:spPr bwMode="auto">
            <a:xfrm rot="18696893">
              <a:off x="4775073" y="3527325"/>
              <a:ext cx="381000" cy="443300"/>
            </a:xfrm>
            <a:prstGeom prst="teardrop">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endParaRPr>
            </a:p>
          </p:txBody>
        </p:sp>
        <p:sp>
          <p:nvSpPr>
            <p:cNvPr id="11" name="TextBox 10">
              <a:extLst>
                <a:ext uri="{FF2B5EF4-FFF2-40B4-BE49-F238E27FC236}">
                  <a16:creationId xmlns:a16="http://schemas.microsoft.com/office/drawing/2014/main" id="{927E53D0-CD20-3645-87EF-75BC90874112}"/>
                </a:ext>
              </a:extLst>
            </p:cNvPr>
            <p:cNvSpPr txBox="1"/>
            <p:nvPr/>
          </p:nvSpPr>
          <p:spPr>
            <a:xfrm>
              <a:off x="7272691" y="4769074"/>
              <a:ext cx="1056700" cy="369332"/>
            </a:xfrm>
            <a:prstGeom prst="rect">
              <a:avLst/>
            </a:prstGeom>
            <a:noFill/>
          </p:spPr>
          <p:txBody>
            <a:bodyPr wrap="none" rtlCol="0">
              <a:spAutoFit/>
            </a:bodyPr>
            <a:lstStyle/>
            <a:p>
              <a:r>
                <a:rPr lang="en-US" sz="1800" dirty="0" err="1"/>
                <a:t>Allantios</a:t>
              </a:r>
              <a:endParaRPr lang="en-US" sz="1800" dirty="0"/>
            </a:p>
          </p:txBody>
        </p:sp>
        <p:cxnSp>
          <p:nvCxnSpPr>
            <p:cNvPr id="25" name="Straight Arrow Connector 24">
              <a:extLst>
                <a:ext uri="{FF2B5EF4-FFF2-40B4-BE49-F238E27FC236}">
                  <a16:creationId xmlns:a16="http://schemas.microsoft.com/office/drawing/2014/main" id="{B00E9167-A710-3A41-A27C-573682558DAD}"/>
                </a:ext>
              </a:extLst>
            </p:cNvPr>
            <p:cNvCxnSpPr>
              <a:cxnSpLocks/>
            </p:cNvCxnSpPr>
            <p:nvPr/>
          </p:nvCxnSpPr>
          <p:spPr bwMode="auto">
            <a:xfrm flipH="1" flipV="1">
              <a:off x="5181600" y="3845742"/>
              <a:ext cx="2091091" cy="1037359"/>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pSp>
      <p:grpSp>
        <p:nvGrpSpPr>
          <p:cNvPr id="29" name="Group 28">
            <a:extLst>
              <a:ext uri="{FF2B5EF4-FFF2-40B4-BE49-F238E27FC236}">
                <a16:creationId xmlns:a16="http://schemas.microsoft.com/office/drawing/2014/main" id="{6BCDA4B0-CE4F-F841-83D0-7546CF051094}"/>
              </a:ext>
            </a:extLst>
          </p:cNvPr>
          <p:cNvGrpSpPr/>
          <p:nvPr/>
        </p:nvGrpSpPr>
        <p:grpSpPr>
          <a:xfrm>
            <a:off x="4191000" y="2895600"/>
            <a:ext cx="990600" cy="609600"/>
            <a:chOff x="4191000" y="2895600"/>
            <a:chExt cx="990600" cy="609600"/>
          </a:xfrm>
        </p:grpSpPr>
        <p:sp>
          <p:nvSpPr>
            <p:cNvPr id="4" name="Oval 3">
              <a:extLst>
                <a:ext uri="{FF2B5EF4-FFF2-40B4-BE49-F238E27FC236}">
                  <a16:creationId xmlns:a16="http://schemas.microsoft.com/office/drawing/2014/main" id="{0F65FCF3-C5AC-F440-970F-8B05E4391DBB}"/>
                </a:ext>
              </a:extLst>
            </p:cNvPr>
            <p:cNvSpPr/>
            <p:nvPr/>
          </p:nvSpPr>
          <p:spPr bwMode="auto">
            <a:xfrm>
              <a:off x="4191000" y="2895600"/>
              <a:ext cx="990600" cy="609600"/>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endParaRPr>
            </a:p>
          </p:txBody>
        </p:sp>
        <p:sp>
          <p:nvSpPr>
            <p:cNvPr id="28" name="Oval 27">
              <a:extLst>
                <a:ext uri="{FF2B5EF4-FFF2-40B4-BE49-F238E27FC236}">
                  <a16:creationId xmlns:a16="http://schemas.microsoft.com/office/drawing/2014/main" id="{19E527C0-8FF0-FC41-92DD-333FF57ECF36}"/>
                </a:ext>
              </a:extLst>
            </p:cNvPr>
            <p:cNvSpPr/>
            <p:nvPr/>
          </p:nvSpPr>
          <p:spPr bwMode="auto">
            <a:xfrm>
              <a:off x="4311999" y="3115227"/>
              <a:ext cx="91375" cy="91375"/>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endParaRPr>
            </a:p>
          </p:txBody>
        </p:sp>
      </p:grpSp>
      <p:grpSp>
        <p:nvGrpSpPr>
          <p:cNvPr id="32" name="Group 31">
            <a:extLst>
              <a:ext uri="{FF2B5EF4-FFF2-40B4-BE49-F238E27FC236}">
                <a16:creationId xmlns:a16="http://schemas.microsoft.com/office/drawing/2014/main" id="{5352A64C-B975-D14D-90B2-67003E89B5FA}"/>
              </a:ext>
            </a:extLst>
          </p:cNvPr>
          <p:cNvGrpSpPr/>
          <p:nvPr/>
        </p:nvGrpSpPr>
        <p:grpSpPr>
          <a:xfrm>
            <a:off x="1215309" y="3558475"/>
            <a:ext cx="3489568" cy="1693958"/>
            <a:chOff x="1215309" y="3558475"/>
            <a:chExt cx="3489568" cy="1693958"/>
          </a:xfrm>
        </p:grpSpPr>
        <p:sp>
          <p:nvSpPr>
            <p:cNvPr id="6" name="Teardrop 5">
              <a:extLst>
                <a:ext uri="{FF2B5EF4-FFF2-40B4-BE49-F238E27FC236}">
                  <a16:creationId xmlns:a16="http://schemas.microsoft.com/office/drawing/2014/main" id="{40743712-53C2-C242-9F39-F0A7E96BCB80}"/>
                </a:ext>
              </a:extLst>
            </p:cNvPr>
            <p:cNvSpPr/>
            <p:nvPr/>
          </p:nvSpPr>
          <p:spPr bwMode="auto">
            <a:xfrm rot="18696893">
              <a:off x="4292727" y="3527325"/>
              <a:ext cx="381000" cy="443300"/>
            </a:xfrm>
            <a:prstGeom prst="teardrop">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endParaRPr>
            </a:p>
          </p:txBody>
        </p:sp>
        <p:sp>
          <p:nvSpPr>
            <p:cNvPr id="10" name="TextBox 9">
              <a:extLst>
                <a:ext uri="{FF2B5EF4-FFF2-40B4-BE49-F238E27FC236}">
                  <a16:creationId xmlns:a16="http://schemas.microsoft.com/office/drawing/2014/main" id="{55D53E23-B769-DE48-9CF5-D857A9250CEA}"/>
                </a:ext>
              </a:extLst>
            </p:cNvPr>
            <p:cNvSpPr txBox="1"/>
            <p:nvPr/>
          </p:nvSpPr>
          <p:spPr>
            <a:xfrm>
              <a:off x="1215309" y="4883101"/>
              <a:ext cx="988412" cy="369332"/>
            </a:xfrm>
            <a:prstGeom prst="rect">
              <a:avLst/>
            </a:prstGeom>
            <a:noFill/>
          </p:spPr>
          <p:txBody>
            <a:bodyPr wrap="none" rtlCol="0">
              <a:spAutoFit/>
            </a:bodyPr>
            <a:lstStyle/>
            <a:p>
              <a:r>
                <a:rPr lang="en-US" sz="1800" dirty="0"/>
                <a:t>Vitelline</a:t>
              </a:r>
            </a:p>
          </p:txBody>
        </p:sp>
        <p:cxnSp>
          <p:nvCxnSpPr>
            <p:cNvPr id="30" name="Straight Arrow Connector 29">
              <a:extLst>
                <a:ext uri="{FF2B5EF4-FFF2-40B4-BE49-F238E27FC236}">
                  <a16:creationId xmlns:a16="http://schemas.microsoft.com/office/drawing/2014/main" id="{24182732-A577-294D-8F96-DCCC2BFB361D}"/>
                </a:ext>
              </a:extLst>
            </p:cNvPr>
            <p:cNvCxnSpPr>
              <a:cxnSpLocks/>
            </p:cNvCxnSpPr>
            <p:nvPr/>
          </p:nvCxnSpPr>
          <p:spPr bwMode="auto">
            <a:xfrm flipV="1">
              <a:off x="2108454" y="3886200"/>
              <a:ext cx="2180001" cy="106831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pSp>
      <p:grpSp>
        <p:nvGrpSpPr>
          <p:cNvPr id="37" name="Group 36">
            <a:extLst>
              <a:ext uri="{FF2B5EF4-FFF2-40B4-BE49-F238E27FC236}">
                <a16:creationId xmlns:a16="http://schemas.microsoft.com/office/drawing/2014/main" id="{BD8613C1-5822-8B45-9A43-AB0145FCC4E8}"/>
              </a:ext>
            </a:extLst>
          </p:cNvPr>
          <p:cNvGrpSpPr/>
          <p:nvPr/>
        </p:nvGrpSpPr>
        <p:grpSpPr>
          <a:xfrm>
            <a:off x="687988" y="1991966"/>
            <a:ext cx="2664812" cy="1467384"/>
            <a:chOff x="687988" y="1991966"/>
            <a:chExt cx="2664812" cy="1467384"/>
          </a:xfrm>
        </p:grpSpPr>
        <p:sp>
          <p:nvSpPr>
            <p:cNvPr id="33" name="TextBox 32">
              <a:extLst>
                <a:ext uri="{FF2B5EF4-FFF2-40B4-BE49-F238E27FC236}">
                  <a16:creationId xmlns:a16="http://schemas.microsoft.com/office/drawing/2014/main" id="{82E16356-2AB2-1E42-B9F6-910672212ADC}"/>
                </a:ext>
              </a:extLst>
            </p:cNvPr>
            <p:cNvSpPr txBox="1"/>
            <p:nvPr/>
          </p:nvSpPr>
          <p:spPr>
            <a:xfrm>
              <a:off x="687988" y="1991966"/>
              <a:ext cx="1864613" cy="646331"/>
            </a:xfrm>
            <a:prstGeom prst="rect">
              <a:avLst/>
            </a:prstGeom>
            <a:noFill/>
          </p:spPr>
          <p:txBody>
            <a:bodyPr wrap="none" rtlCol="0">
              <a:spAutoFit/>
            </a:bodyPr>
            <a:lstStyle/>
            <a:p>
              <a:pPr algn="ctr"/>
              <a:r>
                <a:rPr lang="en-US" sz="1800" dirty="0"/>
                <a:t>Extra-embryonic</a:t>
              </a:r>
            </a:p>
            <a:p>
              <a:pPr algn="ctr"/>
              <a:r>
                <a:rPr lang="en-US" sz="1800" dirty="0"/>
                <a:t>coelom</a:t>
              </a:r>
            </a:p>
          </p:txBody>
        </p:sp>
        <p:cxnSp>
          <p:nvCxnSpPr>
            <p:cNvPr id="34" name="Straight Arrow Connector 33">
              <a:extLst>
                <a:ext uri="{FF2B5EF4-FFF2-40B4-BE49-F238E27FC236}">
                  <a16:creationId xmlns:a16="http://schemas.microsoft.com/office/drawing/2014/main" id="{EE4BE894-7E86-0643-93A0-B1BF2CF36659}"/>
                </a:ext>
              </a:extLst>
            </p:cNvPr>
            <p:cNvCxnSpPr>
              <a:cxnSpLocks/>
            </p:cNvCxnSpPr>
            <p:nvPr/>
          </p:nvCxnSpPr>
          <p:spPr bwMode="auto">
            <a:xfrm>
              <a:off x="2065471" y="2446709"/>
              <a:ext cx="1287329" cy="101264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pSp>
    </p:spTree>
    <p:extLst>
      <p:ext uri="{BB962C8B-B14F-4D97-AF65-F5344CB8AC3E}">
        <p14:creationId xmlns:p14="http://schemas.microsoft.com/office/powerpoint/2010/main" val="1811355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EA7B36F-2B1F-8841-99FD-7C89B7EE48B1}"/>
              </a:ext>
            </a:extLst>
          </p:cNvPr>
          <p:cNvSpPr txBox="1"/>
          <p:nvPr/>
        </p:nvSpPr>
        <p:spPr>
          <a:xfrm>
            <a:off x="3589198" y="400307"/>
            <a:ext cx="1965603" cy="461665"/>
          </a:xfrm>
          <a:prstGeom prst="rect">
            <a:avLst/>
          </a:prstGeom>
          <a:noFill/>
        </p:spPr>
        <p:txBody>
          <a:bodyPr wrap="none" rtlCol="0">
            <a:spAutoFit/>
          </a:bodyPr>
          <a:lstStyle/>
          <a:p>
            <a:r>
              <a:rPr lang="en-US" dirty="0" err="1"/>
              <a:t>Metatherians</a:t>
            </a:r>
            <a:endParaRPr lang="en-US" dirty="0"/>
          </a:p>
        </p:txBody>
      </p:sp>
      <p:grpSp>
        <p:nvGrpSpPr>
          <p:cNvPr id="5" name="Group 4">
            <a:extLst>
              <a:ext uri="{FF2B5EF4-FFF2-40B4-BE49-F238E27FC236}">
                <a16:creationId xmlns:a16="http://schemas.microsoft.com/office/drawing/2014/main" id="{AB6A8747-FEB3-A648-A9DE-F3D557577B5B}"/>
              </a:ext>
            </a:extLst>
          </p:cNvPr>
          <p:cNvGrpSpPr/>
          <p:nvPr/>
        </p:nvGrpSpPr>
        <p:grpSpPr>
          <a:xfrm>
            <a:off x="1447800" y="1983708"/>
            <a:ext cx="7086600" cy="3954577"/>
            <a:chOff x="-1143000" y="4279606"/>
            <a:chExt cx="7086600" cy="3954577"/>
          </a:xfrm>
        </p:grpSpPr>
        <p:pic>
          <p:nvPicPr>
            <p:cNvPr id="2" name="Picture 1">
              <a:extLst>
                <a:ext uri="{FF2B5EF4-FFF2-40B4-BE49-F238E27FC236}">
                  <a16:creationId xmlns:a16="http://schemas.microsoft.com/office/drawing/2014/main" id="{190878A5-B83B-A04A-B2E4-00F89C8675E5}"/>
                </a:ext>
              </a:extLst>
            </p:cNvPr>
            <p:cNvPicPr>
              <a:picLocks noChangeAspect="1"/>
            </p:cNvPicPr>
            <p:nvPr/>
          </p:nvPicPr>
          <p:blipFill rotWithShape="1">
            <a:blip r:embed="rId2"/>
            <a:srcRect l="3353" t="3618" r="3353" b="50000"/>
            <a:stretch/>
          </p:blipFill>
          <p:spPr>
            <a:xfrm>
              <a:off x="-1143000" y="4279606"/>
              <a:ext cx="7086600" cy="3954577"/>
            </a:xfrm>
            <a:prstGeom prst="rect">
              <a:avLst/>
            </a:prstGeom>
          </p:spPr>
        </p:pic>
        <p:sp>
          <p:nvSpPr>
            <p:cNvPr id="9" name="TextBox 8">
              <a:extLst>
                <a:ext uri="{FF2B5EF4-FFF2-40B4-BE49-F238E27FC236}">
                  <a16:creationId xmlns:a16="http://schemas.microsoft.com/office/drawing/2014/main" id="{5D7A2D5C-F381-284C-B580-513FFDB04186}"/>
                </a:ext>
              </a:extLst>
            </p:cNvPr>
            <p:cNvSpPr txBox="1"/>
            <p:nvPr/>
          </p:nvSpPr>
          <p:spPr>
            <a:xfrm>
              <a:off x="1923246" y="5267698"/>
              <a:ext cx="954107" cy="369332"/>
            </a:xfrm>
            <a:prstGeom prst="rect">
              <a:avLst/>
            </a:prstGeom>
            <a:noFill/>
          </p:spPr>
          <p:txBody>
            <a:bodyPr wrap="none" rtlCol="0">
              <a:spAutoFit/>
            </a:bodyPr>
            <a:lstStyle/>
            <a:p>
              <a:r>
                <a:rPr lang="en-US" sz="1800" dirty="0"/>
                <a:t>embryo</a:t>
              </a:r>
            </a:p>
          </p:txBody>
        </p:sp>
      </p:grpSp>
      <p:grpSp>
        <p:nvGrpSpPr>
          <p:cNvPr id="13" name="Group 12">
            <a:extLst>
              <a:ext uri="{FF2B5EF4-FFF2-40B4-BE49-F238E27FC236}">
                <a16:creationId xmlns:a16="http://schemas.microsoft.com/office/drawing/2014/main" id="{45B0B8FC-1DD0-C141-BA8D-5D296CBD139E}"/>
              </a:ext>
            </a:extLst>
          </p:cNvPr>
          <p:cNvGrpSpPr/>
          <p:nvPr/>
        </p:nvGrpSpPr>
        <p:grpSpPr>
          <a:xfrm>
            <a:off x="1905000" y="1160534"/>
            <a:ext cx="2286000" cy="1430266"/>
            <a:chOff x="1905000" y="1160534"/>
            <a:chExt cx="2286000" cy="1430266"/>
          </a:xfrm>
        </p:grpSpPr>
        <p:sp>
          <p:nvSpPr>
            <p:cNvPr id="14" name="TextBox 13">
              <a:extLst>
                <a:ext uri="{FF2B5EF4-FFF2-40B4-BE49-F238E27FC236}">
                  <a16:creationId xmlns:a16="http://schemas.microsoft.com/office/drawing/2014/main" id="{A0888490-04D1-9345-92F8-80B4B2E48765}"/>
                </a:ext>
              </a:extLst>
            </p:cNvPr>
            <p:cNvSpPr txBox="1"/>
            <p:nvPr/>
          </p:nvSpPr>
          <p:spPr>
            <a:xfrm>
              <a:off x="1905000" y="1160534"/>
              <a:ext cx="1945404" cy="461665"/>
            </a:xfrm>
            <a:prstGeom prst="rect">
              <a:avLst/>
            </a:prstGeom>
            <a:noFill/>
          </p:spPr>
          <p:txBody>
            <a:bodyPr wrap="none" rtlCol="0">
              <a:spAutoFit/>
            </a:bodyPr>
            <a:lstStyle/>
            <a:p>
              <a:r>
                <a:rPr lang="en-US" sz="1800" dirty="0"/>
                <a:t>Vitelline</a:t>
              </a:r>
              <a:r>
                <a:rPr lang="en-US" dirty="0"/>
                <a:t> </a:t>
              </a:r>
              <a:r>
                <a:rPr lang="en-US" sz="1800" dirty="0"/>
                <a:t>expands</a:t>
              </a:r>
            </a:p>
          </p:txBody>
        </p:sp>
        <p:cxnSp>
          <p:nvCxnSpPr>
            <p:cNvPr id="15" name="Straight Arrow Connector 14">
              <a:extLst>
                <a:ext uri="{FF2B5EF4-FFF2-40B4-BE49-F238E27FC236}">
                  <a16:creationId xmlns:a16="http://schemas.microsoft.com/office/drawing/2014/main" id="{4D6FDE3E-6FD1-BA4C-B009-EB310C691AD4}"/>
                </a:ext>
              </a:extLst>
            </p:cNvPr>
            <p:cNvCxnSpPr/>
            <p:nvPr/>
          </p:nvCxnSpPr>
          <p:spPr bwMode="auto">
            <a:xfrm>
              <a:off x="3589198" y="1600200"/>
              <a:ext cx="601802" cy="990600"/>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grpSp>
      <p:sp>
        <p:nvSpPr>
          <p:cNvPr id="16" name="TextBox 15">
            <a:extLst>
              <a:ext uri="{FF2B5EF4-FFF2-40B4-BE49-F238E27FC236}">
                <a16:creationId xmlns:a16="http://schemas.microsoft.com/office/drawing/2014/main" id="{01EC60C3-CAF0-794C-B634-A76A086B44FF}"/>
              </a:ext>
            </a:extLst>
          </p:cNvPr>
          <p:cNvSpPr txBox="1"/>
          <p:nvPr/>
        </p:nvSpPr>
        <p:spPr>
          <a:xfrm>
            <a:off x="7071797" y="4800600"/>
            <a:ext cx="1005403" cy="369332"/>
          </a:xfrm>
          <a:prstGeom prst="rect">
            <a:avLst/>
          </a:prstGeom>
          <a:noFill/>
        </p:spPr>
        <p:txBody>
          <a:bodyPr wrap="none" rtlCol="0">
            <a:spAutoFit/>
          </a:bodyPr>
          <a:lstStyle/>
          <a:p>
            <a:r>
              <a:rPr lang="en-US" sz="1800" dirty="0"/>
              <a:t>recedes</a:t>
            </a:r>
          </a:p>
        </p:txBody>
      </p:sp>
    </p:spTree>
    <p:extLst>
      <p:ext uri="{BB962C8B-B14F-4D97-AF65-F5344CB8AC3E}">
        <p14:creationId xmlns:p14="http://schemas.microsoft.com/office/powerpoint/2010/main" val="3158780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F7F15CF-CAA3-254A-8055-2E3C9CCB8B9F}"/>
              </a:ext>
            </a:extLst>
          </p:cNvPr>
          <p:cNvSpPr txBox="1"/>
          <p:nvPr/>
        </p:nvSpPr>
        <p:spPr>
          <a:xfrm>
            <a:off x="3743087" y="228600"/>
            <a:ext cx="1657826" cy="461665"/>
          </a:xfrm>
          <a:prstGeom prst="rect">
            <a:avLst/>
          </a:prstGeom>
          <a:noFill/>
        </p:spPr>
        <p:txBody>
          <a:bodyPr wrap="none" rtlCol="0">
            <a:spAutoFit/>
          </a:bodyPr>
          <a:lstStyle/>
          <a:p>
            <a:r>
              <a:rPr lang="en-US" dirty="0"/>
              <a:t>Eutherians</a:t>
            </a:r>
          </a:p>
        </p:txBody>
      </p:sp>
      <p:sp>
        <p:nvSpPr>
          <p:cNvPr id="7" name="TextBox 6">
            <a:extLst>
              <a:ext uri="{FF2B5EF4-FFF2-40B4-BE49-F238E27FC236}">
                <a16:creationId xmlns:a16="http://schemas.microsoft.com/office/drawing/2014/main" id="{A711E89C-B6E4-A444-911F-102D0DA0A9D5}"/>
              </a:ext>
            </a:extLst>
          </p:cNvPr>
          <p:cNvSpPr txBox="1"/>
          <p:nvPr/>
        </p:nvSpPr>
        <p:spPr>
          <a:xfrm>
            <a:off x="1981200" y="5939120"/>
            <a:ext cx="5718232" cy="338554"/>
          </a:xfrm>
          <a:prstGeom prst="rect">
            <a:avLst/>
          </a:prstGeom>
          <a:noFill/>
        </p:spPr>
        <p:txBody>
          <a:bodyPr wrap="none" rtlCol="0">
            <a:spAutoFit/>
          </a:bodyPr>
          <a:lstStyle/>
          <a:p>
            <a:pPr algn="ctr"/>
            <a:r>
              <a:rPr lang="en-US" sz="1600" dirty="0"/>
              <a:t>More intimate contact between maternal and fetal circulation.</a:t>
            </a:r>
          </a:p>
        </p:txBody>
      </p:sp>
      <p:sp>
        <p:nvSpPr>
          <p:cNvPr id="8" name="TextBox 7">
            <a:extLst>
              <a:ext uri="{FF2B5EF4-FFF2-40B4-BE49-F238E27FC236}">
                <a16:creationId xmlns:a16="http://schemas.microsoft.com/office/drawing/2014/main" id="{C3A4D318-BAEA-6D44-A6B5-87EDB16552E9}"/>
              </a:ext>
            </a:extLst>
          </p:cNvPr>
          <p:cNvSpPr txBox="1"/>
          <p:nvPr/>
        </p:nvSpPr>
        <p:spPr>
          <a:xfrm>
            <a:off x="2514600" y="838200"/>
            <a:ext cx="4077014" cy="338554"/>
          </a:xfrm>
          <a:prstGeom prst="rect">
            <a:avLst/>
          </a:prstGeom>
          <a:noFill/>
        </p:spPr>
        <p:txBody>
          <a:bodyPr wrap="none" rtlCol="0">
            <a:spAutoFit/>
          </a:bodyPr>
          <a:lstStyle/>
          <a:p>
            <a:pPr algn="ctr"/>
            <a:r>
              <a:rPr lang="en-US" sz="1600" dirty="0"/>
              <a:t>Vitelline functions early, but then recedes.</a:t>
            </a:r>
          </a:p>
        </p:txBody>
      </p:sp>
      <p:sp>
        <p:nvSpPr>
          <p:cNvPr id="20" name="TextBox 19">
            <a:extLst>
              <a:ext uri="{FF2B5EF4-FFF2-40B4-BE49-F238E27FC236}">
                <a16:creationId xmlns:a16="http://schemas.microsoft.com/office/drawing/2014/main" id="{A3284E9C-E8F0-C44D-854D-2634243458D8}"/>
              </a:ext>
            </a:extLst>
          </p:cNvPr>
          <p:cNvSpPr txBox="1"/>
          <p:nvPr/>
        </p:nvSpPr>
        <p:spPr>
          <a:xfrm>
            <a:off x="2854723" y="1371600"/>
            <a:ext cx="3332964" cy="338554"/>
          </a:xfrm>
          <a:prstGeom prst="rect">
            <a:avLst/>
          </a:prstGeom>
          <a:noFill/>
        </p:spPr>
        <p:txBody>
          <a:bodyPr wrap="none" rtlCol="0">
            <a:spAutoFit/>
          </a:bodyPr>
          <a:lstStyle/>
          <a:p>
            <a:pPr algn="ctr"/>
            <a:r>
              <a:rPr lang="en-US" sz="1600" dirty="0"/>
              <a:t>Embryo </a:t>
            </a:r>
            <a:r>
              <a:rPr lang="en-US" sz="1600" b="1" dirty="0"/>
              <a:t>implants</a:t>
            </a:r>
            <a:r>
              <a:rPr lang="en-US" sz="1600" dirty="0"/>
              <a:t> into uterine wall.</a:t>
            </a:r>
          </a:p>
        </p:txBody>
      </p:sp>
      <p:sp>
        <p:nvSpPr>
          <p:cNvPr id="21" name="TextBox 20">
            <a:extLst>
              <a:ext uri="{FF2B5EF4-FFF2-40B4-BE49-F238E27FC236}">
                <a16:creationId xmlns:a16="http://schemas.microsoft.com/office/drawing/2014/main" id="{9DCCDD93-904B-D745-8878-C811056EA54B}"/>
              </a:ext>
            </a:extLst>
          </p:cNvPr>
          <p:cNvSpPr txBox="1"/>
          <p:nvPr/>
        </p:nvSpPr>
        <p:spPr>
          <a:xfrm>
            <a:off x="1953807" y="1824859"/>
            <a:ext cx="5589993" cy="338554"/>
          </a:xfrm>
          <a:prstGeom prst="rect">
            <a:avLst/>
          </a:prstGeom>
          <a:noFill/>
        </p:spPr>
        <p:txBody>
          <a:bodyPr wrap="none" rtlCol="0">
            <a:spAutoFit/>
          </a:bodyPr>
          <a:lstStyle/>
          <a:p>
            <a:pPr algn="ctr"/>
            <a:r>
              <a:rPr lang="en-US" sz="1600" dirty="0"/>
              <a:t>Chorion develops villi that further penetrate the uterine wall.</a:t>
            </a:r>
          </a:p>
        </p:txBody>
      </p:sp>
      <p:sp>
        <p:nvSpPr>
          <p:cNvPr id="13" name="TextBox 12">
            <a:extLst>
              <a:ext uri="{FF2B5EF4-FFF2-40B4-BE49-F238E27FC236}">
                <a16:creationId xmlns:a16="http://schemas.microsoft.com/office/drawing/2014/main" id="{1654AF81-B66D-7243-BCAA-BCCB2555FF9F}"/>
              </a:ext>
            </a:extLst>
          </p:cNvPr>
          <p:cNvSpPr txBox="1"/>
          <p:nvPr/>
        </p:nvSpPr>
        <p:spPr>
          <a:xfrm>
            <a:off x="1670975" y="2366613"/>
            <a:ext cx="6058069" cy="338554"/>
          </a:xfrm>
          <a:prstGeom prst="rect">
            <a:avLst/>
          </a:prstGeom>
          <a:noFill/>
        </p:spPr>
        <p:txBody>
          <a:bodyPr wrap="none" rtlCol="0">
            <a:spAutoFit/>
          </a:bodyPr>
          <a:lstStyle/>
          <a:p>
            <a:pPr algn="ctr"/>
            <a:r>
              <a:rPr lang="en-US" sz="1600" dirty="0"/>
              <a:t>Allantois expands, contacts the chorion, and extends into the villi.</a:t>
            </a:r>
          </a:p>
        </p:txBody>
      </p:sp>
      <p:grpSp>
        <p:nvGrpSpPr>
          <p:cNvPr id="10" name="Group 9">
            <a:extLst>
              <a:ext uri="{FF2B5EF4-FFF2-40B4-BE49-F238E27FC236}">
                <a16:creationId xmlns:a16="http://schemas.microsoft.com/office/drawing/2014/main" id="{09A571CA-4833-0640-A2E2-623369290465}"/>
              </a:ext>
            </a:extLst>
          </p:cNvPr>
          <p:cNvGrpSpPr/>
          <p:nvPr/>
        </p:nvGrpSpPr>
        <p:grpSpPr>
          <a:xfrm>
            <a:off x="679239" y="3111500"/>
            <a:ext cx="8263660" cy="2374900"/>
            <a:chOff x="679239" y="3111500"/>
            <a:chExt cx="8263660" cy="2374900"/>
          </a:xfrm>
        </p:grpSpPr>
        <p:pic>
          <p:nvPicPr>
            <p:cNvPr id="6" name="Picture 5">
              <a:extLst>
                <a:ext uri="{FF2B5EF4-FFF2-40B4-BE49-F238E27FC236}">
                  <a16:creationId xmlns:a16="http://schemas.microsoft.com/office/drawing/2014/main" id="{0BA9E817-68EE-1F4B-963C-F75BB91171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3111500"/>
              <a:ext cx="4372610" cy="2374900"/>
            </a:xfrm>
            <a:prstGeom prst="rect">
              <a:avLst/>
            </a:prstGeom>
          </p:spPr>
        </p:pic>
        <p:grpSp>
          <p:nvGrpSpPr>
            <p:cNvPr id="18" name="Group 17">
              <a:extLst>
                <a:ext uri="{FF2B5EF4-FFF2-40B4-BE49-F238E27FC236}">
                  <a16:creationId xmlns:a16="http://schemas.microsoft.com/office/drawing/2014/main" id="{E9B610AB-5F70-304D-8081-BC551183144F}"/>
                </a:ext>
              </a:extLst>
            </p:cNvPr>
            <p:cNvGrpSpPr/>
            <p:nvPr/>
          </p:nvGrpSpPr>
          <p:grpSpPr>
            <a:xfrm>
              <a:off x="679239" y="4449346"/>
              <a:ext cx="3805669" cy="416986"/>
              <a:chOff x="679239" y="4081046"/>
              <a:chExt cx="3805669" cy="416986"/>
            </a:xfrm>
          </p:grpSpPr>
          <p:sp>
            <p:nvSpPr>
              <p:cNvPr id="11" name="TextBox 10">
                <a:extLst>
                  <a:ext uri="{FF2B5EF4-FFF2-40B4-BE49-F238E27FC236}">
                    <a16:creationId xmlns:a16="http://schemas.microsoft.com/office/drawing/2014/main" id="{599F5915-44D4-914B-A2B2-15DF59454C57}"/>
                  </a:ext>
                </a:extLst>
              </p:cNvPr>
              <p:cNvSpPr txBox="1"/>
              <p:nvPr/>
            </p:nvSpPr>
            <p:spPr>
              <a:xfrm>
                <a:off x="679239" y="4081046"/>
                <a:ext cx="1682961" cy="338554"/>
              </a:xfrm>
              <a:prstGeom prst="rect">
                <a:avLst/>
              </a:prstGeom>
              <a:noFill/>
            </p:spPr>
            <p:txBody>
              <a:bodyPr wrap="none" rtlCol="0">
                <a:spAutoFit/>
              </a:bodyPr>
              <a:lstStyle/>
              <a:p>
                <a:r>
                  <a:rPr lang="en-US" sz="1600" dirty="0"/>
                  <a:t>Vitelline recedes</a:t>
                </a:r>
              </a:p>
            </p:txBody>
          </p:sp>
          <p:cxnSp>
            <p:nvCxnSpPr>
              <p:cNvPr id="15" name="Straight Arrow Connector 14">
                <a:extLst>
                  <a:ext uri="{FF2B5EF4-FFF2-40B4-BE49-F238E27FC236}">
                    <a16:creationId xmlns:a16="http://schemas.microsoft.com/office/drawing/2014/main" id="{BAFD0A69-7892-AE4A-AE4B-4D3092E74106}"/>
                  </a:ext>
                </a:extLst>
              </p:cNvPr>
              <p:cNvCxnSpPr>
                <a:cxnSpLocks/>
                <a:stCxn id="11" idx="3"/>
              </p:cNvCxnSpPr>
              <p:nvPr/>
            </p:nvCxnSpPr>
            <p:spPr bwMode="auto">
              <a:xfrm>
                <a:off x="2362200" y="4250323"/>
                <a:ext cx="2122708" cy="247709"/>
              </a:xfrm>
              <a:prstGeom prst="straightConnector1">
                <a:avLst/>
              </a:prstGeom>
              <a:solidFill>
                <a:schemeClr val="accent1"/>
              </a:solidFill>
              <a:ln w="34925" cap="flat" cmpd="sng" algn="ctr">
                <a:solidFill>
                  <a:schemeClr val="tx1"/>
                </a:solidFill>
                <a:prstDash val="solid"/>
                <a:round/>
                <a:headEnd type="none" w="med" len="med"/>
                <a:tailEnd type="triangle"/>
              </a:ln>
              <a:effectLst/>
            </p:spPr>
          </p:cxnSp>
        </p:grpSp>
        <p:sp>
          <p:nvSpPr>
            <p:cNvPr id="4" name="TextBox 3">
              <a:extLst>
                <a:ext uri="{FF2B5EF4-FFF2-40B4-BE49-F238E27FC236}">
                  <a16:creationId xmlns:a16="http://schemas.microsoft.com/office/drawing/2014/main" id="{1773295F-0BCE-CE46-AD25-13EB2CFBAAD8}"/>
                </a:ext>
              </a:extLst>
            </p:cNvPr>
            <p:cNvSpPr txBox="1"/>
            <p:nvPr/>
          </p:nvSpPr>
          <p:spPr>
            <a:xfrm>
              <a:off x="7153627" y="3814280"/>
              <a:ext cx="1789272" cy="338554"/>
            </a:xfrm>
            <a:prstGeom prst="rect">
              <a:avLst/>
            </a:prstGeom>
            <a:noFill/>
          </p:spPr>
          <p:txBody>
            <a:bodyPr wrap="none" rtlCol="0">
              <a:spAutoFit/>
            </a:bodyPr>
            <a:lstStyle/>
            <a:p>
              <a:r>
                <a:rPr lang="en-US" sz="1600" dirty="0"/>
                <a:t>Allantois expands</a:t>
              </a:r>
            </a:p>
          </p:txBody>
        </p:sp>
        <p:cxnSp>
          <p:nvCxnSpPr>
            <p:cNvPr id="16" name="Straight Arrow Connector 15">
              <a:extLst>
                <a:ext uri="{FF2B5EF4-FFF2-40B4-BE49-F238E27FC236}">
                  <a16:creationId xmlns:a16="http://schemas.microsoft.com/office/drawing/2014/main" id="{E6483F94-820C-2B4F-A31D-8B5391ECC4DC}"/>
                </a:ext>
              </a:extLst>
            </p:cNvPr>
            <p:cNvCxnSpPr>
              <a:cxnSpLocks/>
            </p:cNvCxnSpPr>
            <p:nvPr/>
          </p:nvCxnSpPr>
          <p:spPr bwMode="auto">
            <a:xfrm flipH="1">
              <a:off x="5257800" y="4071087"/>
              <a:ext cx="1905000" cy="498142"/>
            </a:xfrm>
            <a:prstGeom prst="straightConnector1">
              <a:avLst/>
            </a:prstGeom>
            <a:solidFill>
              <a:schemeClr val="accent1"/>
            </a:solidFill>
            <a:ln w="34925" cap="flat" cmpd="sng" algn="ctr">
              <a:solidFill>
                <a:schemeClr val="tx1"/>
              </a:solidFill>
              <a:prstDash val="solid"/>
              <a:round/>
              <a:headEnd type="none" w="med" len="med"/>
              <a:tailEnd type="triangle"/>
            </a:ln>
            <a:effectLst/>
          </p:spPr>
        </p:cxnSp>
      </p:grpSp>
    </p:spTree>
    <p:extLst>
      <p:ext uri="{BB962C8B-B14F-4D97-AF65-F5344CB8AC3E}">
        <p14:creationId xmlns:p14="http://schemas.microsoft.com/office/powerpoint/2010/main" val="1336320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0" grpId="0"/>
      <p:bldP spid="21"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9EE2F8-1BA4-C347-841A-2AE8E4EC2B8F}"/>
              </a:ext>
            </a:extLst>
          </p:cNvPr>
          <p:cNvSpPr txBox="1"/>
          <p:nvPr/>
        </p:nvSpPr>
        <p:spPr>
          <a:xfrm>
            <a:off x="1066800" y="381000"/>
            <a:ext cx="7005251" cy="461665"/>
          </a:xfrm>
          <a:prstGeom prst="rect">
            <a:avLst/>
          </a:prstGeom>
          <a:noFill/>
        </p:spPr>
        <p:txBody>
          <a:bodyPr wrap="none" rtlCol="0">
            <a:spAutoFit/>
          </a:bodyPr>
          <a:lstStyle/>
          <a:p>
            <a:pPr algn="ctr"/>
            <a:r>
              <a:rPr lang="en-US" dirty="0"/>
              <a:t>Tissues Separating Maternal and Fetal Circulation</a:t>
            </a:r>
          </a:p>
        </p:txBody>
      </p:sp>
      <p:sp>
        <p:nvSpPr>
          <p:cNvPr id="33" name="TextBox 32">
            <a:extLst>
              <a:ext uri="{FF2B5EF4-FFF2-40B4-BE49-F238E27FC236}">
                <a16:creationId xmlns:a16="http://schemas.microsoft.com/office/drawing/2014/main" id="{6039E5BB-6392-C94A-8D3A-2D473B7F705F}"/>
              </a:ext>
            </a:extLst>
          </p:cNvPr>
          <p:cNvSpPr txBox="1"/>
          <p:nvPr/>
        </p:nvSpPr>
        <p:spPr>
          <a:xfrm>
            <a:off x="3481395" y="4538443"/>
            <a:ext cx="2066591" cy="523220"/>
          </a:xfrm>
          <a:prstGeom prst="rect">
            <a:avLst/>
          </a:prstGeom>
          <a:noFill/>
        </p:spPr>
        <p:txBody>
          <a:bodyPr wrap="none" rtlCol="0">
            <a:spAutoFit/>
          </a:bodyPr>
          <a:lstStyle/>
          <a:p>
            <a:pPr algn="ctr"/>
            <a:r>
              <a:rPr lang="en-US" sz="1400" dirty="0"/>
              <a:t>Endothelial cells of fetal</a:t>
            </a:r>
          </a:p>
          <a:p>
            <a:pPr algn="ctr"/>
            <a:r>
              <a:rPr lang="en-US" sz="1400" dirty="0"/>
              <a:t>capillary</a:t>
            </a:r>
          </a:p>
        </p:txBody>
      </p:sp>
      <p:sp>
        <p:nvSpPr>
          <p:cNvPr id="36" name="TextBox 35">
            <a:extLst>
              <a:ext uri="{FF2B5EF4-FFF2-40B4-BE49-F238E27FC236}">
                <a16:creationId xmlns:a16="http://schemas.microsoft.com/office/drawing/2014/main" id="{B573617D-0E87-FE4C-8F9E-43CB5556CD9B}"/>
              </a:ext>
            </a:extLst>
          </p:cNvPr>
          <p:cNvSpPr txBox="1"/>
          <p:nvPr/>
        </p:nvSpPr>
        <p:spPr>
          <a:xfrm>
            <a:off x="3302660" y="1676400"/>
            <a:ext cx="2424062" cy="523220"/>
          </a:xfrm>
          <a:prstGeom prst="rect">
            <a:avLst/>
          </a:prstGeom>
          <a:noFill/>
        </p:spPr>
        <p:txBody>
          <a:bodyPr wrap="none" rtlCol="0">
            <a:spAutoFit/>
          </a:bodyPr>
          <a:lstStyle/>
          <a:p>
            <a:pPr algn="ctr"/>
            <a:r>
              <a:rPr lang="en-US" sz="1400" dirty="0"/>
              <a:t>Endothelial cells of maternal</a:t>
            </a:r>
          </a:p>
          <a:p>
            <a:pPr algn="ctr"/>
            <a:r>
              <a:rPr lang="en-US" sz="1400" dirty="0"/>
              <a:t>capillary</a:t>
            </a:r>
          </a:p>
        </p:txBody>
      </p:sp>
      <p:grpSp>
        <p:nvGrpSpPr>
          <p:cNvPr id="58" name="Group 57">
            <a:extLst>
              <a:ext uri="{FF2B5EF4-FFF2-40B4-BE49-F238E27FC236}">
                <a16:creationId xmlns:a16="http://schemas.microsoft.com/office/drawing/2014/main" id="{4FA19969-E129-5649-A676-6DC120007209}"/>
              </a:ext>
            </a:extLst>
          </p:cNvPr>
          <p:cNvGrpSpPr/>
          <p:nvPr/>
        </p:nvGrpSpPr>
        <p:grpSpPr>
          <a:xfrm>
            <a:off x="312118" y="1371600"/>
            <a:ext cx="7231684" cy="5107172"/>
            <a:chOff x="312118" y="1371600"/>
            <a:chExt cx="7231684" cy="5107172"/>
          </a:xfrm>
        </p:grpSpPr>
        <p:sp>
          <p:nvSpPr>
            <p:cNvPr id="3" name="Oval 2">
              <a:extLst>
                <a:ext uri="{FF2B5EF4-FFF2-40B4-BE49-F238E27FC236}">
                  <a16:creationId xmlns:a16="http://schemas.microsoft.com/office/drawing/2014/main" id="{35E15B74-7157-BA4E-B97A-ECC019215166}"/>
                </a:ext>
              </a:extLst>
            </p:cNvPr>
            <p:cNvSpPr/>
            <p:nvPr/>
          </p:nvSpPr>
          <p:spPr bwMode="auto">
            <a:xfrm>
              <a:off x="4228783" y="2378019"/>
              <a:ext cx="571817" cy="571817"/>
            </a:xfrm>
            <a:prstGeom prst="ellipse">
              <a:avLst/>
            </a:prstGeom>
            <a:solidFill>
              <a:srgbClr val="C00000"/>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128"/>
              </a:endParaRPr>
            </a:p>
          </p:txBody>
        </p:sp>
        <p:sp>
          <p:nvSpPr>
            <p:cNvPr id="4" name="Oval 3">
              <a:extLst>
                <a:ext uri="{FF2B5EF4-FFF2-40B4-BE49-F238E27FC236}">
                  <a16:creationId xmlns:a16="http://schemas.microsoft.com/office/drawing/2014/main" id="{4A4B6A11-B7FC-4949-B05B-7034743B9E57}"/>
                </a:ext>
              </a:extLst>
            </p:cNvPr>
            <p:cNvSpPr/>
            <p:nvPr/>
          </p:nvSpPr>
          <p:spPr bwMode="auto">
            <a:xfrm>
              <a:off x="4228783" y="3771584"/>
              <a:ext cx="571817" cy="571817"/>
            </a:xfrm>
            <a:prstGeom prst="ellipse">
              <a:avLst/>
            </a:prstGeom>
            <a:solidFill>
              <a:srgbClr val="C00000"/>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128"/>
              </a:endParaRPr>
            </a:p>
          </p:txBody>
        </p:sp>
        <p:grpSp>
          <p:nvGrpSpPr>
            <p:cNvPr id="41" name="Group 40">
              <a:extLst>
                <a:ext uri="{FF2B5EF4-FFF2-40B4-BE49-F238E27FC236}">
                  <a16:creationId xmlns:a16="http://schemas.microsoft.com/office/drawing/2014/main" id="{668C160C-DEE6-324C-8BC2-A2EE9D0E3D8A}"/>
                </a:ext>
              </a:extLst>
            </p:cNvPr>
            <p:cNvGrpSpPr/>
            <p:nvPr/>
          </p:nvGrpSpPr>
          <p:grpSpPr>
            <a:xfrm>
              <a:off x="436656" y="3354572"/>
              <a:ext cx="6345144" cy="3124200"/>
              <a:chOff x="436656" y="3354572"/>
              <a:chExt cx="6345144" cy="3124200"/>
            </a:xfrm>
          </p:grpSpPr>
          <p:grpSp>
            <p:nvGrpSpPr>
              <p:cNvPr id="12" name="Group 11">
                <a:extLst>
                  <a:ext uri="{FF2B5EF4-FFF2-40B4-BE49-F238E27FC236}">
                    <a16:creationId xmlns:a16="http://schemas.microsoft.com/office/drawing/2014/main" id="{436E1652-E224-D846-8C7A-9F50A8AD6D7B}"/>
                  </a:ext>
                </a:extLst>
              </p:cNvPr>
              <p:cNvGrpSpPr/>
              <p:nvPr/>
            </p:nvGrpSpPr>
            <p:grpSpPr>
              <a:xfrm>
                <a:off x="1676400" y="3354572"/>
                <a:ext cx="5105400" cy="3124200"/>
                <a:chOff x="1752600" y="3429000"/>
                <a:chExt cx="5105400" cy="3124200"/>
              </a:xfrm>
            </p:grpSpPr>
            <p:cxnSp>
              <p:nvCxnSpPr>
                <p:cNvPr id="7" name="Straight Connector 6">
                  <a:extLst>
                    <a:ext uri="{FF2B5EF4-FFF2-40B4-BE49-F238E27FC236}">
                      <a16:creationId xmlns:a16="http://schemas.microsoft.com/office/drawing/2014/main" id="{CC65A402-234F-5445-9E3E-CD4E8BBA2DF5}"/>
                    </a:ext>
                  </a:extLst>
                </p:cNvPr>
                <p:cNvCxnSpPr/>
                <p:nvPr/>
              </p:nvCxnSpPr>
              <p:spPr bwMode="auto">
                <a:xfrm flipV="1">
                  <a:off x="1752600" y="3429000"/>
                  <a:ext cx="1600200" cy="312420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8" name="Straight Connector 7">
                  <a:extLst>
                    <a:ext uri="{FF2B5EF4-FFF2-40B4-BE49-F238E27FC236}">
                      <a16:creationId xmlns:a16="http://schemas.microsoft.com/office/drawing/2014/main" id="{A694D8E6-384B-CD49-A72A-820F3BBD5897}"/>
                    </a:ext>
                  </a:extLst>
                </p:cNvPr>
                <p:cNvCxnSpPr>
                  <a:cxnSpLocks/>
                </p:cNvCxnSpPr>
                <p:nvPr/>
              </p:nvCxnSpPr>
              <p:spPr bwMode="auto">
                <a:xfrm flipH="1" flipV="1">
                  <a:off x="5638802" y="3429000"/>
                  <a:ext cx="1219198" cy="3122428"/>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11" name="Straight Connector 10">
                  <a:extLst>
                    <a:ext uri="{FF2B5EF4-FFF2-40B4-BE49-F238E27FC236}">
                      <a16:creationId xmlns:a16="http://schemas.microsoft.com/office/drawing/2014/main" id="{EEFAF50D-B5E5-3E47-A3B4-FBD3B657A517}"/>
                    </a:ext>
                  </a:extLst>
                </p:cNvPr>
                <p:cNvCxnSpPr/>
                <p:nvPr/>
              </p:nvCxnSpPr>
              <p:spPr bwMode="auto">
                <a:xfrm>
                  <a:off x="3352800" y="3429000"/>
                  <a:ext cx="2286000"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grpSp>
          <p:sp>
            <p:nvSpPr>
              <p:cNvPr id="37" name="TextBox 36">
                <a:extLst>
                  <a:ext uri="{FF2B5EF4-FFF2-40B4-BE49-F238E27FC236}">
                    <a16:creationId xmlns:a16="http://schemas.microsoft.com/office/drawing/2014/main" id="{71728125-6E1E-7D41-B1C9-9DD5759DFBF2}"/>
                  </a:ext>
                </a:extLst>
              </p:cNvPr>
              <p:cNvSpPr txBox="1"/>
              <p:nvPr/>
            </p:nvSpPr>
            <p:spPr>
              <a:xfrm rot="16200000">
                <a:off x="-246865" y="4509747"/>
                <a:ext cx="1736373" cy="369332"/>
              </a:xfrm>
              <a:prstGeom prst="rect">
                <a:avLst/>
              </a:prstGeom>
              <a:noFill/>
            </p:spPr>
            <p:txBody>
              <a:bodyPr wrap="none" rtlCol="0">
                <a:spAutoFit/>
              </a:bodyPr>
              <a:lstStyle/>
              <a:p>
                <a:r>
                  <a:rPr lang="en-US" sz="1800" dirty="0"/>
                  <a:t>Chorionic villus</a:t>
                </a:r>
              </a:p>
            </p:txBody>
          </p:sp>
        </p:grpSp>
        <p:grpSp>
          <p:nvGrpSpPr>
            <p:cNvPr id="40" name="Group 39">
              <a:extLst>
                <a:ext uri="{FF2B5EF4-FFF2-40B4-BE49-F238E27FC236}">
                  <a16:creationId xmlns:a16="http://schemas.microsoft.com/office/drawing/2014/main" id="{BA7365A6-8EA0-BF46-9276-61759EC80DCC}"/>
                </a:ext>
              </a:extLst>
            </p:cNvPr>
            <p:cNvGrpSpPr/>
            <p:nvPr/>
          </p:nvGrpSpPr>
          <p:grpSpPr>
            <a:xfrm>
              <a:off x="312118" y="1371600"/>
              <a:ext cx="7231684" cy="1934919"/>
              <a:chOff x="312118" y="1371600"/>
              <a:chExt cx="7231684" cy="1934919"/>
            </a:xfrm>
          </p:grpSpPr>
          <p:grpSp>
            <p:nvGrpSpPr>
              <p:cNvPr id="29" name="Group 28">
                <a:extLst>
                  <a:ext uri="{FF2B5EF4-FFF2-40B4-BE49-F238E27FC236}">
                    <a16:creationId xmlns:a16="http://schemas.microsoft.com/office/drawing/2014/main" id="{6E31BBFF-A28A-5F42-9A3F-F802FFFA900E}"/>
                  </a:ext>
                </a:extLst>
              </p:cNvPr>
              <p:cNvGrpSpPr/>
              <p:nvPr/>
            </p:nvGrpSpPr>
            <p:grpSpPr>
              <a:xfrm>
                <a:off x="1316502" y="1371600"/>
                <a:ext cx="6227300" cy="1934919"/>
                <a:chOff x="1316502" y="1419655"/>
                <a:chExt cx="6227300" cy="1934919"/>
              </a:xfrm>
            </p:grpSpPr>
            <p:cxnSp>
              <p:nvCxnSpPr>
                <p:cNvPr id="21" name="Straight Connector 20">
                  <a:extLst>
                    <a:ext uri="{FF2B5EF4-FFF2-40B4-BE49-F238E27FC236}">
                      <a16:creationId xmlns:a16="http://schemas.microsoft.com/office/drawing/2014/main" id="{EC863EC9-D102-9C45-A6E2-58DE8B976629}"/>
                    </a:ext>
                  </a:extLst>
                </p:cNvPr>
                <p:cNvCxnSpPr>
                  <a:cxnSpLocks/>
                </p:cNvCxnSpPr>
                <p:nvPr/>
              </p:nvCxnSpPr>
              <p:spPr bwMode="auto">
                <a:xfrm>
                  <a:off x="2057400" y="3354572"/>
                  <a:ext cx="4495800"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22" name="Straight Connector 21">
                  <a:extLst>
                    <a:ext uri="{FF2B5EF4-FFF2-40B4-BE49-F238E27FC236}">
                      <a16:creationId xmlns:a16="http://schemas.microsoft.com/office/drawing/2014/main" id="{60752C74-B374-C342-9277-25F90DAEF456}"/>
                    </a:ext>
                  </a:extLst>
                </p:cNvPr>
                <p:cNvCxnSpPr>
                  <a:cxnSpLocks/>
                </p:cNvCxnSpPr>
                <p:nvPr/>
              </p:nvCxnSpPr>
              <p:spPr bwMode="auto">
                <a:xfrm flipH="1" flipV="1">
                  <a:off x="1316502" y="1419655"/>
                  <a:ext cx="740898" cy="1934919"/>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24" name="Straight Connector 23">
                  <a:extLst>
                    <a:ext uri="{FF2B5EF4-FFF2-40B4-BE49-F238E27FC236}">
                      <a16:creationId xmlns:a16="http://schemas.microsoft.com/office/drawing/2014/main" id="{3F76975A-EF8D-6F40-A0FA-77BDE5CB896F}"/>
                    </a:ext>
                  </a:extLst>
                </p:cNvPr>
                <p:cNvCxnSpPr>
                  <a:cxnSpLocks/>
                </p:cNvCxnSpPr>
                <p:nvPr/>
              </p:nvCxnSpPr>
              <p:spPr bwMode="auto">
                <a:xfrm flipV="1">
                  <a:off x="6553200" y="1419655"/>
                  <a:ext cx="990602" cy="1934032"/>
                </a:xfrm>
                <a:prstGeom prst="line">
                  <a:avLst/>
                </a:prstGeom>
                <a:solidFill>
                  <a:schemeClr val="accent1"/>
                </a:solidFill>
                <a:ln w="22225" cap="flat" cmpd="sng" algn="ctr">
                  <a:solidFill>
                    <a:schemeClr val="tx1"/>
                  </a:solidFill>
                  <a:prstDash val="solid"/>
                  <a:round/>
                  <a:headEnd type="none" w="med" len="med"/>
                  <a:tailEnd type="none" w="med" len="med"/>
                </a:ln>
                <a:effectLst/>
              </p:spPr>
            </p:cxnSp>
          </p:grpSp>
          <p:sp>
            <p:nvSpPr>
              <p:cNvPr id="39" name="TextBox 38">
                <a:extLst>
                  <a:ext uri="{FF2B5EF4-FFF2-40B4-BE49-F238E27FC236}">
                    <a16:creationId xmlns:a16="http://schemas.microsoft.com/office/drawing/2014/main" id="{39B7302D-F7D5-FA43-9E35-752BEB01D333}"/>
                  </a:ext>
                </a:extLst>
              </p:cNvPr>
              <p:cNvSpPr txBox="1"/>
              <p:nvPr/>
            </p:nvSpPr>
            <p:spPr>
              <a:xfrm rot="16200000">
                <a:off x="-104983" y="1907232"/>
                <a:ext cx="1418978" cy="584775"/>
              </a:xfrm>
              <a:prstGeom prst="rect">
                <a:avLst/>
              </a:prstGeom>
              <a:noFill/>
            </p:spPr>
            <p:txBody>
              <a:bodyPr wrap="none" rtlCol="0">
                <a:spAutoFit/>
              </a:bodyPr>
              <a:lstStyle/>
              <a:p>
                <a:r>
                  <a:rPr lang="en-US" sz="1800" dirty="0"/>
                  <a:t>Uterine wall</a:t>
                </a:r>
              </a:p>
              <a:p>
                <a:r>
                  <a:rPr lang="en-US" sz="1400" dirty="0"/>
                  <a:t>(epithelial calls)</a:t>
                </a:r>
              </a:p>
            </p:txBody>
          </p:sp>
        </p:grpSp>
      </p:grpSp>
      <p:grpSp>
        <p:nvGrpSpPr>
          <p:cNvPr id="49" name="Group 48">
            <a:extLst>
              <a:ext uri="{FF2B5EF4-FFF2-40B4-BE49-F238E27FC236}">
                <a16:creationId xmlns:a16="http://schemas.microsoft.com/office/drawing/2014/main" id="{4EEA3F94-2700-E241-A7C7-617EF323CB56}"/>
              </a:ext>
            </a:extLst>
          </p:cNvPr>
          <p:cNvGrpSpPr/>
          <p:nvPr/>
        </p:nvGrpSpPr>
        <p:grpSpPr>
          <a:xfrm>
            <a:off x="3036279" y="2939203"/>
            <a:ext cx="5596737" cy="338554"/>
            <a:chOff x="3036279" y="2939203"/>
            <a:chExt cx="5596737" cy="338554"/>
          </a:xfrm>
        </p:grpSpPr>
        <p:cxnSp>
          <p:nvCxnSpPr>
            <p:cNvPr id="45" name="Straight Connector 44">
              <a:extLst>
                <a:ext uri="{FF2B5EF4-FFF2-40B4-BE49-F238E27FC236}">
                  <a16:creationId xmlns:a16="http://schemas.microsoft.com/office/drawing/2014/main" id="{B9BC3251-F310-8944-8E47-DC9220522F39}"/>
                </a:ext>
              </a:extLst>
            </p:cNvPr>
            <p:cNvCxnSpPr>
              <a:cxnSpLocks/>
            </p:cNvCxnSpPr>
            <p:nvPr/>
          </p:nvCxnSpPr>
          <p:spPr bwMode="auto">
            <a:xfrm>
              <a:off x="3036279" y="3048000"/>
              <a:ext cx="2831121" cy="0"/>
            </a:xfrm>
            <a:prstGeom prst="line">
              <a:avLst/>
            </a:prstGeom>
            <a:solidFill>
              <a:schemeClr val="accent1"/>
            </a:solidFill>
            <a:ln w="9525" cap="flat" cmpd="sng" algn="ctr">
              <a:solidFill>
                <a:schemeClr val="tx1"/>
              </a:solidFill>
              <a:prstDash val="sysDot"/>
              <a:round/>
              <a:headEnd type="none" w="med" len="med"/>
              <a:tailEnd type="none" w="med" len="med"/>
            </a:ln>
            <a:effectLst/>
          </p:spPr>
        </p:cxnSp>
        <p:cxnSp>
          <p:nvCxnSpPr>
            <p:cNvPr id="46" name="Straight Connector 45">
              <a:extLst>
                <a:ext uri="{FF2B5EF4-FFF2-40B4-BE49-F238E27FC236}">
                  <a16:creationId xmlns:a16="http://schemas.microsoft.com/office/drawing/2014/main" id="{E4D4D3CA-4E0F-1041-B497-2C8BE45151B5}"/>
                </a:ext>
              </a:extLst>
            </p:cNvPr>
            <p:cNvCxnSpPr>
              <a:cxnSpLocks/>
            </p:cNvCxnSpPr>
            <p:nvPr/>
          </p:nvCxnSpPr>
          <p:spPr bwMode="auto">
            <a:xfrm>
              <a:off x="3036279" y="3200400"/>
              <a:ext cx="2831121" cy="0"/>
            </a:xfrm>
            <a:prstGeom prst="line">
              <a:avLst/>
            </a:prstGeom>
            <a:solidFill>
              <a:schemeClr val="accent1"/>
            </a:solidFill>
            <a:ln w="9525" cap="flat" cmpd="sng" algn="ctr">
              <a:solidFill>
                <a:schemeClr val="tx1"/>
              </a:solidFill>
              <a:prstDash val="sysDot"/>
              <a:round/>
              <a:headEnd type="none" w="med" len="med"/>
              <a:tailEnd type="none" w="med" len="med"/>
            </a:ln>
            <a:effectLst/>
          </p:spPr>
        </p:cxnSp>
        <p:cxnSp>
          <p:nvCxnSpPr>
            <p:cNvPr id="47" name="Straight Connector 46">
              <a:extLst>
                <a:ext uri="{FF2B5EF4-FFF2-40B4-BE49-F238E27FC236}">
                  <a16:creationId xmlns:a16="http://schemas.microsoft.com/office/drawing/2014/main" id="{19BB76B5-EBE6-8248-93E4-FF736E1AACDC}"/>
                </a:ext>
              </a:extLst>
            </p:cNvPr>
            <p:cNvCxnSpPr>
              <a:cxnSpLocks/>
            </p:cNvCxnSpPr>
            <p:nvPr/>
          </p:nvCxnSpPr>
          <p:spPr bwMode="auto">
            <a:xfrm>
              <a:off x="3036279" y="3124200"/>
              <a:ext cx="2831121" cy="0"/>
            </a:xfrm>
            <a:prstGeom prst="line">
              <a:avLst/>
            </a:prstGeom>
            <a:solidFill>
              <a:schemeClr val="accent1"/>
            </a:solidFill>
            <a:ln w="9525" cap="flat" cmpd="sng" algn="ctr">
              <a:solidFill>
                <a:schemeClr val="tx1"/>
              </a:solidFill>
              <a:prstDash val="sysDot"/>
              <a:round/>
              <a:headEnd type="none" w="med" len="med"/>
              <a:tailEnd type="none" w="med" len="med"/>
            </a:ln>
            <a:effectLst/>
          </p:spPr>
        </p:cxnSp>
        <p:sp>
          <p:nvSpPr>
            <p:cNvPr id="48" name="TextBox 47">
              <a:extLst>
                <a:ext uri="{FF2B5EF4-FFF2-40B4-BE49-F238E27FC236}">
                  <a16:creationId xmlns:a16="http://schemas.microsoft.com/office/drawing/2014/main" id="{02C49BCF-9F27-C54E-A6F0-87E96618D5D1}"/>
                </a:ext>
              </a:extLst>
            </p:cNvPr>
            <p:cNvSpPr txBox="1"/>
            <p:nvPr/>
          </p:nvSpPr>
          <p:spPr>
            <a:xfrm>
              <a:off x="6019800" y="2939203"/>
              <a:ext cx="2613216" cy="338554"/>
            </a:xfrm>
            <a:prstGeom prst="rect">
              <a:avLst/>
            </a:prstGeom>
            <a:noFill/>
          </p:spPr>
          <p:txBody>
            <a:bodyPr wrap="none" rtlCol="0">
              <a:spAutoFit/>
            </a:bodyPr>
            <a:lstStyle/>
            <a:p>
              <a:r>
                <a:rPr lang="en-US" sz="1600" dirty="0"/>
                <a:t>Maternal connective tissue</a:t>
              </a:r>
            </a:p>
          </p:txBody>
        </p:sp>
      </p:grpSp>
      <p:grpSp>
        <p:nvGrpSpPr>
          <p:cNvPr id="50" name="Group 49">
            <a:extLst>
              <a:ext uri="{FF2B5EF4-FFF2-40B4-BE49-F238E27FC236}">
                <a16:creationId xmlns:a16="http://schemas.microsoft.com/office/drawing/2014/main" id="{8CF14929-31A8-BA40-9E4C-768EA9BE757A}"/>
              </a:ext>
            </a:extLst>
          </p:cNvPr>
          <p:cNvGrpSpPr/>
          <p:nvPr/>
        </p:nvGrpSpPr>
        <p:grpSpPr>
          <a:xfrm>
            <a:off x="3276600" y="3347040"/>
            <a:ext cx="5253694" cy="338554"/>
            <a:chOff x="3036279" y="2939203"/>
            <a:chExt cx="5253694" cy="338554"/>
          </a:xfrm>
        </p:grpSpPr>
        <p:cxnSp>
          <p:nvCxnSpPr>
            <p:cNvPr id="51" name="Straight Connector 50">
              <a:extLst>
                <a:ext uri="{FF2B5EF4-FFF2-40B4-BE49-F238E27FC236}">
                  <a16:creationId xmlns:a16="http://schemas.microsoft.com/office/drawing/2014/main" id="{EE48A611-0C9F-E94A-8E63-83349750D3E7}"/>
                </a:ext>
              </a:extLst>
            </p:cNvPr>
            <p:cNvCxnSpPr>
              <a:cxnSpLocks/>
            </p:cNvCxnSpPr>
            <p:nvPr/>
          </p:nvCxnSpPr>
          <p:spPr bwMode="auto">
            <a:xfrm>
              <a:off x="3036279" y="3048000"/>
              <a:ext cx="2271385" cy="0"/>
            </a:xfrm>
            <a:prstGeom prst="line">
              <a:avLst/>
            </a:prstGeom>
            <a:solidFill>
              <a:schemeClr val="accent1"/>
            </a:solidFill>
            <a:ln w="9525" cap="flat" cmpd="sng" algn="ctr">
              <a:solidFill>
                <a:schemeClr val="tx1"/>
              </a:solidFill>
              <a:prstDash val="sysDot"/>
              <a:round/>
              <a:headEnd type="none" w="med" len="med"/>
              <a:tailEnd type="none" w="med" len="med"/>
            </a:ln>
            <a:effectLst/>
          </p:spPr>
        </p:cxnSp>
        <p:cxnSp>
          <p:nvCxnSpPr>
            <p:cNvPr id="52" name="Straight Connector 51">
              <a:extLst>
                <a:ext uri="{FF2B5EF4-FFF2-40B4-BE49-F238E27FC236}">
                  <a16:creationId xmlns:a16="http://schemas.microsoft.com/office/drawing/2014/main" id="{0A90B18D-121B-BC4C-8660-11D00DC72B74}"/>
                </a:ext>
              </a:extLst>
            </p:cNvPr>
            <p:cNvCxnSpPr>
              <a:cxnSpLocks/>
            </p:cNvCxnSpPr>
            <p:nvPr/>
          </p:nvCxnSpPr>
          <p:spPr bwMode="auto">
            <a:xfrm>
              <a:off x="3036279" y="3200400"/>
              <a:ext cx="2271385" cy="0"/>
            </a:xfrm>
            <a:prstGeom prst="line">
              <a:avLst/>
            </a:prstGeom>
            <a:solidFill>
              <a:schemeClr val="accent1"/>
            </a:solidFill>
            <a:ln w="9525" cap="flat" cmpd="sng" algn="ctr">
              <a:solidFill>
                <a:schemeClr val="tx1"/>
              </a:solidFill>
              <a:prstDash val="sysDot"/>
              <a:round/>
              <a:headEnd type="none" w="med" len="med"/>
              <a:tailEnd type="none" w="med" len="med"/>
            </a:ln>
            <a:effectLst/>
          </p:spPr>
        </p:cxnSp>
        <p:cxnSp>
          <p:nvCxnSpPr>
            <p:cNvPr id="53" name="Straight Connector 52">
              <a:extLst>
                <a:ext uri="{FF2B5EF4-FFF2-40B4-BE49-F238E27FC236}">
                  <a16:creationId xmlns:a16="http://schemas.microsoft.com/office/drawing/2014/main" id="{5D6EAFD6-5619-3F4F-B21E-A495C26E7262}"/>
                </a:ext>
              </a:extLst>
            </p:cNvPr>
            <p:cNvCxnSpPr>
              <a:cxnSpLocks/>
            </p:cNvCxnSpPr>
            <p:nvPr/>
          </p:nvCxnSpPr>
          <p:spPr bwMode="auto">
            <a:xfrm>
              <a:off x="3036279" y="3124200"/>
              <a:ext cx="2271385" cy="0"/>
            </a:xfrm>
            <a:prstGeom prst="line">
              <a:avLst/>
            </a:prstGeom>
            <a:solidFill>
              <a:schemeClr val="accent1"/>
            </a:solidFill>
            <a:ln w="9525" cap="flat" cmpd="sng" algn="ctr">
              <a:solidFill>
                <a:schemeClr val="tx1"/>
              </a:solidFill>
              <a:prstDash val="sysDot"/>
              <a:round/>
              <a:headEnd type="none" w="med" len="med"/>
              <a:tailEnd type="none" w="med" len="med"/>
            </a:ln>
            <a:effectLst/>
          </p:spPr>
        </p:cxnSp>
        <p:sp>
          <p:nvSpPr>
            <p:cNvPr id="54" name="TextBox 53">
              <a:extLst>
                <a:ext uri="{FF2B5EF4-FFF2-40B4-BE49-F238E27FC236}">
                  <a16:creationId xmlns:a16="http://schemas.microsoft.com/office/drawing/2014/main" id="{C2A3EB79-5F6F-7846-9FFD-DFD10F9BC0F5}"/>
                </a:ext>
              </a:extLst>
            </p:cNvPr>
            <p:cNvSpPr txBox="1"/>
            <p:nvPr/>
          </p:nvSpPr>
          <p:spPr>
            <a:xfrm>
              <a:off x="6019800" y="2939203"/>
              <a:ext cx="2270173" cy="338554"/>
            </a:xfrm>
            <a:prstGeom prst="rect">
              <a:avLst/>
            </a:prstGeom>
            <a:noFill/>
          </p:spPr>
          <p:txBody>
            <a:bodyPr wrap="none" rtlCol="0">
              <a:spAutoFit/>
            </a:bodyPr>
            <a:lstStyle/>
            <a:p>
              <a:r>
                <a:rPr lang="en-US" sz="1600" dirty="0"/>
                <a:t>Fetal connective tissue</a:t>
              </a:r>
            </a:p>
          </p:txBody>
        </p:sp>
      </p:grpSp>
      <p:sp>
        <p:nvSpPr>
          <p:cNvPr id="5" name="TextBox 4">
            <a:extLst>
              <a:ext uri="{FF2B5EF4-FFF2-40B4-BE49-F238E27FC236}">
                <a16:creationId xmlns:a16="http://schemas.microsoft.com/office/drawing/2014/main" id="{ED07DFB6-647C-4F48-9DB4-80DE196C25AD}"/>
              </a:ext>
            </a:extLst>
          </p:cNvPr>
          <p:cNvSpPr txBox="1"/>
          <p:nvPr/>
        </p:nvSpPr>
        <p:spPr>
          <a:xfrm>
            <a:off x="6908066" y="5943600"/>
            <a:ext cx="1749197" cy="369332"/>
          </a:xfrm>
          <a:prstGeom prst="rect">
            <a:avLst/>
          </a:prstGeom>
          <a:noFill/>
        </p:spPr>
        <p:txBody>
          <a:bodyPr wrap="none" rtlCol="0">
            <a:spAutoFit/>
          </a:bodyPr>
          <a:lstStyle/>
          <a:p>
            <a:r>
              <a:rPr lang="en-US" sz="1800" dirty="0"/>
              <a:t>Epitheliochorial</a:t>
            </a:r>
          </a:p>
        </p:txBody>
      </p:sp>
    </p:spTree>
    <p:extLst>
      <p:ext uri="{BB962C8B-B14F-4D97-AF65-F5344CB8AC3E}">
        <p14:creationId xmlns:p14="http://schemas.microsoft.com/office/powerpoint/2010/main" val="35000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6"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E5729A4-7BC1-5747-8E92-173470A07EED}"/>
              </a:ext>
            </a:extLst>
          </p:cNvPr>
          <p:cNvSpPr txBox="1"/>
          <p:nvPr/>
        </p:nvSpPr>
        <p:spPr>
          <a:xfrm>
            <a:off x="1066800" y="381000"/>
            <a:ext cx="7005251" cy="461665"/>
          </a:xfrm>
          <a:prstGeom prst="rect">
            <a:avLst/>
          </a:prstGeom>
          <a:noFill/>
        </p:spPr>
        <p:txBody>
          <a:bodyPr wrap="none" rtlCol="0">
            <a:spAutoFit/>
          </a:bodyPr>
          <a:lstStyle/>
          <a:p>
            <a:pPr algn="ctr"/>
            <a:r>
              <a:rPr lang="en-US" dirty="0"/>
              <a:t>Tissues Separating Maternal and Fetal Circulation</a:t>
            </a:r>
          </a:p>
        </p:txBody>
      </p:sp>
      <p:grpSp>
        <p:nvGrpSpPr>
          <p:cNvPr id="4" name="Group 3">
            <a:extLst>
              <a:ext uri="{FF2B5EF4-FFF2-40B4-BE49-F238E27FC236}">
                <a16:creationId xmlns:a16="http://schemas.microsoft.com/office/drawing/2014/main" id="{2940E6EF-6783-9C48-AB6F-7F2056999EAC}"/>
              </a:ext>
            </a:extLst>
          </p:cNvPr>
          <p:cNvGrpSpPr/>
          <p:nvPr/>
        </p:nvGrpSpPr>
        <p:grpSpPr>
          <a:xfrm>
            <a:off x="312118" y="1490131"/>
            <a:ext cx="6469682" cy="4988641"/>
            <a:chOff x="312118" y="1490131"/>
            <a:chExt cx="6469682" cy="4988641"/>
          </a:xfrm>
        </p:grpSpPr>
        <p:sp>
          <p:nvSpPr>
            <p:cNvPr id="5" name="Oval 4">
              <a:extLst>
                <a:ext uri="{FF2B5EF4-FFF2-40B4-BE49-F238E27FC236}">
                  <a16:creationId xmlns:a16="http://schemas.microsoft.com/office/drawing/2014/main" id="{8967A6DF-B7C8-1041-96AD-B9B2C895F391}"/>
                </a:ext>
              </a:extLst>
            </p:cNvPr>
            <p:cNvSpPr/>
            <p:nvPr/>
          </p:nvSpPr>
          <p:spPr bwMode="auto">
            <a:xfrm>
              <a:off x="4228783" y="2743200"/>
              <a:ext cx="571817" cy="571817"/>
            </a:xfrm>
            <a:prstGeom prst="ellipse">
              <a:avLst/>
            </a:prstGeom>
            <a:solidFill>
              <a:srgbClr val="C00000"/>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128"/>
              </a:endParaRPr>
            </a:p>
          </p:txBody>
        </p:sp>
        <p:sp>
          <p:nvSpPr>
            <p:cNvPr id="6" name="Oval 5">
              <a:extLst>
                <a:ext uri="{FF2B5EF4-FFF2-40B4-BE49-F238E27FC236}">
                  <a16:creationId xmlns:a16="http://schemas.microsoft.com/office/drawing/2014/main" id="{CD5963DC-29EE-654A-AB46-AAC4E4CA8C68}"/>
                </a:ext>
              </a:extLst>
            </p:cNvPr>
            <p:cNvSpPr/>
            <p:nvPr/>
          </p:nvSpPr>
          <p:spPr bwMode="auto">
            <a:xfrm>
              <a:off x="4228783" y="3771584"/>
              <a:ext cx="571817" cy="571817"/>
            </a:xfrm>
            <a:prstGeom prst="ellipse">
              <a:avLst/>
            </a:prstGeom>
            <a:solidFill>
              <a:srgbClr val="C00000"/>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128"/>
              </a:endParaRPr>
            </a:p>
          </p:txBody>
        </p:sp>
        <p:grpSp>
          <p:nvGrpSpPr>
            <p:cNvPr id="7" name="Group 6">
              <a:extLst>
                <a:ext uri="{FF2B5EF4-FFF2-40B4-BE49-F238E27FC236}">
                  <a16:creationId xmlns:a16="http://schemas.microsoft.com/office/drawing/2014/main" id="{1FA4B4C2-E52A-FA4A-B6AB-F4F2BFF2FE9C}"/>
                </a:ext>
              </a:extLst>
            </p:cNvPr>
            <p:cNvGrpSpPr/>
            <p:nvPr/>
          </p:nvGrpSpPr>
          <p:grpSpPr>
            <a:xfrm>
              <a:off x="436656" y="3354572"/>
              <a:ext cx="6345144" cy="3124200"/>
              <a:chOff x="436656" y="3354572"/>
              <a:chExt cx="6345144" cy="3124200"/>
            </a:xfrm>
          </p:grpSpPr>
          <p:grpSp>
            <p:nvGrpSpPr>
              <p:cNvPr id="14" name="Group 13">
                <a:extLst>
                  <a:ext uri="{FF2B5EF4-FFF2-40B4-BE49-F238E27FC236}">
                    <a16:creationId xmlns:a16="http://schemas.microsoft.com/office/drawing/2014/main" id="{9E504F29-AAEB-6A4F-9280-168601255E17}"/>
                  </a:ext>
                </a:extLst>
              </p:cNvPr>
              <p:cNvGrpSpPr/>
              <p:nvPr/>
            </p:nvGrpSpPr>
            <p:grpSpPr>
              <a:xfrm>
                <a:off x="1676400" y="3354572"/>
                <a:ext cx="5105400" cy="3124200"/>
                <a:chOff x="1752600" y="3429000"/>
                <a:chExt cx="5105400" cy="3124200"/>
              </a:xfrm>
            </p:grpSpPr>
            <p:cxnSp>
              <p:nvCxnSpPr>
                <p:cNvPr id="16" name="Straight Connector 15">
                  <a:extLst>
                    <a:ext uri="{FF2B5EF4-FFF2-40B4-BE49-F238E27FC236}">
                      <a16:creationId xmlns:a16="http://schemas.microsoft.com/office/drawing/2014/main" id="{30CAC4DB-D941-AF43-8C59-B746C33C1ABD}"/>
                    </a:ext>
                  </a:extLst>
                </p:cNvPr>
                <p:cNvCxnSpPr/>
                <p:nvPr/>
              </p:nvCxnSpPr>
              <p:spPr bwMode="auto">
                <a:xfrm flipV="1">
                  <a:off x="1752600" y="3429000"/>
                  <a:ext cx="1600200" cy="312420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17" name="Straight Connector 16">
                  <a:extLst>
                    <a:ext uri="{FF2B5EF4-FFF2-40B4-BE49-F238E27FC236}">
                      <a16:creationId xmlns:a16="http://schemas.microsoft.com/office/drawing/2014/main" id="{D8153031-F51F-4B4F-801B-C7782B923B61}"/>
                    </a:ext>
                  </a:extLst>
                </p:cNvPr>
                <p:cNvCxnSpPr>
                  <a:cxnSpLocks/>
                </p:cNvCxnSpPr>
                <p:nvPr/>
              </p:nvCxnSpPr>
              <p:spPr bwMode="auto">
                <a:xfrm flipH="1" flipV="1">
                  <a:off x="5638802" y="3429000"/>
                  <a:ext cx="1219198" cy="3122428"/>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18" name="Straight Connector 17">
                  <a:extLst>
                    <a:ext uri="{FF2B5EF4-FFF2-40B4-BE49-F238E27FC236}">
                      <a16:creationId xmlns:a16="http://schemas.microsoft.com/office/drawing/2014/main" id="{90694121-EE60-9448-83BD-43083F1FE538}"/>
                    </a:ext>
                  </a:extLst>
                </p:cNvPr>
                <p:cNvCxnSpPr/>
                <p:nvPr/>
              </p:nvCxnSpPr>
              <p:spPr bwMode="auto">
                <a:xfrm>
                  <a:off x="3352800" y="3429000"/>
                  <a:ext cx="2286000"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grpSp>
          <p:sp>
            <p:nvSpPr>
              <p:cNvPr id="15" name="TextBox 14">
                <a:extLst>
                  <a:ext uri="{FF2B5EF4-FFF2-40B4-BE49-F238E27FC236}">
                    <a16:creationId xmlns:a16="http://schemas.microsoft.com/office/drawing/2014/main" id="{9CB45D43-2548-A14F-AFD9-1E0DB88B2BFB}"/>
                  </a:ext>
                </a:extLst>
              </p:cNvPr>
              <p:cNvSpPr txBox="1"/>
              <p:nvPr/>
            </p:nvSpPr>
            <p:spPr>
              <a:xfrm rot="16200000">
                <a:off x="-246865" y="4509747"/>
                <a:ext cx="1736373" cy="369332"/>
              </a:xfrm>
              <a:prstGeom prst="rect">
                <a:avLst/>
              </a:prstGeom>
              <a:noFill/>
            </p:spPr>
            <p:txBody>
              <a:bodyPr wrap="none" rtlCol="0">
                <a:spAutoFit/>
              </a:bodyPr>
              <a:lstStyle/>
              <a:p>
                <a:r>
                  <a:rPr lang="en-US" sz="1800" dirty="0"/>
                  <a:t>Chorionic villus</a:t>
                </a:r>
              </a:p>
            </p:txBody>
          </p:sp>
        </p:grpSp>
        <p:sp>
          <p:nvSpPr>
            <p:cNvPr id="10" name="TextBox 9">
              <a:extLst>
                <a:ext uri="{FF2B5EF4-FFF2-40B4-BE49-F238E27FC236}">
                  <a16:creationId xmlns:a16="http://schemas.microsoft.com/office/drawing/2014/main" id="{77007587-FBCD-964F-90E6-870AD01B0382}"/>
                </a:ext>
              </a:extLst>
            </p:cNvPr>
            <p:cNvSpPr txBox="1"/>
            <p:nvPr/>
          </p:nvSpPr>
          <p:spPr>
            <a:xfrm rot="16200000">
              <a:off x="-104983" y="1907232"/>
              <a:ext cx="1418978" cy="584775"/>
            </a:xfrm>
            <a:prstGeom prst="rect">
              <a:avLst/>
            </a:prstGeom>
            <a:noFill/>
          </p:spPr>
          <p:txBody>
            <a:bodyPr wrap="none" rtlCol="0">
              <a:spAutoFit/>
            </a:bodyPr>
            <a:lstStyle/>
            <a:p>
              <a:r>
                <a:rPr lang="en-US" sz="1800" dirty="0"/>
                <a:t>Uterine wall</a:t>
              </a:r>
            </a:p>
            <a:p>
              <a:r>
                <a:rPr lang="en-US" sz="1400" dirty="0"/>
                <a:t>(epithelial calls)</a:t>
              </a:r>
            </a:p>
          </p:txBody>
        </p:sp>
      </p:grpSp>
      <p:sp>
        <p:nvSpPr>
          <p:cNvPr id="19" name="TextBox 18">
            <a:extLst>
              <a:ext uri="{FF2B5EF4-FFF2-40B4-BE49-F238E27FC236}">
                <a16:creationId xmlns:a16="http://schemas.microsoft.com/office/drawing/2014/main" id="{CF78BE96-AC75-4D4D-BB11-F2AC577587FF}"/>
              </a:ext>
            </a:extLst>
          </p:cNvPr>
          <p:cNvSpPr txBox="1"/>
          <p:nvPr/>
        </p:nvSpPr>
        <p:spPr>
          <a:xfrm>
            <a:off x="3481395" y="4538443"/>
            <a:ext cx="2066591" cy="523220"/>
          </a:xfrm>
          <a:prstGeom prst="rect">
            <a:avLst/>
          </a:prstGeom>
          <a:noFill/>
        </p:spPr>
        <p:txBody>
          <a:bodyPr wrap="none" rtlCol="0">
            <a:spAutoFit/>
          </a:bodyPr>
          <a:lstStyle/>
          <a:p>
            <a:pPr algn="ctr"/>
            <a:r>
              <a:rPr lang="en-US" sz="1400" dirty="0"/>
              <a:t>Endothelial cells of fetal</a:t>
            </a:r>
          </a:p>
          <a:p>
            <a:pPr algn="ctr"/>
            <a:r>
              <a:rPr lang="en-US" sz="1400" dirty="0"/>
              <a:t>capillary</a:t>
            </a:r>
          </a:p>
        </p:txBody>
      </p:sp>
      <p:sp>
        <p:nvSpPr>
          <p:cNvPr id="20" name="TextBox 19">
            <a:extLst>
              <a:ext uri="{FF2B5EF4-FFF2-40B4-BE49-F238E27FC236}">
                <a16:creationId xmlns:a16="http://schemas.microsoft.com/office/drawing/2014/main" id="{883E7718-980C-2743-A155-83D4552EBFC7}"/>
              </a:ext>
            </a:extLst>
          </p:cNvPr>
          <p:cNvSpPr txBox="1"/>
          <p:nvPr/>
        </p:nvSpPr>
        <p:spPr>
          <a:xfrm>
            <a:off x="3302660" y="2143780"/>
            <a:ext cx="2424062" cy="523220"/>
          </a:xfrm>
          <a:prstGeom prst="rect">
            <a:avLst/>
          </a:prstGeom>
          <a:noFill/>
        </p:spPr>
        <p:txBody>
          <a:bodyPr wrap="none" rtlCol="0">
            <a:spAutoFit/>
          </a:bodyPr>
          <a:lstStyle/>
          <a:p>
            <a:pPr algn="ctr"/>
            <a:r>
              <a:rPr lang="en-US" sz="1400" dirty="0"/>
              <a:t>Endothelial cells of maternal</a:t>
            </a:r>
          </a:p>
          <a:p>
            <a:pPr algn="ctr"/>
            <a:r>
              <a:rPr lang="en-US" sz="1400" dirty="0"/>
              <a:t>capillary</a:t>
            </a:r>
          </a:p>
        </p:txBody>
      </p:sp>
      <p:grpSp>
        <p:nvGrpSpPr>
          <p:cNvPr id="21" name="Group 20">
            <a:extLst>
              <a:ext uri="{FF2B5EF4-FFF2-40B4-BE49-F238E27FC236}">
                <a16:creationId xmlns:a16="http://schemas.microsoft.com/office/drawing/2014/main" id="{CE0D17B2-4C7F-6943-A153-67AE3A890F18}"/>
              </a:ext>
            </a:extLst>
          </p:cNvPr>
          <p:cNvGrpSpPr/>
          <p:nvPr/>
        </p:nvGrpSpPr>
        <p:grpSpPr>
          <a:xfrm>
            <a:off x="3276600" y="3347040"/>
            <a:ext cx="5253694" cy="338554"/>
            <a:chOff x="3036279" y="2939203"/>
            <a:chExt cx="5253694" cy="338554"/>
          </a:xfrm>
        </p:grpSpPr>
        <p:cxnSp>
          <p:nvCxnSpPr>
            <p:cNvPr id="22" name="Straight Connector 21">
              <a:extLst>
                <a:ext uri="{FF2B5EF4-FFF2-40B4-BE49-F238E27FC236}">
                  <a16:creationId xmlns:a16="http://schemas.microsoft.com/office/drawing/2014/main" id="{207CC670-A92F-0842-985C-D560E7C6269C}"/>
                </a:ext>
              </a:extLst>
            </p:cNvPr>
            <p:cNvCxnSpPr>
              <a:cxnSpLocks/>
            </p:cNvCxnSpPr>
            <p:nvPr/>
          </p:nvCxnSpPr>
          <p:spPr bwMode="auto">
            <a:xfrm>
              <a:off x="3036279" y="3048000"/>
              <a:ext cx="2271385" cy="0"/>
            </a:xfrm>
            <a:prstGeom prst="line">
              <a:avLst/>
            </a:prstGeom>
            <a:solidFill>
              <a:schemeClr val="accent1"/>
            </a:solidFill>
            <a:ln w="9525" cap="flat" cmpd="sng" algn="ctr">
              <a:solidFill>
                <a:schemeClr val="tx1"/>
              </a:solidFill>
              <a:prstDash val="sysDot"/>
              <a:round/>
              <a:headEnd type="none" w="med" len="med"/>
              <a:tailEnd type="none" w="med" len="med"/>
            </a:ln>
            <a:effectLst/>
          </p:spPr>
        </p:cxnSp>
        <p:cxnSp>
          <p:nvCxnSpPr>
            <p:cNvPr id="23" name="Straight Connector 22">
              <a:extLst>
                <a:ext uri="{FF2B5EF4-FFF2-40B4-BE49-F238E27FC236}">
                  <a16:creationId xmlns:a16="http://schemas.microsoft.com/office/drawing/2014/main" id="{A9B324EF-96DA-294C-9061-66B289DC4DF7}"/>
                </a:ext>
              </a:extLst>
            </p:cNvPr>
            <p:cNvCxnSpPr>
              <a:cxnSpLocks/>
            </p:cNvCxnSpPr>
            <p:nvPr/>
          </p:nvCxnSpPr>
          <p:spPr bwMode="auto">
            <a:xfrm>
              <a:off x="3036279" y="3200400"/>
              <a:ext cx="2271385" cy="0"/>
            </a:xfrm>
            <a:prstGeom prst="line">
              <a:avLst/>
            </a:prstGeom>
            <a:solidFill>
              <a:schemeClr val="accent1"/>
            </a:solidFill>
            <a:ln w="9525" cap="flat" cmpd="sng" algn="ctr">
              <a:solidFill>
                <a:schemeClr val="tx1"/>
              </a:solidFill>
              <a:prstDash val="sysDot"/>
              <a:round/>
              <a:headEnd type="none" w="med" len="med"/>
              <a:tailEnd type="none" w="med" len="med"/>
            </a:ln>
            <a:effectLst/>
          </p:spPr>
        </p:cxnSp>
        <p:cxnSp>
          <p:nvCxnSpPr>
            <p:cNvPr id="24" name="Straight Connector 23">
              <a:extLst>
                <a:ext uri="{FF2B5EF4-FFF2-40B4-BE49-F238E27FC236}">
                  <a16:creationId xmlns:a16="http://schemas.microsoft.com/office/drawing/2014/main" id="{396D7E81-B160-F24B-A132-A0891B32C9E3}"/>
                </a:ext>
              </a:extLst>
            </p:cNvPr>
            <p:cNvCxnSpPr>
              <a:cxnSpLocks/>
            </p:cNvCxnSpPr>
            <p:nvPr/>
          </p:nvCxnSpPr>
          <p:spPr bwMode="auto">
            <a:xfrm>
              <a:off x="3036279" y="3124200"/>
              <a:ext cx="2271385" cy="0"/>
            </a:xfrm>
            <a:prstGeom prst="line">
              <a:avLst/>
            </a:prstGeom>
            <a:solidFill>
              <a:schemeClr val="accent1"/>
            </a:solidFill>
            <a:ln w="9525" cap="flat" cmpd="sng" algn="ctr">
              <a:solidFill>
                <a:schemeClr val="tx1"/>
              </a:solidFill>
              <a:prstDash val="sysDot"/>
              <a:round/>
              <a:headEnd type="none" w="med" len="med"/>
              <a:tailEnd type="none" w="med" len="med"/>
            </a:ln>
            <a:effectLst/>
          </p:spPr>
        </p:cxnSp>
        <p:sp>
          <p:nvSpPr>
            <p:cNvPr id="25" name="TextBox 24">
              <a:extLst>
                <a:ext uri="{FF2B5EF4-FFF2-40B4-BE49-F238E27FC236}">
                  <a16:creationId xmlns:a16="http://schemas.microsoft.com/office/drawing/2014/main" id="{E06F5A94-E730-CA47-88EA-008038374CA9}"/>
                </a:ext>
              </a:extLst>
            </p:cNvPr>
            <p:cNvSpPr txBox="1"/>
            <p:nvPr/>
          </p:nvSpPr>
          <p:spPr>
            <a:xfrm>
              <a:off x="6019800" y="2939203"/>
              <a:ext cx="2270173" cy="338554"/>
            </a:xfrm>
            <a:prstGeom prst="rect">
              <a:avLst/>
            </a:prstGeom>
            <a:noFill/>
          </p:spPr>
          <p:txBody>
            <a:bodyPr wrap="none" rtlCol="0">
              <a:spAutoFit/>
            </a:bodyPr>
            <a:lstStyle/>
            <a:p>
              <a:r>
                <a:rPr lang="en-US" sz="1600" dirty="0"/>
                <a:t>Fetal connective tissue</a:t>
              </a:r>
            </a:p>
          </p:txBody>
        </p:sp>
      </p:grpSp>
      <p:sp>
        <p:nvSpPr>
          <p:cNvPr id="26" name="TextBox 25">
            <a:extLst>
              <a:ext uri="{FF2B5EF4-FFF2-40B4-BE49-F238E27FC236}">
                <a16:creationId xmlns:a16="http://schemas.microsoft.com/office/drawing/2014/main" id="{0A44F85D-BC31-6C4D-B95E-0231125046CF}"/>
              </a:ext>
            </a:extLst>
          </p:cNvPr>
          <p:cNvSpPr txBox="1"/>
          <p:nvPr/>
        </p:nvSpPr>
        <p:spPr>
          <a:xfrm>
            <a:off x="6796416" y="5562600"/>
            <a:ext cx="1954381" cy="369332"/>
          </a:xfrm>
          <a:prstGeom prst="rect">
            <a:avLst/>
          </a:prstGeom>
          <a:noFill/>
        </p:spPr>
        <p:txBody>
          <a:bodyPr wrap="none" rtlCol="0">
            <a:spAutoFit/>
          </a:bodyPr>
          <a:lstStyle/>
          <a:p>
            <a:r>
              <a:rPr lang="en-US" sz="1800" dirty="0"/>
              <a:t>Endotheliochorial</a:t>
            </a:r>
          </a:p>
        </p:txBody>
      </p:sp>
    </p:spTree>
    <p:extLst>
      <p:ext uri="{BB962C8B-B14F-4D97-AF65-F5344CB8AC3E}">
        <p14:creationId xmlns:p14="http://schemas.microsoft.com/office/powerpoint/2010/main" val="2794436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0829C3-D687-5A44-A1A6-C9FD749642C9}"/>
              </a:ext>
            </a:extLst>
          </p:cNvPr>
          <p:cNvSpPr txBox="1"/>
          <p:nvPr/>
        </p:nvSpPr>
        <p:spPr>
          <a:xfrm>
            <a:off x="1066800" y="381000"/>
            <a:ext cx="7005251" cy="461665"/>
          </a:xfrm>
          <a:prstGeom prst="rect">
            <a:avLst/>
          </a:prstGeom>
          <a:noFill/>
        </p:spPr>
        <p:txBody>
          <a:bodyPr wrap="none" rtlCol="0">
            <a:spAutoFit/>
          </a:bodyPr>
          <a:lstStyle/>
          <a:p>
            <a:pPr algn="ctr"/>
            <a:r>
              <a:rPr lang="en-US" dirty="0"/>
              <a:t>Tissues Separating Maternal and Fetal Circulation</a:t>
            </a:r>
          </a:p>
        </p:txBody>
      </p:sp>
      <p:grpSp>
        <p:nvGrpSpPr>
          <p:cNvPr id="3" name="Group 2">
            <a:extLst>
              <a:ext uri="{FF2B5EF4-FFF2-40B4-BE49-F238E27FC236}">
                <a16:creationId xmlns:a16="http://schemas.microsoft.com/office/drawing/2014/main" id="{4746B936-618E-D34D-B93E-24FFC16705C6}"/>
              </a:ext>
            </a:extLst>
          </p:cNvPr>
          <p:cNvGrpSpPr/>
          <p:nvPr/>
        </p:nvGrpSpPr>
        <p:grpSpPr>
          <a:xfrm>
            <a:off x="312118" y="1490131"/>
            <a:ext cx="6469682" cy="4988641"/>
            <a:chOff x="312118" y="1490131"/>
            <a:chExt cx="6469682" cy="4988641"/>
          </a:xfrm>
        </p:grpSpPr>
        <p:sp>
          <p:nvSpPr>
            <p:cNvPr id="4" name="Oval 3">
              <a:extLst>
                <a:ext uri="{FF2B5EF4-FFF2-40B4-BE49-F238E27FC236}">
                  <a16:creationId xmlns:a16="http://schemas.microsoft.com/office/drawing/2014/main" id="{DF3872FE-719D-F846-BF16-B898EBB38A42}"/>
                </a:ext>
              </a:extLst>
            </p:cNvPr>
            <p:cNvSpPr/>
            <p:nvPr/>
          </p:nvSpPr>
          <p:spPr bwMode="auto">
            <a:xfrm>
              <a:off x="2514600" y="1772870"/>
              <a:ext cx="4038600" cy="2169326"/>
            </a:xfrm>
            <a:prstGeom prst="ellipse">
              <a:avLst/>
            </a:prstGeom>
            <a:solidFill>
              <a:srgbClr val="C00000">
                <a:alpha val="51684"/>
              </a:srgbClr>
            </a:solidFill>
            <a:ln w="508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128"/>
              </a:endParaRPr>
            </a:p>
          </p:txBody>
        </p:sp>
        <p:sp>
          <p:nvSpPr>
            <p:cNvPr id="5" name="Oval 4">
              <a:extLst>
                <a:ext uri="{FF2B5EF4-FFF2-40B4-BE49-F238E27FC236}">
                  <a16:creationId xmlns:a16="http://schemas.microsoft.com/office/drawing/2014/main" id="{12DE9F4D-09F1-5F45-A8FC-A6874FB4D4C3}"/>
                </a:ext>
              </a:extLst>
            </p:cNvPr>
            <p:cNvSpPr/>
            <p:nvPr/>
          </p:nvSpPr>
          <p:spPr bwMode="auto">
            <a:xfrm>
              <a:off x="4228783" y="3771584"/>
              <a:ext cx="571817" cy="571817"/>
            </a:xfrm>
            <a:prstGeom prst="ellipse">
              <a:avLst/>
            </a:prstGeom>
            <a:solidFill>
              <a:srgbClr val="C00000"/>
            </a:solid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128"/>
              </a:endParaRPr>
            </a:p>
          </p:txBody>
        </p:sp>
        <p:grpSp>
          <p:nvGrpSpPr>
            <p:cNvPr id="6" name="Group 5">
              <a:extLst>
                <a:ext uri="{FF2B5EF4-FFF2-40B4-BE49-F238E27FC236}">
                  <a16:creationId xmlns:a16="http://schemas.microsoft.com/office/drawing/2014/main" id="{F54F6B94-04BE-CE40-9DA5-D5B603EA7308}"/>
                </a:ext>
              </a:extLst>
            </p:cNvPr>
            <p:cNvGrpSpPr/>
            <p:nvPr/>
          </p:nvGrpSpPr>
          <p:grpSpPr>
            <a:xfrm>
              <a:off x="436656" y="3354572"/>
              <a:ext cx="6345144" cy="3124200"/>
              <a:chOff x="436656" y="3354572"/>
              <a:chExt cx="6345144" cy="3124200"/>
            </a:xfrm>
          </p:grpSpPr>
          <p:grpSp>
            <p:nvGrpSpPr>
              <p:cNvPr id="8" name="Group 7">
                <a:extLst>
                  <a:ext uri="{FF2B5EF4-FFF2-40B4-BE49-F238E27FC236}">
                    <a16:creationId xmlns:a16="http://schemas.microsoft.com/office/drawing/2014/main" id="{79EA6BD7-8052-4F44-B031-E96FE56CD47B}"/>
                  </a:ext>
                </a:extLst>
              </p:cNvPr>
              <p:cNvGrpSpPr/>
              <p:nvPr/>
            </p:nvGrpSpPr>
            <p:grpSpPr>
              <a:xfrm>
                <a:off x="1676400" y="3354572"/>
                <a:ext cx="5105400" cy="3124200"/>
                <a:chOff x="1752600" y="3429000"/>
                <a:chExt cx="5105400" cy="3124200"/>
              </a:xfrm>
            </p:grpSpPr>
            <p:cxnSp>
              <p:nvCxnSpPr>
                <p:cNvPr id="10" name="Straight Connector 9">
                  <a:extLst>
                    <a:ext uri="{FF2B5EF4-FFF2-40B4-BE49-F238E27FC236}">
                      <a16:creationId xmlns:a16="http://schemas.microsoft.com/office/drawing/2014/main" id="{47C50436-7D87-F240-BFFA-A7FE5477AC6A}"/>
                    </a:ext>
                  </a:extLst>
                </p:cNvPr>
                <p:cNvCxnSpPr/>
                <p:nvPr/>
              </p:nvCxnSpPr>
              <p:spPr bwMode="auto">
                <a:xfrm flipV="1">
                  <a:off x="1752600" y="3429000"/>
                  <a:ext cx="1600200" cy="312420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11" name="Straight Connector 10">
                  <a:extLst>
                    <a:ext uri="{FF2B5EF4-FFF2-40B4-BE49-F238E27FC236}">
                      <a16:creationId xmlns:a16="http://schemas.microsoft.com/office/drawing/2014/main" id="{6732BB9C-5F64-2A44-A8A1-30F0D510DBC1}"/>
                    </a:ext>
                  </a:extLst>
                </p:cNvPr>
                <p:cNvCxnSpPr>
                  <a:cxnSpLocks/>
                </p:cNvCxnSpPr>
                <p:nvPr/>
              </p:nvCxnSpPr>
              <p:spPr bwMode="auto">
                <a:xfrm flipH="1" flipV="1">
                  <a:off x="5638802" y="3429000"/>
                  <a:ext cx="1219198" cy="3122428"/>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12" name="Straight Connector 11">
                  <a:extLst>
                    <a:ext uri="{FF2B5EF4-FFF2-40B4-BE49-F238E27FC236}">
                      <a16:creationId xmlns:a16="http://schemas.microsoft.com/office/drawing/2014/main" id="{585C5490-8227-D144-8102-083A733B6186}"/>
                    </a:ext>
                  </a:extLst>
                </p:cNvPr>
                <p:cNvCxnSpPr/>
                <p:nvPr/>
              </p:nvCxnSpPr>
              <p:spPr bwMode="auto">
                <a:xfrm>
                  <a:off x="3352800" y="3429000"/>
                  <a:ext cx="2286000"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grpSp>
          <p:sp>
            <p:nvSpPr>
              <p:cNvPr id="9" name="TextBox 8">
                <a:extLst>
                  <a:ext uri="{FF2B5EF4-FFF2-40B4-BE49-F238E27FC236}">
                    <a16:creationId xmlns:a16="http://schemas.microsoft.com/office/drawing/2014/main" id="{EED03592-C7C0-9640-85A5-4E2EDA1D1DF2}"/>
                  </a:ext>
                </a:extLst>
              </p:cNvPr>
              <p:cNvSpPr txBox="1"/>
              <p:nvPr/>
            </p:nvSpPr>
            <p:spPr>
              <a:xfrm rot="16200000">
                <a:off x="-246865" y="4509747"/>
                <a:ext cx="1736373" cy="369332"/>
              </a:xfrm>
              <a:prstGeom prst="rect">
                <a:avLst/>
              </a:prstGeom>
              <a:noFill/>
            </p:spPr>
            <p:txBody>
              <a:bodyPr wrap="none" rtlCol="0">
                <a:spAutoFit/>
              </a:bodyPr>
              <a:lstStyle/>
              <a:p>
                <a:r>
                  <a:rPr lang="en-US" sz="1800" dirty="0"/>
                  <a:t>Chorionic villus</a:t>
                </a:r>
              </a:p>
            </p:txBody>
          </p:sp>
        </p:grpSp>
        <p:sp>
          <p:nvSpPr>
            <p:cNvPr id="7" name="TextBox 6">
              <a:extLst>
                <a:ext uri="{FF2B5EF4-FFF2-40B4-BE49-F238E27FC236}">
                  <a16:creationId xmlns:a16="http://schemas.microsoft.com/office/drawing/2014/main" id="{6A708920-AFC3-FD43-8A17-0A02E9C9F216}"/>
                </a:ext>
              </a:extLst>
            </p:cNvPr>
            <p:cNvSpPr txBox="1"/>
            <p:nvPr/>
          </p:nvSpPr>
          <p:spPr>
            <a:xfrm rot="16200000">
              <a:off x="-104983" y="1907232"/>
              <a:ext cx="1418978" cy="584775"/>
            </a:xfrm>
            <a:prstGeom prst="rect">
              <a:avLst/>
            </a:prstGeom>
            <a:noFill/>
          </p:spPr>
          <p:txBody>
            <a:bodyPr wrap="none" rtlCol="0">
              <a:spAutoFit/>
            </a:bodyPr>
            <a:lstStyle/>
            <a:p>
              <a:r>
                <a:rPr lang="en-US" sz="1800" dirty="0"/>
                <a:t>Uterine wall</a:t>
              </a:r>
            </a:p>
            <a:p>
              <a:r>
                <a:rPr lang="en-US" sz="1400" dirty="0"/>
                <a:t>(epithelial calls)</a:t>
              </a:r>
            </a:p>
          </p:txBody>
        </p:sp>
      </p:grpSp>
      <p:sp>
        <p:nvSpPr>
          <p:cNvPr id="13" name="TextBox 12">
            <a:extLst>
              <a:ext uri="{FF2B5EF4-FFF2-40B4-BE49-F238E27FC236}">
                <a16:creationId xmlns:a16="http://schemas.microsoft.com/office/drawing/2014/main" id="{61512360-7FC4-A948-9395-5132C96DDF1C}"/>
              </a:ext>
            </a:extLst>
          </p:cNvPr>
          <p:cNvSpPr txBox="1"/>
          <p:nvPr/>
        </p:nvSpPr>
        <p:spPr>
          <a:xfrm>
            <a:off x="3481395" y="4538443"/>
            <a:ext cx="2066591" cy="523220"/>
          </a:xfrm>
          <a:prstGeom prst="rect">
            <a:avLst/>
          </a:prstGeom>
          <a:noFill/>
        </p:spPr>
        <p:txBody>
          <a:bodyPr wrap="none" rtlCol="0">
            <a:spAutoFit/>
          </a:bodyPr>
          <a:lstStyle/>
          <a:p>
            <a:pPr algn="ctr"/>
            <a:r>
              <a:rPr lang="en-US" sz="1400" dirty="0"/>
              <a:t>Endothelial cells of fetal</a:t>
            </a:r>
          </a:p>
          <a:p>
            <a:pPr algn="ctr"/>
            <a:r>
              <a:rPr lang="en-US" sz="1400" dirty="0"/>
              <a:t>capillary</a:t>
            </a:r>
          </a:p>
        </p:txBody>
      </p:sp>
      <p:grpSp>
        <p:nvGrpSpPr>
          <p:cNvPr id="15" name="Group 14">
            <a:extLst>
              <a:ext uri="{FF2B5EF4-FFF2-40B4-BE49-F238E27FC236}">
                <a16:creationId xmlns:a16="http://schemas.microsoft.com/office/drawing/2014/main" id="{6B6E9A65-7C8E-C440-85B6-EEE8E1BDC90F}"/>
              </a:ext>
            </a:extLst>
          </p:cNvPr>
          <p:cNvGrpSpPr/>
          <p:nvPr/>
        </p:nvGrpSpPr>
        <p:grpSpPr>
          <a:xfrm>
            <a:off x="3276600" y="3347040"/>
            <a:ext cx="5253694" cy="338554"/>
            <a:chOff x="3036279" y="2939203"/>
            <a:chExt cx="5253694" cy="338554"/>
          </a:xfrm>
        </p:grpSpPr>
        <p:cxnSp>
          <p:nvCxnSpPr>
            <p:cNvPr id="16" name="Straight Connector 15">
              <a:extLst>
                <a:ext uri="{FF2B5EF4-FFF2-40B4-BE49-F238E27FC236}">
                  <a16:creationId xmlns:a16="http://schemas.microsoft.com/office/drawing/2014/main" id="{E0358A41-6A2E-524D-8CE6-26486D5EC60A}"/>
                </a:ext>
              </a:extLst>
            </p:cNvPr>
            <p:cNvCxnSpPr>
              <a:cxnSpLocks/>
            </p:cNvCxnSpPr>
            <p:nvPr/>
          </p:nvCxnSpPr>
          <p:spPr bwMode="auto">
            <a:xfrm>
              <a:off x="3036279" y="3048000"/>
              <a:ext cx="2271385" cy="0"/>
            </a:xfrm>
            <a:prstGeom prst="line">
              <a:avLst/>
            </a:prstGeom>
            <a:solidFill>
              <a:schemeClr val="accent1"/>
            </a:solidFill>
            <a:ln w="9525" cap="flat" cmpd="sng" algn="ctr">
              <a:solidFill>
                <a:schemeClr val="tx1"/>
              </a:solidFill>
              <a:prstDash val="sysDot"/>
              <a:round/>
              <a:headEnd type="none" w="med" len="med"/>
              <a:tailEnd type="none" w="med" len="med"/>
            </a:ln>
            <a:effectLst/>
          </p:spPr>
        </p:cxnSp>
        <p:cxnSp>
          <p:nvCxnSpPr>
            <p:cNvPr id="17" name="Straight Connector 16">
              <a:extLst>
                <a:ext uri="{FF2B5EF4-FFF2-40B4-BE49-F238E27FC236}">
                  <a16:creationId xmlns:a16="http://schemas.microsoft.com/office/drawing/2014/main" id="{62858B8D-E43E-FB47-BDF7-1815B272BD0C}"/>
                </a:ext>
              </a:extLst>
            </p:cNvPr>
            <p:cNvCxnSpPr>
              <a:cxnSpLocks/>
            </p:cNvCxnSpPr>
            <p:nvPr/>
          </p:nvCxnSpPr>
          <p:spPr bwMode="auto">
            <a:xfrm>
              <a:off x="3036279" y="3200400"/>
              <a:ext cx="2271385" cy="0"/>
            </a:xfrm>
            <a:prstGeom prst="line">
              <a:avLst/>
            </a:prstGeom>
            <a:solidFill>
              <a:schemeClr val="accent1"/>
            </a:solidFill>
            <a:ln w="9525" cap="flat" cmpd="sng" algn="ctr">
              <a:solidFill>
                <a:schemeClr val="tx1"/>
              </a:solidFill>
              <a:prstDash val="sysDot"/>
              <a:round/>
              <a:headEnd type="none" w="med" len="med"/>
              <a:tailEnd type="none" w="med" len="med"/>
            </a:ln>
            <a:effectLst/>
          </p:spPr>
        </p:cxnSp>
        <p:cxnSp>
          <p:nvCxnSpPr>
            <p:cNvPr id="18" name="Straight Connector 17">
              <a:extLst>
                <a:ext uri="{FF2B5EF4-FFF2-40B4-BE49-F238E27FC236}">
                  <a16:creationId xmlns:a16="http://schemas.microsoft.com/office/drawing/2014/main" id="{72487C23-8004-BE45-992F-99C12C15B5E9}"/>
                </a:ext>
              </a:extLst>
            </p:cNvPr>
            <p:cNvCxnSpPr>
              <a:cxnSpLocks/>
            </p:cNvCxnSpPr>
            <p:nvPr/>
          </p:nvCxnSpPr>
          <p:spPr bwMode="auto">
            <a:xfrm>
              <a:off x="3036279" y="3124200"/>
              <a:ext cx="2271385" cy="0"/>
            </a:xfrm>
            <a:prstGeom prst="line">
              <a:avLst/>
            </a:prstGeom>
            <a:solidFill>
              <a:schemeClr val="accent1"/>
            </a:solidFill>
            <a:ln w="9525" cap="flat" cmpd="sng" algn="ctr">
              <a:solidFill>
                <a:schemeClr val="tx1"/>
              </a:solidFill>
              <a:prstDash val="sysDot"/>
              <a:round/>
              <a:headEnd type="none" w="med" len="med"/>
              <a:tailEnd type="none" w="med" len="med"/>
            </a:ln>
            <a:effectLst/>
          </p:spPr>
        </p:cxnSp>
        <p:sp>
          <p:nvSpPr>
            <p:cNvPr id="19" name="TextBox 18">
              <a:extLst>
                <a:ext uri="{FF2B5EF4-FFF2-40B4-BE49-F238E27FC236}">
                  <a16:creationId xmlns:a16="http://schemas.microsoft.com/office/drawing/2014/main" id="{7720BEEB-F624-8C4B-B0C6-820188286E33}"/>
                </a:ext>
              </a:extLst>
            </p:cNvPr>
            <p:cNvSpPr txBox="1"/>
            <p:nvPr/>
          </p:nvSpPr>
          <p:spPr>
            <a:xfrm>
              <a:off x="6019800" y="2939203"/>
              <a:ext cx="2270173" cy="338554"/>
            </a:xfrm>
            <a:prstGeom prst="rect">
              <a:avLst/>
            </a:prstGeom>
            <a:noFill/>
          </p:spPr>
          <p:txBody>
            <a:bodyPr wrap="none" rtlCol="0">
              <a:spAutoFit/>
            </a:bodyPr>
            <a:lstStyle/>
            <a:p>
              <a:r>
                <a:rPr lang="en-US" sz="1600" dirty="0"/>
                <a:t>Fetal connective tissue</a:t>
              </a:r>
            </a:p>
          </p:txBody>
        </p:sp>
      </p:grpSp>
      <p:sp>
        <p:nvSpPr>
          <p:cNvPr id="20" name="TextBox 19">
            <a:extLst>
              <a:ext uri="{FF2B5EF4-FFF2-40B4-BE49-F238E27FC236}">
                <a16:creationId xmlns:a16="http://schemas.microsoft.com/office/drawing/2014/main" id="{E8EC2A96-37B6-2440-B127-46E7DC55322B}"/>
              </a:ext>
            </a:extLst>
          </p:cNvPr>
          <p:cNvSpPr txBox="1"/>
          <p:nvPr/>
        </p:nvSpPr>
        <p:spPr>
          <a:xfrm>
            <a:off x="6796416" y="5562600"/>
            <a:ext cx="1479892" cy="369332"/>
          </a:xfrm>
          <a:prstGeom prst="rect">
            <a:avLst/>
          </a:prstGeom>
          <a:noFill/>
        </p:spPr>
        <p:txBody>
          <a:bodyPr wrap="none" rtlCol="0">
            <a:spAutoFit/>
          </a:bodyPr>
          <a:lstStyle/>
          <a:p>
            <a:r>
              <a:rPr lang="en-US" sz="1800"/>
              <a:t>Hemochorial</a:t>
            </a:r>
            <a:endParaRPr lang="en-US" sz="1800" dirty="0"/>
          </a:p>
        </p:txBody>
      </p:sp>
    </p:spTree>
    <p:extLst>
      <p:ext uri="{BB962C8B-B14F-4D97-AF65-F5344CB8AC3E}">
        <p14:creationId xmlns:p14="http://schemas.microsoft.com/office/powerpoint/2010/main" val="4109735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15819" y="152400"/>
            <a:ext cx="8763000" cy="1580827"/>
            <a:chOff x="152400" y="152400"/>
            <a:chExt cx="8763000" cy="1580827"/>
          </a:xfrm>
        </p:grpSpPr>
        <p:sp>
          <p:nvSpPr>
            <p:cNvPr id="2" name="TextBox 1"/>
            <p:cNvSpPr txBox="1"/>
            <p:nvPr/>
          </p:nvSpPr>
          <p:spPr>
            <a:xfrm>
              <a:off x="152400" y="465760"/>
              <a:ext cx="3428999" cy="95410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err="1"/>
                <a:t>Epitheliochorial</a:t>
              </a:r>
              <a:endParaRPr lang="en-US" dirty="0"/>
            </a:p>
            <a:p>
              <a:pPr lvl="1">
                <a:buFont typeface="Arial" pitchFamily="34" charset="0"/>
                <a:buChar char="•"/>
              </a:pPr>
              <a:r>
                <a:rPr lang="en-US" sz="1600" dirty="0"/>
                <a:t>Minimal endometrial erosion</a:t>
              </a:r>
            </a:p>
            <a:p>
              <a:pPr lvl="1">
                <a:buFont typeface="Arial" pitchFamily="34" charset="0"/>
                <a:buChar char="•"/>
              </a:pPr>
              <a:r>
                <a:rPr lang="en-US" sz="1600" dirty="0"/>
                <a:t>Pocket around chorionic villi</a:t>
              </a:r>
            </a:p>
          </p:txBody>
        </p:sp>
        <p:pic>
          <p:nvPicPr>
            <p:cNvPr id="46082" name="Picture 2"/>
            <p:cNvPicPr>
              <a:picLocks noChangeAspect="1" noChangeArrowheads="1"/>
            </p:cNvPicPr>
            <p:nvPr/>
          </p:nvPicPr>
          <p:blipFill>
            <a:blip r:embed="rId3" cstate="print"/>
            <a:srcRect r="14979"/>
            <a:stretch>
              <a:fillRect/>
            </a:stretch>
          </p:blipFill>
          <p:spPr bwMode="auto">
            <a:xfrm>
              <a:off x="7617861" y="297494"/>
              <a:ext cx="1297539" cy="1290638"/>
            </a:xfrm>
            <a:prstGeom prst="rect">
              <a:avLst/>
            </a:prstGeom>
            <a:noFill/>
            <a:ln w="9525">
              <a:noFill/>
              <a:miter lim="800000"/>
              <a:headEnd/>
              <a:tailEnd/>
            </a:ln>
            <a:effectLst/>
          </p:spPr>
        </p:pic>
        <p:pic>
          <p:nvPicPr>
            <p:cNvPr id="46083" name="Picture 3"/>
            <p:cNvPicPr>
              <a:picLocks noChangeAspect="1" noChangeArrowheads="1"/>
            </p:cNvPicPr>
            <p:nvPr/>
          </p:nvPicPr>
          <p:blipFill>
            <a:blip r:embed="rId4"/>
            <a:srcRect l="4688" t="30208" r="3125" b="16667"/>
            <a:stretch>
              <a:fillRect/>
            </a:stretch>
          </p:blipFill>
          <p:spPr bwMode="auto">
            <a:xfrm>
              <a:off x="3962400" y="152400"/>
              <a:ext cx="1828800" cy="1580827"/>
            </a:xfrm>
            <a:prstGeom prst="rect">
              <a:avLst/>
            </a:prstGeom>
            <a:noFill/>
            <a:ln w="9525">
              <a:noFill/>
              <a:miter lim="800000"/>
              <a:headEnd/>
              <a:tailEnd/>
            </a:ln>
            <a:effectLst/>
          </p:spPr>
        </p:pic>
        <p:pic>
          <p:nvPicPr>
            <p:cNvPr id="46084" name="Picture 4"/>
            <p:cNvPicPr>
              <a:picLocks noChangeAspect="1" noChangeArrowheads="1"/>
            </p:cNvPicPr>
            <p:nvPr/>
          </p:nvPicPr>
          <p:blipFill>
            <a:blip r:embed="rId5"/>
            <a:srcRect l="8379" b="5325"/>
            <a:stretch>
              <a:fillRect/>
            </a:stretch>
          </p:blipFill>
          <p:spPr bwMode="auto">
            <a:xfrm>
              <a:off x="5877302" y="180813"/>
              <a:ext cx="1666498" cy="1524000"/>
            </a:xfrm>
            <a:prstGeom prst="rect">
              <a:avLst/>
            </a:prstGeom>
            <a:noFill/>
            <a:ln w="9525">
              <a:noFill/>
              <a:miter lim="800000"/>
              <a:headEnd/>
              <a:tailEnd/>
            </a:ln>
            <a:effectLst/>
          </p:spPr>
        </p:pic>
      </p:grpSp>
      <p:grpSp>
        <p:nvGrpSpPr>
          <p:cNvPr id="4" name="Group 3"/>
          <p:cNvGrpSpPr/>
          <p:nvPr/>
        </p:nvGrpSpPr>
        <p:grpSpPr>
          <a:xfrm>
            <a:off x="901619" y="2580789"/>
            <a:ext cx="7391400" cy="1467500"/>
            <a:chOff x="685800" y="2667000"/>
            <a:chExt cx="7391400" cy="1467500"/>
          </a:xfrm>
        </p:grpSpPr>
        <p:pic>
          <p:nvPicPr>
            <p:cNvPr id="46087" name="Picture 7"/>
            <p:cNvPicPr>
              <a:picLocks noChangeAspect="1" noChangeArrowheads="1"/>
            </p:cNvPicPr>
            <p:nvPr/>
          </p:nvPicPr>
          <p:blipFill>
            <a:blip r:embed="rId6"/>
            <a:srcRect t="51600" b="14800"/>
            <a:stretch>
              <a:fillRect/>
            </a:stretch>
          </p:blipFill>
          <p:spPr bwMode="auto">
            <a:xfrm>
              <a:off x="4495800" y="2667000"/>
              <a:ext cx="3581400" cy="1467500"/>
            </a:xfrm>
            <a:prstGeom prst="rect">
              <a:avLst/>
            </a:prstGeom>
            <a:noFill/>
            <a:ln w="9525">
              <a:noFill/>
              <a:miter lim="800000"/>
              <a:headEnd/>
              <a:tailEnd/>
            </a:ln>
            <a:effectLst/>
          </p:spPr>
        </p:pic>
        <p:sp>
          <p:nvSpPr>
            <p:cNvPr id="16" name="TextBox 15"/>
            <p:cNvSpPr txBox="1"/>
            <p:nvPr/>
          </p:nvSpPr>
          <p:spPr>
            <a:xfrm>
              <a:off x="685800" y="2677475"/>
              <a:ext cx="3428999" cy="144655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err="1"/>
                <a:t>Endotheliochorial</a:t>
              </a:r>
              <a:endParaRPr lang="en-US" dirty="0"/>
            </a:p>
            <a:p>
              <a:pPr lvl="1">
                <a:buFont typeface="Arial" pitchFamily="34" charset="0"/>
                <a:buChar char="•"/>
              </a:pPr>
              <a:r>
                <a:rPr lang="en-US" sz="1600" dirty="0"/>
                <a:t>Epithelium and connective tissue erode</a:t>
              </a:r>
            </a:p>
            <a:p>
              <a:pPr lvl="1">
                <a:buFont typeface="Arial" pitchFamily="34" charset="0"/>
                <a:buChar char="•"/>
              </a:pPr>
              <a:r>
                <a:rPr lang="en-US" sz="1600" dirty="0"/>
                <a:t>Chorionic </a:t>
              </a:r>
              <a:r>
                <a:rPr lang="en-US" sz="1600" dirty="0" err="1"/>
                <a:t>villi</a:t>
              </a:r>
              <a:r>
                <a:rPr lang="en-US" sz="1600" dirty="0"/>
                <a:t> in direct contact with maternal capillaries</a:t>
              </a:r>
            </a:p>
          </p:txBody>
        </p:sp>
      </p:grpSp>
      <p:grpSp>
        <p:nvGrpSpPr>
          <p:cNvPr id="9" name="Group 8"/>
          <p:cNvGrpSpPr/>
          <p:nvPr/>
        </p:nvGrpSpPr>
        <p:grpSpPr>
          <a:xfrm>
            <a:off x="152400" y="4802268"/>
            <a:ext cx="8153400" cy="1539714"/>
            <a:chOff x="152400" y="4802268"/>
            <a:chExt cx="8153400" cy="1539714"/>
          </a:xfrm>
        </p:grpSpPr>
        <p:grpSp>
          <p:nvGrpSpPr>
            <p:cNvPr id="5" name="Group 4"/>
            <p:cNvGrpSpPr/>
            <p:nvPr/>
          </p:nvGrpSpPr>
          <p:grpSpPr>
            <a:xfrm>
              <a:off x="152400" y="4895851"/>
              <a:ext cx="6883400" cy="1352549"/>
              <a:chOff x="152400" y="4895851"/>
              <a:chExt cx="6883400" cy="1352549"/>
            </a:xfrm>
          </p:grpSpPr>
          <p:pic>
            <p:nvPicPr>
              <p:cNvPr id="46089" name="Picture 9"/>
              <p:cNvPicPr>
                <a:picLocks noChangeAspect="1" noChangeArrowheads="1"/>
              </p:cNvPicPr>
              <p:nvPr/>
            </p:nvPicPr>
            <p:blipFill>
              <a:blip r:embed="rId7"/>
              <a:srcRect/>
              <a:stretch>
                <a:fillRect/>
              </a:stretch>
            </p:blipFill>
            <p:spPr bwMode="auto">
              <a:xfrm>
                <a:off x="3962400" y="4895851"/>
                <a:ext cx="1223962" cy="1352549"/>
              </a:xfrm>
              <a:prstGeom prst="rect">
                <a:avLst/>
              </a:prstGeom>
              <a:noFill/>
              <a:ln w="9525">
                <a:noFill/>
                <a:miter lim="800000"/>
                <a:headEnd/>
                <a:tailEnd/>
              </a:ln>
              <a:effectLst/>
            </p:spPr>
          </p:pic>
          <p:pic>
            <p:nvPicPr>
              <p:cNvPr id="46090" name="Picture 10"/>
              <p:cNvPicPr>
                <a:picLocks noChangeAspect="1" noChangeArrowheads="1"/>
              </p:cNvPicPr>
              <p:nvPr/>
            </p:nvPicPr>
            <p:blipFill>
              <a:blip r:embed="rId8"/>
              <a:srcRect/>
              <a:stretch>
                <a:fillRect/>
              </a:stretch>
            </p:blipFill>
            <p:spPr bwMode="auto">
              <a:xfrm>
                <a:off x="5257800" y="4905375"/>
                <a:ext cx="1778000" cy="1333500"/>
              </a:xfrm>
              <a:prstGeom prst="rect">
                <a:avLst/>
              </a:prstGeom>
              <a:noFill/>
              <a:ln w="9525">
                <a:noFill/>
                <a:miter lim="800000"/>
                <a:headEnd/>
                <a:tailEnd/>
              </a:ln>
              <a:effectLst/>
            </p:spPr>
          </p:pic>
          <p:sp>
            <p:nvSpPr>
              <p:cNvPr id="17" name="TextBox 16"/>
              <p:cNvSpPr txBox="1"/>
              <p:nvPr/>
            </p:nvSpPr>
            <p:spPr>
              <a:xfrm>
                <a:off x="152400" y="4971961"/>
                <a:ext cx="3428999"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err="1"/>
                  <a:t>Hemochorial</a:t>
                </a:r>
                <a:endParaRPr lang="en-US" dirty="0"/>
              </a:p>
              <a:p>
                <a:pPr lvl="1">
                  <a:buFont typeface="Arial" pitchFamily="34" charset="0"/>
                  <a:buChar char="•"/>
                </a:pPr>
                <a:r>
                  <a:rPr lang="en-US" sz="1600" dirty="0"/>
                  <a:t>All maternal tissue erodes</a:t>
                </a:r>
              </a:p>
              <a:p>
                <a:pPr lvl="1">
                  <a:buFont typeface="Arial" pitchFamily="34" charset="0"/>
                  <a:buChar char="•"/>
                </a:pPr>
                <a:r>
                  <a:rPr lang="en-US" sz="1600" dirty="0"/>
                  <a:t>Chorionic </a:t>
                </a:r>
                <a:r>
                  <a:rPr lang="en-US" sz="1600" dirty="0" err="1"/>
                  <a:t>villi</a:t>
                </a:r>
                <a:r>
                  <a:rPr lang="en-US" sz="1600" dirty="0"/>
                  <a:t> bathed in maternal blood</a:t>
                </a:r>
              </a:p>
            </p:txBody>
          </p:sp>
        </p:grpSp>
        <p:pic>
          <p:nvPicPr>
            <p:cNvPr id="8" name="Pictur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137400" y="4802268"/>
              <a:ext cx="1168400" cy="1539714"/>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1911</TotalTime>
  <Words>576</Words>
  <Application>Microsoft Macintosh PowerPoint</Application>
  <PresentationFormat>On-screen Show (4:3)</PresentationFormat>
  <Paragraphs>97</Paragraphs>
  <Slides>11</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Idaho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 Sullivan</dc:creator>
  <cp:lastModifiedBy>Sullivan, Jack (jacks@uidaho.edu)</cp:lastModifiedBy>
  <cp:revision>80</cp:revision>
  <dcterms:created xsi:type="dcterms:W3CDTF">2011-10-27T15:27:39Z</dcterms:created>
  <dcterms:modified xsi:type="dcterms:W3CDTF">2023-11-02T15:46:51Z</dcterms:modified>
</cp:coreProperties>
</file>