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4" r:id="rId2"/>
    <p:sldId id="282" r:id="rId3"/>
    <p:sldId id="283" r:id="rId4"/>
    <p:sldId id="256" r:id="rId5"/>
    <p:sldId id="257" r:id="rId6"/>
    <p:sldId id="258" r:id="rId7"/>
    <p:sldId id="263" r:id="rId8"/>
    <p:sldId id="259" r:id="rId9"/>
    <p:sldId id="260" r:id="rId10"/>
    <p:sldId id="285" r:id="rId11"/>
    <p:sldId id="261" r:id="rId12"/>
    <p:sldId id="284" r:id="rId13"/>
    <p:sldId id="262" r:id="rId14"/>
    <p:sldId id="28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67"/>
    <p:restoredTop sz="94648"/>
  </p:normalViewPr>
  <p:slideViewPr>
    <p:cSldViewPr snapToGrid="0" snapToObjects="1" showGuides="1">
      <p:cViewPr varScale="1">
        <p:scale>
          <a:sx n="112" d="100"/>
          <a:sy n="112" d="100"/>
        </p:scale>
        <p:origin x="1248"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54F72-E235-9D45-A494-E8F18B7A33D3}" type="datetimeFigureOut">
              <a:rPr lang="en-US" smtClean="0"/>
              <a:t>11/30/23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8CD5F-41E4-AD42-812A-89424DC91809}" type="slidenum">
              <a:rPr lang="en-US" smtClean="0"/>
              <a:t>‹#›</a:t>
            </a:fld>
            <a:endParaRPr lang="en-US" dirty="0"/>
          </a:p>
        </p:txBody>
      </p:sp>
    </p:spTree>
    <p:extLst>
      <p:ext uri="{BB962C8B-B14F-4D97-AF65-F5344CB8AC3E}">
        <p14:creationId xmlns:p14="http://schemas.microsoft.com/office/powerpoint/2010/main" val="395863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C5068E4-8E5B-42EF-BA28-E8C4F679E0AC}" type="slidenum">
              <a:rPr lang="en-US" smtClean="0"/>
              <a:pPr/>
              <a:t>1</a:t>
            </a:fld>
            <a:endParaRPr lang="en-US" dirty="0"/>
          </a:p>
        </p:txBody>
      </p:sp>
    </p:spTree>
    <p:extLst>
      <p:ext uri="{BB962C8B-B14F-4D97-AF65-F5344CB8AC3E}">
        <p14:creationId xmlns:p14="http://schemas.microsoft.com/office/powerpoint/2010/main" val="37184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49912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98CD5F-41E4-AD42-812A-89424DC91809}" type="slidenum">
              <a:rPr lang="en-US" smtClean="0"/>
              <a:t>4</a:t>
            </a:fld>
            <a:endParaRPr lang="en-US" dirty="0"/>
          </a:p>
        </p:txBody>
      </p:sp>
    </p:spTree>
    <p:extLst>
      <p:ext uri="{BB962C8B-B14F-4D97-AF65-F5344CB8AC3E}">
        <p14:creationId xmlns:p14="http://schemas.microsoft.com/office/powerpoint/2010/main" val="3521276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98CD5F-41E4-AD42-812A-89424DC91809}" type="slidenum">
              <a:rPr lang="en-US" smtClean="0"/>
              <a:t>9</a:t>
            </a:fld>
            <a:endParaRPr lang="en-US" dirty="0"/>
          </a:p>
        </p:txBody>
      </p:sp>
    </p:spTree>
    <p:extLst>
      <p:ext uri="{BB962C8B-B14F-4D97-AF65-F5344CB8AC3E}">
        <p14:creationId xmlns:p14="http://schemas.microsoft.com/office/powerpoint/2010/main" val="2564228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A39229-FE23-7742-96EF-19D7D54C4C00}" type="datetimeFigureOut">
              <a:rPr lang="en-US" smtClean="0"/>
              <a:t>11/30/23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988758-68AD-CD46-B1F6-31E0A4393802}"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A39229-FE23-7742-96EF-19D7D54C4C00}" type="datetimeFigureOut">
              <a:rPr lang="en-US" smtClean="0"/>
              <a:t>11/30/23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988758-68AD-CD46-B1F6-31E0A439380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A39229-FE23-7742-96EF-19D7D54C4C00}" type="datetimeFigureOut">
              <a:rPr lang="en-US" smtClean="0"/>
              <a:t>11/30/23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988758-68AD-CD46-B1F6-31E0A439380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A39229-FE23-7742-96EF-19D7D54C4C00}" type="datetimeFigureOut">
              <a:rPr lang="en-US" smtClean="0"/>
              <a:t>11/30/23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988758-68AD-CD46-B1F6-31E0A439380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A39229-FE23-7742-96EF-19D7D54C4C00}" type="datetimeFigureOut">
              <a:rPr lang="en-US" smtClean="0"/>
              <a:t>11/30/23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988758-68AD-CD46-B1F6-31E0A4393802}"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A39229-FE23-7742-96EF-19D7D54C4C00}" type="datetimeFigureOut">
              <a:rPr lang="en-US" smtClean="0"/>
              <a:t>11/30/23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988758-68AD-CD46-B1F6-31E0A4393802}"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A39229-FE23-7742-96EF-19D7D54C4C00}" type="datetimeFigureOut">
              <a:rPr lang="en-US" smtClean="0"/>
              <a:t>11/30/23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988758-68AD-CD46-B1F6-31E0A439380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A39229-FE23-7742-96EF-19D7D54C4C00}" type="datetimeFigureOut">
              <a:rPr lang="en-US" smtClean="0"/>
              <a:t>11/30/23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988758-68AD-CD46-B1F6-31E0A439380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39229-FE23-7742-96EF-19D7D54C4C00}" type="datetimeFigureOut">
              <a:rPr lang="en-US" smtClean="0"/>
              <a:t>11/30/23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988758-68AD-CD46-B1F6-31E0A439380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A39229-FE23-7742-96EF-19D7D54C4C00}" type="datetimeFigureOut">
              <a:rPr lang="en-US" smtClean="0"/>
              <a:t>11/30/23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988758-68AD-CD46-B1F6-31E0A4393802}"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A39229-FE23-7742-96EF-19D7D54C4C00}" type="datetimeFigureOut">
              <a:rPr lang="en-US" smtClean="0"/>
              <a:t>11/30/23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988758-68AD-CD46-B1F6-31E0A439380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39229-FE23-7742-96EF-19D7D54C4C00}" type="datetimeFigureOut">
              <a:rPr lang="en-US" smtClean="0"/>
              <a:t>11/30/23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88758-68AD-CD46-B1F6-31E0A439380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google.com/url?sa=i&amp;url=https%3A%2F%2Fen.wikipedia.org%2Fwiki%2FBengal_tiger&amp;psig=AOvVaw11ltgzQlExGscuGj_rcSrD&amp;ust=1669924330902000&amp;source=images&amp;cd=vfe&amp;ved=0CAwQjRxqFwoTCIiHlobX1vsCFQAAAAAdAAAAABAD" TargetMode="Externa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wildlifeonline.me.uk/assets/ugc/gallery/red_deer_summary_image.jp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t="5714" b="18571"/>
          <a:stretch>
            <a:fillRect/>
          </a:stretch>
        </p:blipFill>
        <p:spPr bwMode="auto">
          <a:xfrm>
            <a:off x="541149" y="1219200"/>
            <a:ext cx="7917051" cy="4038600"/>
          </a:xfrm>
          <a:prstGeom prst="rect">
            <a:avLst/>
          </a:prstGeom>
          <a:noFill/>
          <a:ln w="88900" cap="sq">
            <a:noFill/>
            <a:miter lim="800000"/>
          </a:ln>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C4B166E-4DDB-4841-9DEF-F4FE137CDE89}"/>
              </a:ext>
            </a:extLst>
          </p:cNvPr>
          <p:cNvSpPr txBox="1"/>
          <p:nvPr/>
        </p:nvSpPr>
        <p:spPr>
          <a:xfrm>
            <a:off x="2286000" y="228600"/>
            <a:ext cx="4561766" cy="461665"/>
          </a:xfrm>
          <a:prstGeom prst="rect">
            <a:avLst/>
          </a:prstGeom>
          <a:noFill/>
        </p:spPr>
        <p:txBody>
          <a:bodyPr wrap="none" rtlCol="0">
            <a:spAutoFit/>
          </a:bodyPr>
          <a:lstStyle/>
          <a:p>
            <a:pPr algn="ctr"/>
            <a:r>
              <a:rPr lang="en-US" sz="2400" dirty="0"/>
              <a:t>Genetic Diversity and Conservation</a:t>
            </a:r>
          </a:p>
        </p:txBody>
      </p:sp>
    </p:spTree>
    <p:extLst>
      <p:ext uri="{BB962C8B-B14F-4D97-AF65-F5344CB8AC3E}">
        <p14:creationId xmlns:p14="http://schemas.microsoft.com/office/powerpoint/2010/main" val="375069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D96FDA-A96B-87D8-0404-7FEA888D5A85}"/>
              </a:ext>
            </a:extLst>
          </p:cNvPr>
          <p:cNvSpPr txBox="1"/>
          <p:nvPr/>
        </p:nvSpPr>
        <p:spPr>
          <a:xfrm>
            <a:off x="2662302" y="304800"/>
            <a:ext cx="3851888" cy="461665"/>
          </a:xfrm>
          <a:prstGeom prst="rect">
            <a:avLst/>
          </a:prstGeom>
          <a:noFill/>
        </p:spPr>
        <p:txBody>
          <a:bodyPr wrap="none" rtlCol="0">
            <a:spAutoFit/>
          </a:bodyPr>
          <a:lstStyle/>
          <a:p>
            <a:pPr algn="ctr"/>
            <a:r>
              <a:rPr lang="en-US" sz="2400" dirty="0"/>
              <a:t>Caveats to the Classical View</a:t>
            </a:r>
          </a:p>
        </p:txBody>
      </p:sp>
      <p:sp>
        <p:nvSpPr>
          <p:cNvPr id="7" name="Rectangle 6">
            <a:extLst>
              <a:ext uri="{FF2B5EF4-FFF2-40B4-BE49-F238E27FC236}">
                <a16:creationId xmlns:a16="http://schemas.microsoft.com/office/drawing/2014/main" id="{9AF076DF-7F83-C114-177D-25CA1243A721}"/>
              </a:ext>
            </a:extLst>
          </p:cNvPr>
          <p:cNvSpPr/>
          <p:nvPr/>
        </p:nvSpPr>
        <p:spPr>
          <a:xfrm>
            <a:off x="727265" y="1018469"/>
            <a:ext cx="8084226" cy="646331"/>
          </a:xfrm>
          <a:prstGeom prst="rect">
            <a:avLst/>
          </a:prstGeom>
        </p:spPr>
        <p:txBody>
          <a:bodyPr wrap="square">
            <a:spAutoFit/>
          </a:bodyPr>
          <a:lstStyle/>
          <a:p>
            <a:r>
              <a:rPr lang="en-US" dirty="0"/>
              <a:t>2) There is evidence that some species withstand inbreeding with no depression </a:t>
            </a:r>
          </a:p>
          <a:p>
            <a:pPr algn="ctr"/>
            <a:r>
              <a:rPr lang="en-US" dirty="0"/>
              <a:t>	(</a:t>
            </a:r>
            <a:r>
              <a:rPr lang="en-US" dirty="0" err="1"/>
              <a:t>Rall</a:t>
            </a:r>
            <a:r>
              <a:rPr lang="en-US" dirty="0"/>
              <a:t> et al. 1998). </a:t>
            </a:r>
          </a:p>
        </p:txBody>
      </p:sp>
      <p:grpSp>
        <p:nvGrpSpPr>
          <p:cNvPr id="13" name="Group 12">
            <a:extLst>
              <a:ext uri="{FF2B5EF4-FFF2-40B4-BE49-F238E27FC236}">
                <a16:creationId xmlns:a16="http://schemas.microsoft.com/office/drawing/2014/main" id="{67EB1788-B8D2-B9E0-A5DC-EB2B4BAA7711}"/>
              </a:ext>
            </a:extLst>
          </p:cNvPr>
          <p:cNvGrpSpPr/>
          <p:nvPr/>
        </p:nvGrpSpPr>
        <p:grpSpPr>
          <a:xfrm>
            <a:off x="210177" y="2321792"/>
            <a:ext cx="8723646" cy="1419163"/>
            <a:chOff x="-154956" y="2999162"/>
            <a:chExt cx="8723646" cy="1419163"/>
          </a:xfrm>
        </p:grpSpPr>
        <p:sp>
          <p:nvSpPr>
            <p:cNvPr id="10" name="TextBox 9">
              <a:extLst>
                <a:ext uri="{FF2B5EF4-FFF2-40B4-BE49-F238E27FC236}">
                  <a16:creationId xmlns:a16="http://schemas.microsoft.com/office/drawing/2014/main" id="{950FFD66-36B4-C941-D220-EAB5BF04543E}"/>
                </a:ext>
              </a:extLst>
            </p:cNvPr>
            <p:cNvSpPr txBox="1"/>
            <p:nvPr/>
          </p:nvSpPr>
          <p:spPr>
            <a:xfrm>
              <a:off x="-154956" y="3369973"/>
              <a:ext cx="7467600" cy="369332"/>
            </a:xfrm>
            <a:prstGeom prst="rect">
              <a:avLst/>
            </a:prstGeom>
            <a:noFill/>
          </p:spPr>
          <p:txBody>
            <a:bodyPr wrap="square">
              <a:spAutoFit/>
            </a:bodyPr>
            <a:lstStyle/>
            <a:p>
              <a:pPr algn="ctr"/>
              <a:r>
                <a:rPr lang="en-US" i="1" dirty="0"/>
                <a:t>Canis lupus</a:t>
              </a:r>
              <a:r>
                <a:rPr lang="en-US" dirty="0"/>
                <a:t> and other canids, such as the bush dog </a:t>
              </a:r>
              <a:r>
                <a:rPr lang="en-US" i="1" dirty="0" err="1"/>
                <a:t>Speothos</a:t>
              </a:r>
              <a:r>
                <a:rPr lang="en-US" i="1" dirty="0"/>
                <a:t>.</a:t>
              </a:r>
            </a:p>
          </p:txBody>
        </p:sp>
        <p:pic>
          <p:nvPicPr>
            <p:cNvPr id="1025" name="Picture 1" descr="undefined">
              <a:extLst>
                <a:ext uri="{FF2B5EF4-FFF2-40B4-BE49-F238E27FC236}">
                  <a16:creationId xmlns:a16="http://schemas.microsoft.com/office/drawing/2014/main" id="{FE24B2A3-3D2B-7BC9-B16F-5AB5D70EFF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68" t="16425" r="12813" b="10966"/>
            <a:stretch/>
          </p:blipFill>
          <p:spPr bwMode="auto">
            <a:xfrm>
              <a:off x="6664405" y="2999162"/>
              <a:ext cx="1904285" cy="14191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6050BCE6-25F0-A926-D7B5-BB14A623FE07}"/>
              </a:ext>
            </a:extLst>
          </p:cNvPr>
          <p:cNvGrpSpPr/>
          <p:nvPr/>
        </p:nvGrpSpPr>
        <p:grpSpPr>
          <a:xfrm>
            <a:off x="476250" y="4397947"/>
            <a:ext cx="8037675" cy="2270048"/>
            <a:chOff x="476250" y="4397947"/>
            <a:chExt cx="8037675" cy="2270048"/>
          </a:xfrm>
        </p:grpSpPr>
        <p:sp>
          <p:nvSpPr>
            <p:cNvPr id="12" name="TextBox 11">
              <a:extLst>
                <a:ext uri="{FF2B5EF4-FFF2-40B4-BE49-F238E27FC236}">
                  <a16:creationId xmlns:a16="http://schemas.microsoft.com/office/drawing/2014/main" id="{7CA45A6F-C473-4E62-CF19-556EC39C0EF2}"/>
                </a:ext>
              </a:extLst>
            </p:cNvPr>
            <p:cNvSpPr txBox="1"/>
            <p:nvPr/>
          </p:nvSpPr>
          <p:spPr>
            <a:xfrm>
              <a:off x="476250" y="4397947"/>
              <a:ext cx="7829550" cy="646331"/>
            </a:xfrm>
            <a:prstGeom prst="rect">
              <a:avLst/>
            </a:prstGeom>
            <a:noFill/>
          </p:spPr>
          <p:txBody>
            <a:bodyPr wrap="square">
              <a:spAutoFit/>
            </a:bodyPr>
            <a:lstStyle/>
            <a:p>
              <a:pPr algn="ctr"/>
              <a:r>
                <a:rPr lang="en-US" i="1" dirty="0" err="1"/>
                <a:t>Leontopithecus</a:t>
              </a:r>
              <a:r>
                <a:rPr lang="en-US" i="1" dirty="0"/>
                <a:t> </a:t>
              </a:r>
              <a:r>
                <a:rPr lang="en-US" i="1" dirty="0" err="1"/>
                <a:t>rosalia</a:t>
              </a:r>
              <a:r>
                <a:rPr lang="en-US" dirty="0"/>
                <a:t> (Golden lion tamarin) exhibits great deal of inbreeding with no apparent depression.</a:t>
              </a:r>
            </a:p>
          </p:txBody>
        </p:sp>
        <p:pic>
          <p:nvPicPr>
            <p:cNvPr id="14" name="Picture 5">
              <a:extLst>
                <a:ext uri="{FF2B5EF4-FFF2-40B4-BE49-F238E27FC236}">
                  <a16:creationId xmlns:a16="http://schemas.microsoft.com/office/drawing/2014/main" id="{B7954A75-936B-DD59-965F-6593DA70353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83180" y="4821877"/>
              <a:ext cx="1230745" cy="1846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23759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1810" y="1066800"/>
            <a:ext cx="7423990" cy="369332"/>
          </a:xfrm>
          <a:prstGeom prst="rect">
            <a:avLst/>
          </a:prstGeom>
          <a:noFill/>
        </p:spPr>
        <p:txBody>
          <a:bodyPr wrap="none" rtlCol="0">
            <a:spAutoFit/>
          </a:bodyPr>
          <a:lstStyle/>
          <a:p>
            <a:r>
              <a:rPr lang="en-US" dirty="0"/>
              <a:t>3) Inbreeding can actually increase the fitness of a population in the long run.</a:t>
            </a:r>
          </a:p>
        </p:txBody>
      </p:sp>
      <p:sp>
        <p:nvSpPr>
          <p:cNvPr id="6" name="TextBox 5"/>
          <p:cNvSpPr txBox="1"/>
          <p:nvPr/>
        </p:nvSpPr>
        <p:spPr>
          <a:xfrm>
            <a:off x="2708789" y="304800"/>
            <a:ext cx="3758914" cy="461665"/>
          </a:xfrm>
          <a:prstGeom prst="rect">
            <a:avLst/>
          </a:prstGeom>
          <a:noFill/>
        </p:spPr>
        <p:txBody>
          <a:bodyPr wrap="none" rtlCol="0">
            <a:spAutoFit/>
          </a:bodyPr>
          <a:lstStyle/>
          <a:p>
            <a:pPr algn="ctr"/>
            <a:r>
              <a:rPr lang="en-US" sz="2400" dirty="0"/>
              <a:t>Caveats to the Classical View</a:t>
            </a:r>
          </a:p>
        </p:txBody>
      </p:sp>
      <p:sp>
        <p:nvSpPr>
          <p:cNvPr id="7" name="TextBox 6"/>
          <p:cNvSpPr txBox="1"/>
          <p:nvPr/>
        </p:nvSpPr>
        <p:spPr>
          <a:xfrm>
            <a:off x="914400" y="1611150"/>
            <a:ext cx="7696200" cy="646331"/>
          </a:xfrm>
          <a:prstGeom prst="rect">
            <a:avLst/>
          </a:prstGeom>
          <a:noFill/>
        </p:spPr>
        <p:txBody>
          <a:bodyPr wrap="square" rtlCol="0">
            <a:spAutoFit/>
          </a:bodyPr>
          <a:lstStyle/>
          <a:p>
            <a:pPr marL="342900" indent="-342900"/>
            <a:r>
              <a:rPr lang="en-US" dirty="0"/>
              <a:t>a. It is possible to increase the variation available to respond to selection,</a:t>
            </a:r>
          </a:p>
          <a:p>
            <a:pPr marL="342900" indent="-342900"/>
            <a:r>
              <a:rPr lang="en-US" dirty="0"/>
              <a:t>     especially for polygenic traits (traits that are governed by several genes). </a:t>
            </a:r>
          </a:p>
        </p:txBody>
      </p:sp>
      <p:sp>
        <p:nvSpPr>
          <p:cNvPr id="9" name="TextBox 8">
            <a:extLst>
              <a:ext uri="{FF2B5EF4-FFF2-40B4-BE49-F238E27FC236}">
                <a16:creationId xmlns:a16="http://schemas.microsoft.com/office/drawing/2014/main" id="{D4DEDD35-E69A-704C-9870-D02D7E78BB78}"/>
              </a:ext>
            </a:extLst>
          </p:cNvPr>
          <p:cNvSpPr txBox="1"/>
          <p:nvPr/>
        </p:nvSpPr>
        <p:spPr>
          <a:xfrm>
            <a:off x="742121" y="5842264"/>
            <a:ext cx="7550426" cy="646331"/>
          </a:xfrm>
          <a:prstGeom prst="rect">
            <a:avLst/>
          </a:prstGeom>
          <a:noFill/>
        </p:spPr>
        <p:txBody>
          <a:bodyPr wrap="square">
            <a:spAutoFit/>
          </a:bodyPr>
          <a:lstStyle/>
          <a:p>
            <a:pPr marL="342900" indent="-342900" algn="ctr"/>
            <a:r>
              <a:rPr lang="en-US" dirty="0"/>
              <a:t>A bottleneck (and associated inbreeding) converts epistatic and dominance effects to additive effects. </a:t>
            </a:r>
          </a:p>
        </p:txBody>
      </p:sp>
      <p:sp>
        <p:nvSpPr>
          <p:cNvPr id="3" name="TextBox 2">
            <a:extLst>
              <a:ext uri="{FF2B5EF4-FFF2-40B4-BE49-F238E27FC236}">
                <a16:creationId xmlns:a16="http://schemas.microsoft.com/office/drawing/2014/main" id="{DAC86EB9-94E1-644C-9521-960F668FB898}"/>
              </a:ext>
            </a:extLst>
          </p:cNvPr>
          <p:cNvSpPr txBox="1"/>
          <p:nvPr/>
        </p:nvSpPr>
        <p:spPr>
          <a:xfrm>
            <a:off x="596347" y="2881038"/>
            <a:ext cx="7951304" cy="830997"/>
          </a:xfrm>
          <a:prstGeom prst="rect">
            <a:avLst/>
          </a:prstGeom>
          <a:noFill/>
        </p:spPr>
        <p:txBody>
          <a:bodyPr wrap="square" rtlCol="0">
            <a:spAutoFit/>
          </a:bodyPr>
          <a:lstStyle/>
          <a:p>
            <a:pPr algn="ctr"/>
            <a:r>
              <a:rPr lang="en-US" sz="2000" dirty="0"/>
              <a:t>V</a:t>
            </a:r>
            <a:r>
              <a:rPr lang="en-US" sz="2000" baseline="-25000" dirty="0"/>
              <a:t>P</a:t>
            </a:r>
            <a:r>
              <a:rPr lang="en-US" sz="2000" dirty="0"/>
              <a:t> = V</a:t>
            </a:r>
            <a:r>
              <a:rPr lang="en-US" sz="2000" baseline="-25000" dirty="0"/>
              <a:t>G</a:t>
            </a:r>
            <a:r>
              <a:rPr lang="en-US" sz="2000" dirty="0"/>
              <a:t> + V</a:t>
            </a:r>
            <a:r>
              <a:rPr lang="en-US" sz="2000" baseline="-25000" dirty="0"/>
              <a:t>E</a:t>
            </a:r>
            <a:r>
              <a:rPr lang="en-US" sz="2000" dirty="0"/>
              <a:t> + </a:t>
            </a:r>
            <a:r>
              <a:rPr lang="en-US" sz="2000" dirty="0" err="1"/>
              <a:t>V</a:t>
            </a:r>
            <a:r>
              <a:rPr lang="en-US" sz="2000" baseline="-25000" dirty="0" err="1"/>
              <a:t>GxE</a:t>
            </a:r>
            <a:r>
              <a:rPr lang="en-US" sz="2000" baseline="-25000" dirty="0"/>
              <a:t> </a:t>
            </a:r>
            <a:r>
              <a:rPr lang="en-US" sz="2000" dirty="0"/>
              <a:t>,</a:t>
            </a:r>
          </a:p>
          <a:p>
            <a:pPr algn="ctr"/>
            <a:endParaRPr lang="en-US" sz="1400" dirty="0"/>
          </a:p>
          <a:p>
            <a:pPr algn="ctr"/>
            <a:r>
              <a:rPr lang="en-US" sz="1400" dirty="0"/>
              <a:t>where V</a:t>
            </a:r>
            <a:r>
              <a:rPr lang="en-US" sz="1400" baseline="-25000" dirty="0"/>
              <a:t>G </a:t>
            </a:r>
            <a:r>
              <a:rPr lang="en-US" sz="1400" dirty="0"/>
              <a:t>is genetic variance, V</a:t>
            </a:r>
            <a:r>
              <a:rPr lang="en-US" sz="1400" baseline="-25000" dirty="0"/>
              <a:t>E</a:t>
            </a:r>
            <a:r>
              <a:rPr lang="en-US" sz="1400" dirty="0"/>
              <a:t> is environmental variance, and </a:t>
            </a:r>
            <a:r>
              <a:rPr lang="en-US" sz="1400" dirty="0" err="1"/>
              <a:t>V</a:t>
            </a:r>
            <a:r>
              <a:rPr lang="en-US" sz="1400" baseline="-25000" dirty="0" err="1"/>
              <a:t>GxE</a:t>
            </a:r>
            <a:r>
              <a:rPr lang="en-US" sz="1400" dirty="0"/>
              <a:t>  is gene-by-environment interactions.</a:t>
            </a:r>
          </a:p>
        </p:txBody>
      </p:sp>
      <p:sp>
        <p:nvSpPr>
          <p:cNvPr id="12" name="TextBox 11">
            <a:extLst>
              <a:ext uri="{FF2B5EF4-FFF2-40B4-BE49-F238E27FC236}">
                <a16:creationId xmlns:a16="http://schemas.microsoft.com/office/drawing/2014/main" id="{1DF811E6-1385-674D-B268-06852B34096D}"/>
              </a:ext>
            </a:extLst>
          </p:cNvPr>
          <p:cNvSpPr txBox="1"/>
          <p:nvPr/>
        </p:nvSpPr>
        <p:spPr>
          <a:xfrm>
            <a:off x="3513277" y="3919880"/>
            <a:ext cx="2008114" cy="400110"/>
          </a:xfrm>
          <a:prstGeom prst="rect">
            <a:avLst/>
          </a:prstGeom>
          <a:noFill/>
        </p:spPr>
        <p:txBody>
          <a:bodyPr wrap="none" rtlCol="0">
            <a:spAutoFit/>
          </a:bodyPr>
          <a:lstStyle/>
          <a:p>
            <a:pPr algn="ctr"/>
            <a:r>
              <a:rPr lang="en-US" sz="2000" dirty="0"/>
              <a:t>V</a:t>
            </a:r>
            <a:r>
              <a:rPr lang="en-US" sz="2000" baseline="-25000" dirty="0"/>
              <a:t>G</a:t>
            </a:r>
            <a:r>
              <a:rPr lang="en-US" sz="2000" dirty="0"/>
              <a:t> = V</a:t>
            </a:r>
            <a:r>
              <a:rPr lang="en-US" sz="2000" baseline="-25000" dirty="0"/>
              <a:t>A</a:t>
            </a:r>
            <a:r>
              <a:rPr lang="en-US" sz="2000" dirty="0"/>
              <a:t> + </a:t>
            </a:r>
            <a:r>
              <a:rPr lang="en-US" sz="2000" dirty="0" err="1"/>
              <a:t>V</a:t>
            </a:r>
            <a:r>
              <a:rPr lang="en-US" sz="2000" baseline="-25000" dirty="0" err="1"/>
              <a:t>Epi</a:t>
            </a:r>
            <a:r>
              <a:rPr lang="en-US" sz="2000" dirty="0"/>
              <a:t> + V</a:t>
            </a:r>
            <a:r>
              <a:rPr lang="en-US" sz="2000" baseline="-25000" dirty="0"/>
              <a:t>D</a:t>
            </a:r>
          </a:p>
        </p:txBody>
      </p:sp>
      <p:sp>
        <p:nvSpPr>
          <p:cNvPr id="5" name="TextBox 4">
            <a:extLst>
              <a:ext uri="{FF2B5EF4-FFF2-40B4-BE49-F238E27FC236}">
                <a16:creationId xmlns:a16="http://schemas.microsoft.com/office/drawing/2014/main" id="{661CB52A-729B-8648-85D6-6AEC606C2A6E}"/>
              </a:ext>
            </a:extLst>
          </p:cNvPr>
          <p:cNvSpPr txBox="1"/>
          <p:nvPr/>
        </p:nvSpPr>
        <p:spPr>
          <a:xfrm>
            <a:off x="560812" y="2362740"/>
            <a:ext cx="8132547" cy="369332"/>
          </a:xfrm>
          <a:prstGeom prst="rect">
            <a:avLst/>
          </a:prstGeom>
          <a:noFill/>
        </p:spPr>
        <p:txBody>
          <a:bodyPr wrap="none" rtlCol="0">
            <a:spAutoFit/>
          </a:bodyPr>
          <a:lstStyle/>
          <a:p>
            <a:pPr algn="ctr"/>
            <a:r>
              <a:rPr lang="en-US" dirty="0"/>
              <a:t>For polygenic traits, we examine phenotypic variance, </a:t>
            </a:r>
            <a:r>
              <a:rPr lang="en-US" sz="1800" dirty="0"/>
              <a:t>V</a:t>
            </a:r>
            <a:r>
              <a:rPr lang="en-US" sz="1800" baseline="-25000" dirty="0"/>
              <a:t>P </a:t>
            </a:r>
            <a:r>
              <a:rPr lang="en-US" dirty="0"/>
              <a:t>, with quantitative genetics.</a:t>
            </a:r>
          </a:p>
        </p:txBody>
      </p:sp>
      <p:sp>
        <p:nvSpPr>
          <p:cNvPr id="14" name="Rounded Rectangle 13">
            <a:extLst>
              <a:ext uri="{FF2B5EF4-FFF2-40B4-BE49-F238E27FC236}">
                <a16:creationId xmlns:a16="http://schemas.microsoft.com/office/drawing/2014/main" id="{3F31187A-1DAD-334E-8761-527B71FC4CDA}"/>
              </a:ext>
            </a:extLst>
          </p:cNvPr>
          <p:cNvSpPr/>
          <p:nvPr/>
        </p:nvSpPr>
        <p:spPr>
          <a:xfrm>
            <a:off x="4041914" y="2963966"/>
            <a:ext cx="291547" cy="318052"/>
          </a:xfrm>
          <a:prstGeom prst="roundRect">
            <a:avLst/>
          </a:prstGeom>
          <a:solidFill>
            <a:schemeClr val="tx2">
              <a:lumMod val="40000"/>
              <a:lumOff val="60000"/>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F81E8099-0A4E-FC4D-B19D-EE52197C4699}"/>
              </a:ext>
            </a:extLst>
          </p:cNvPr>
          <p:cNvSpPr/>
          <p:nvPr/>
        </p:nvSpPr>
        <p:spPr>
          <a:xfrm>
            <a:off x="4525618" y="2970594"/>
            <a:ext cx="291547" cy="318052"/>
          </a:xfrm>
          <a:prstGeom prst="roundRect">
            <a:avLst/>
          </a:prstGeom>
          <a:solidFill>
            <a:schemeClr val="tx2">
              <a:lumMod val="40000"/>
              <a:lumOff val="60000"/>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D6859EF4-B544-1E41-80A4-5EA163B47DE2}"/>
              </a:ext>
            </a:extLst>
          </p:cNvPr>
          <p:cNvSpPr/>
          <p:nvPr/>
        </p:nvSpPr>
        <p:spPr>
          <a:xfrm>
            <a:off x="5009322" y="2963966"/>
            <a:ext cx="512069" cy="318052"/>
          </a:xfrm>
          <a:prstGeom prst="roundRect">
            <a:avLst/>
          </a:prstGeom>
          <a:solidFill>
            <a:schemeClr val="tx2">
              <a:lumMod val="40000"/>
              <a:lumOff val="60000"/>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BF58D8B9-33C2-334F-99AD-2F396852E764}"/>
              </a:ext>
            </a:extLst>
          </p:cNvPr>
          <p:cNvGrpSpPr/>
          <p:nvPr/>
        </p:nvGrpSpPr>
        <p:grpSpPr>
          <a:xfrm>
            <a:off x="1227277" y="3964507"/>
            <a:ext cx="6326462" cy="784067"/>
            <a:chOff x="1227277" y="4203043"/>
            <a:chExt cx="6326462" cy="784067"/>
          </a:xfrm>
        </p:grpSpPr>
        <p:sp>
          <p:nvSpPr>
            <p:cNvPr id="17" name="Rounded Rectangle 16">
              <a:extLst>
                <a:ext uri="{FF2B5EF4-FFF2-40B4-BE49-F238E27FC236}">
                  <a16:creationId xmlns:a16="http://schemas.microsoft.com/office/drawing/2014/main" id="{9B67F889-530B-3E44-887F-945E2D6E7BC3}"/>
                </a:ext>
              </a:extLst>
            </p:cNvPr>
            <p:cNvSpPr/>
            <p:nvPr/>
          </p:nvSpPr>
          <p:spPr>
            <a:xfrm>
              <a:off x="4075046" y="4203043"/>
              <a:ext cx="291547" cy="318052"/>
            </a:xfrm>
            <a:prstGeom prst="roundRect">
              <a:avLst/>
            </a:prstGeom>
            <a:solidFill>
              <a:schemeClr val="tx2">
                <a:lumMod val="40000"/>
                <a:lumOff val="60000"/>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04617AA-962A-D444-A422-D876E98EB5E2}"/>
                </a:ext>
              </a:extLst>
            </p:cNvPr>
            <p:cNvSpPr txBox="1"/>
            <p:nvPr/>
          </p:nvSpPr>
          <p:spPr>
            <a:xfrm>
              <a:off x="1227277" y="4617778"/>
              <a:ext cx="6326462" cy="369332"/>
            </a:xfrm>
            <a:prstGeom prst="rect">
              <a:avLst/>
            </a:prstGeom>
            <a:noFill/>
          </p:spPr>
          <p:txBody>
            <a:bodyPr wrap="square">
              <a:spAutoFit/>
            </a:bodyPr>
            <a:lstStyle/>
            <a:p>
              <a:r>
                <a:rPr lang="en-US" sz="1800" dirty="0"/>
                <a:t>V</a:t>
              </a:r>
              <a:r>
                <a:rPr lang="en-US" baseline="-25000" dirty="0"/>
                <a:t>A</a:t>
              </a:r>
              <a:r>
                <a:rPr lang="en-US" dirty="0"/>
                <a:t> is additive variance: the effects of single alleles at a single loci.</a:t>
              </a:r>
              <a:r>
                <a:rPr lang="en-US" baseline="-25000" dirty="0"/>
                <a:t> </a:t>
              </a:r>
              <a:endParaRPr lang="en-US" dirty="0"/>
            </a:p>
          </p:txBody>
        </p:sp>
      </p:grpSp>
      <p:grpSp>
        <p:nvGrpSpPr>
          <p:cNvPr id="27" name="Group 26">
            <a:extLst>
              <a:ext uri="{FF2B5EF4-FFF2-40B4-BE49-F238E27FC236}">
                <a16:creationId xmlns:a16="http://schemas.microsoft.com/office/drawing/2014/main" id="{512F4BD2-B1C0-1A43-BD19-C71BA2E7F799}"/>
              </a:ext>
            </a:extLst>
          </p:cNvPr>
          <p:cNvGrpSpPr/>
          <p:nvPr/>
        </p:nvGrpSpPr>
        <p:grpSpPr>
          <a:xfrm>
            <a:off x="1227276" y="3978122"/>
            <a:ext cx="6087923" cy="1189820"/>
            <a:chOff x="1227276" y="4216658"/>
            <a:chExt cx="6087923" cy="1189820"/>
          </a:xfrm>
        </p:grpSpPr>
        <p:sp>
          <p:nvSpPr>
            <p:cNvPr id="19" name="Rounded Rectangle 18">
              <a:extLst>
                <a:ext uri="{FF2B5EF4-FFF2-40B4-BE49-F238E27FC236}">
                  <a16:creationId xmlns:a16="http://schemas.microsoft.com/office/drawing/2014/main" id="{8825BB06-0967-1344-B3A8-680C0E8A8F75}"/>
                </a:ext>
              </a:extLst>
            </p:cNvPr>
            <p:cNvSpPr/>
            <p:nvPr/>
          </p:nvSpPr>
          <p:spPr>
            <a:xfrm>
              <a:off x="4525821" y="4216658"/>
              <a:ext cx="415794" cy="304437"/>
            </a:xfrm>
            <a:prstGeom prst="roundRect">
              <a:avLst/>
            </a:prstGeom>
            <a:solidFill>
              <a:schemeClr val="tx2">
                <a:lumMod val="40000"/>
                <a:lumOff val="60000"/>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2227790-50DE-5F4A-99A4-0277D317E5F9}"/>
                </a:ext>
              </a:extLst>
            </p:cNvPr>
            <p:cNvSpPr txBox="1"/>
            <p:nvPr/>
          </p:nvSpPr>
          <p:spPr>
            <a:xfrm>
              <a:off x="1227276" y="5037146"/>
              <a:ext cx="6087923" cy="369332"/>
            </a:xfrm>
            <a:prstGeom prst="rect">
              <a:avLst/>
            </a:prstGeom>
            <a:noFill/>
          </p:spPr>
          <p:txBody>
            <a:bodyPr wrap="square">
              <a:spAutoFit/>
            </a:bodyPr>
            <a:lstStyle/>
            <a:p>
              <a:r>
                <a:rPr lang="en-US" sz="1800" dirty="0" err="1"/>
                <a:t>V</a:t>
              </a:r>
              <a:r>
                <a:rPr lang="en-US" sz="1800" baseline="-25000" dirty="0" err="1"/>
                <a:t>Epi</a:t>
              </a:r>
              <a:r>
                <a:rPr lang="en-US" sz="1800" baseline="-25000" dirty="0"/>
                <a:t> </a:t>
              </a:r>
              <a:r>
                <a:rPr lang="en-US" sz="1800" dirty="0"/>
                <a:t>is epistatic variance: the effects of interactions among loci.</a:t>
              </a:r>
              <a:endParaRPr lang="en-US" dirty="0"/>
            </a:p>
          </p:txBody>
        </p:sp>
      </p:grpSp>
      <p:grpSp>
        <p:nvGrpSpPr>
          <p:cNvPr id="28" name="Group 27">
            <a:extLst>
              <a:ext uri="{FF2B5EF4-FFF2-40B4-BE49-F238E27FC236}">
                <a16:creationId xmlns:a16="http://schemas.microsoft.com/office/drawing/2014/main" id="{78A0DB56-6B4A-C240-A2BC-4D76750D2334}"/>
              </a:ext>
            </a:extLst>
          </p:cNvPr>
          <p:cNvGrpSpPr/>
          <p:nvPr/>
        </p:nvGrpSpPr>
        <p:grpSpPr>
          <a:xfrm>
            <a:off x="1227276" y="3960909"/>
            <a:ext cx="7757697" cy="1642732"/>
            <a:chOff x="1227276" y="4199445"/>
            <a:chExt cx="7757697" cy="1642732"/>
          </a:xfrm>
        </p:grpSpPr>
        <p:sp>
          <p:nvSpPr>
            <p:cNvPr id="18" name="Rounded Rectangle 17">
              <a:extLst>
                <a:ext uri="{FF2B5EF4-FFF2-40B4-BE49-F238E27FC236}">
                  <a16:creationId xmlns:a16="http://schemas.microsoft.com/office/drawing/2014/main" id="{0BBE67A6-68EC-9840-93F0-085BDFE8700E}"/>
                </a:ext>
              </a:extLst>
            </p:cNvPr>
            <p:cNvSpPr/>
            <p:nvPr/>
          </p:nvSpPr>
          <p:spPr>
            <a:xfrm>
              <a:off x="5119582" y="4199445"/>
              <a:ext cx="291547" cy="318052"/>
            </a:xfrm>
            <a:prstGeom prst="roundRect">
              <a:avLst/>
            </a:prstGeom>
            <a:solidFill>
              <a:schemeClr val="tx2">
                <a:lumMod val="40000"/>
                <a:lumOff val="60000"/>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13C5BE9-FCC1-9B4E-B385-D090977FAF32}"/>
                </a:ext>
              </a:extLst>
            </p:cNvPr>
            <p:cNvSpPr txBox="1"/>
            <p:nvPr/>
          </p:nvSpPr>
          <p:spPr>
            <a:xfrm>
              <a:off x="1227276" y="5472845"/>
              <a:ext cx="7757697" cy="369332"/>
            </a:xfrm>
            <a:prstGeom prst="rect">
              <a:avLst/>
            </a:prstGeom>
            <a:noFill/>
          </p:spPr>
          <p:txBody>
            <a:bodyPr wrap="square">
              <a:spAutoFit/>
            </a:bodyPr>
            <a:lstStyle/>
            <a:p>
              <a:r>
                <a:rPr lang="en-US" sz="1800" dirty="0"/>
                <a:t>V</a:t>
              </a:r>
              <a:r>
                <a:rPr lang="en-US" baseline="-25000" dirty="0"/>
                <a:t>D  </a:t>
              </a:r>
              <a:r>
                <a:rPr lang="en-US" dirty="0"/>
                <a:t>is dominance variance: the effects of interactions among alleles at each locus.</a:t>
              </a:r>
            </a:p>
          </p:txBody>
        </p:sp>
      </p:grpSp>
      <p:sp>
        <p:nvSpPr>
          <p:cNvPr id="2" name="TextBox 1">
            <a:extLst>
              <a:ext uri="{FF2B5EF4-FFF2-40B4-BE49-F238E27FC236}">
                <a16:creationId xmlns:a16="http://schemas.microsoft.com/office/drawing/2014/main" id="{D469ACE2-EB65-C146-BFB8-3AF7F9E57353}"/>
              </a:ext>
            </a:extLst>
          </p:cNvPr>
          <p:cNvSpPr txBox="1"/>
          <p:nvPr/>
        </p:nvSpPr>
        <p:spPr>
          <a:xfrm>
            <a:off x="5409638" y="6601804"/>
            <a:ext cx="3791423" cy="276999"/>
          </a:xfrm>
          <a:prstGeom prst="rect">
            <a:avLst/>
          </a:prstGeom>
          <a:noFill/>
        </p:spPr>
        <p:txBody>
          <a:bodyPr wrap="none" rtlCol="0">
            <a:spAutoFit/>
          </a:bodyPr>
          <a:lstStyle/>
          <a:p>
            <a:r>
              <a:rPr lang="en-US" sz="1200" dirty="0" err="1">
                <a:effectLst/>
                <a:latin typeface="Times" pitchFamily="2" charset="0"/>
                <a:ea typeface="Times New Roman" panose="02020603050405020304" pitchFamily="18" charset="0"/>
                <a:cs typeface="Times New Roman" panose="02020603050405020304" pitchFamily="18" charset="0"/>
              </a:rPr>
              <a:t>Naciri</a:t>
            </a:r>
            <a:r>
              <a:rPr lang="en-US" sz="1200" dirty="0">
                <a:effectLst/>
                <a:latin typeface="Times" pitchFamily="2" charset="0"/>
                <a:ea typeface="Times New Roman" panose="02020603050405020304" pitchFamily="18" charset="0"/>
                <a:cs typeface="Times New Roman" panose="02020603050405020304" pitchFamily="18" charset="0"/>
              </a:rPr>
              <a:t>-Graven &amp; </a:t>
            </a:r>
            <a:r>
              <a:rPr lang="en-US" sz="1200" dirty="0" err="1">
                <a:effectLst/>
                <a:latin typeface="Times" pitchFamily="2" charset="0"/>
                <a:ea typeface="Times New Roman" panose="02020603050405020304" pitchFamily="18" charset="0"/>
                <a:cs typeface="Times New Roman" panose="02020603050405020304" pitchFamily="18" charset="0"/>
              </a:rPr>
              <a:t>Goudet</a:t>
            </a:r>
            <a:r>
              <a:rPr lang="en-US" sz="1200" dirty="0">
                <a:effectLst/>
                <a:latin typeface="Times" pitchFamily="2" charset="0"/>
                <a:ea typeface="Times New Roman" panose="02020603050405020304" pitchFamily="18" charset="0"/>
                <a:cs typeface="Times New Roman" panose="02020603050405020304" pitchFamily="18" charset="0"/>
              </a:rPr>
              <a:t> (2003) and </a:t>
            </a:r>
            <a:r>
              <a:rPr lang="en-US" sz="1200" dirty="0" err="1">
                <a:effectLst/>
                <a:latin typeface="Times" pitchFamily="2" charset="0"/>
                <a:ea typeface="Times New Roman" panose="02020603050405020304" pitchFamily="18" charset="0"/>
                <a:cs typeface="Times New Roman" panose="02020603050405020304" pitchFamily="18" charset="0"/>
              </a:rPr>
              <a:t>Mularo</a:t>
            </a:r>
            <a:r>
              <a:rPr lang="en-US" sz="1200" dirty="0">
                <a:effectLst/>
                <a:latin typeface="Times" pitchFamily="2" charset="0"/>
                <a:ea typeface="Times New Roman" panose="02020603050405020304" pitchFamily="18" charset="0"/>
                <a:cs typeface="Times New Roman" panose="02020603050405020304" pitchFamily="18" charset="0"/>
              </a:rPr>
              <a:t> et al. (2022).</a:t>
            </a:r>
            <a:r>
              <a:rPr lang="en-US" sz="1200" dirty="0">
                <a:effectLst/>
              </a:rPr>
              <a:t> </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P spid="12" grpId="0"/>
      <p:bldP spid="5" grpId="0"/>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7FA9E0-A288-4B4E-9EE8-1D8FBE91B2A5}"/>
              </a:ext>
            </a:extLst>
          </p:cNvPr>
          <p:cNvSpPr txBox="1"/>
          <p:nvPr/>
        </p:nvSpPr>
        <p:spPr>
          <a:xfrm>
            <a:off x="2708789" y="304800"/>
            <a:ext cx="3758914" cy="461665"/>
          </a:xfrm>
          <a:prstGeom prst="rect">
            <a:avLst/>
          </a:prstGeom>
          <a:noFill/>
        </p:spPr>
        <p:txBody>
          <a:bodyPr wrap="none" rtlCol="0">
            <a:spAutoFit/>
          </a:bodyPr>
          <a:lstStyle/>
          <a:p>
            <a:pPr algn="ctr"/>
            <a:r>
              <a:rPr lang="en-US" sz="2400" dirty="0"/>
              <a:t>Caveats to the Classical View</a:t>
            </a:r>
          </a:p>
        </p:txBody>
      </p:sp>
      <p:sp>
        <p:nvSpPr>
          <p:cNvPr id="5" name="TextBox 4">
            <a:extLst>
              <a:ext uri="{FF2B5EF4-FFF2-40B4-BE49-F238E27FC236}">
                <a16:creationId xmlns:a16="http://schemas.microsoft.com/office/drawing/2014/main" id="{87E57D84-D874-504B-8C7B-BD7925D84B4C}"/>
              </a:ext>
            </a:extLst>
          </p:cNvPr>
          <p:cNvSpPr txBox="1"/>
          <p:nvPr/>
        </p:nvSpPr>
        <p:spPr>
          <a:xfrm>
            <a:off x="881810" y="1066800"/>
            <a:ext cx="7423990" cy="369332"/>
          </a:xfrm>
          <a:prstGeom prst="rect">
            <a:avLst/>
          </a:prstGeom>
          <a:noFill/>
        </p:spPr>
        <p:txBody>
          <a:bodyPr wrap="none" rtlCol="0">
            <a:spAutoFit/>
          </a:bodyPr>
          <a:lstStyle/>
          <a:p>
            <a:r>
              <a:rPr lang="en-US" dirty="0"/>
              <a:t>3) Inbreeding can actually increase the fitness of a population in the long run.</a:t>
            </a:r>
          </a:p>
        </p:txBody>
      </p:sp>
      <p:sp>
        <p:nvSpPr>
          <p:cNvPr id="6" name="TextBox 5">
            <a:extLst>
              <a:ext uri="{FF2B5EF4-FFF2-40B4-BE49-F238E27FC236}">
                <a16:creationId xmlns:a16="http://schemas.microsoft.com/office/drawing/2014/main" id="{CB0975D6-4C9A-E34A-90E4-AC2EF2A19D6B}"/>
              </a:ext>
            </a:extLst>
          </p:cNvPr>
          <p:cNvSpPr txBox="1"/>
          <p:nvPr/>
        </p:nvSpPr>
        <p:spPr>
          <a:xfrm>
            <a:off x="966097" y="1516380"/>
            <a:ext cx="6945299" cy="923330"/>
          </a:xfrm>
          <a:prstGeom prst="rect">
            <a:avLst/>
          </a:prstGeom>
          <a:noFill/>
        </p:spPr>
        <p:txBody>
          <a:bodyPr wrap="none" rtlCol="0">
            <a:spAutoFit/>
          </a:bodyPr>
          <a:lstStyle/>
          <a:p>
            <a:r>
              <a:rPr lang="en-US" dirty="0"/>
              <a:t>b.  Inbreeding can result in a </a:t>
            </a:r>
            <a:r>
              <a:rPr lang="en-US" b="1" dirty="0"/>
              <a:t>decrease in genetic load</a:t>
            </a:r>
            <a:r>
              <a:rPr lang="en-US" dirty="0"/>
              <a:t>, the cumulative,</a:t>
            </a:r>
          </a:p>
          <a:p>
            <a:r>
              <a:rPr lang="en-US" dirty="0"/>
              <a:t>     fitness-decreasing effect of deleterious recessive alleles that can’t be </a:t>
            </a:r>
          </a:p>
          <a:p>
            <a:r>
              <a:rPr lang="en-US" dirty="0"/>
              <a:t>     purged by selection. </a:t>
            </a:r>
          </a:p>
        </p:txBody>
      </p:sp>
      <p:sp>
        <p:nvSpPr>
          <p:cNvPr id="7" name="Rectangle 6">
            <a:extLst>
              <a:ext uri="{FF2B5EF4-FFF2-40B4-BE49-F238E27FC236}">
                <a16:creationId xmlns:a16="http://schemas.microsoft.com/office/drawing/2014/main" id="{3F486F2C-E3A4-AC44-822D-C5A3B8EDD34A}"/>
              </a:ext>
            </a:extLst>
          </p:cNvPr>
          <p:cNvSpPr/>
          <p:nvPr/>
        </p:nvSpPr>
        <p:spPr>
          <a:xfrm>
            <a:off x="990600" y="2494387"/>
            <a:ext cx="7162800" cy="646331"/>
          </a:xfrm>
          <a:prstGeom prst="rect">
            <a:avLst/>
          </a:prstGeom>
        </p:spPr>
        <p:txBody>
          <a:bodyPr wrap="square">
            <a:spAutoFit/>
          </a:bodyPr>
          <a:lstStyle/>
          <a:p>
            <a:pPr algn="ctr"/>
            <a:r>
              <a:rPr lang="en-US" dirty="0"/>
              <a:t>In an out-bred population, most of the deleterious alleles will be present in heterozygotes, Aa, and  therefore won’t be removed by selection.</a:t>
            </a:r>
          </a:p>
        </p:txBody>
      </p:sp>
      <p:sp>
        <p:nvSpPr>
          <p:cNvPr id="8" name="Rectangle 7">
            <a:extLst>
              <a:ext uri="{FF2B5EF4-FFF2-40B4-BE49-F238E27FC236}">
                <a16:creationId xmlns:a16="http://schemas.microsoft.com/office/drawing/2014/main" id="{7E2F20A1-7E0C-BF4B-8542-C08B9E9B26AC}"/>
              </a:ext>
            </a:extLst>
          </p:cNvPr>
          <p:cNvSpPr/>
          <p:nvPr/>
        </p:nvSpPr>
        <p:spPr>
          <a:xfrm>
            <a:off x="990600" y="3183964"/>
            <a:ext cx="7162800" cy="923330"/>
          </a:xfrm>
          <a:prstGeom prst="rect">
            <a:avLst/>
          </a:prstGeom>
        </p:spPr>
        <p:txBody>
          <a:bodyPr wrap="square">
            <a:spAutoFit/>
          </a:bodyPr>
          <a:lstStyle/>
          <a:p>
            <a:pPr algn="ctr"/>
            <a:r>
              <a:rPr lang="en-US" dirty="0"/>
              <a:t>In inbred populations, deleterious recessive alleles will be expressed more frequently as homozygotes, and therefore will be purged by selection</a:t>
            </a:r>
          </a:p>
          <a:p>
            <a:pPr algn="ctr"/>
            <a:r>
              <a:rPr lang="en-US" dirty="0"/>
              <a:t>(Garcia-Dorado. 2015. Heredity. 115). </a:t>
            </a:r>
          </a:p>
        </p:txBody>
      </p:sp>
      <p:grpSp>
        <p:nvGrpSpPr>
          <p:cNvPr id="15" name="Group 14">
            <a:extLst>
              <a:ext uri="{FF2B5EF4-FFF2-40B4-BE49-F238E27FC236}">
                <a16:creationId xmlns:a16="http://schemas.microsoft.com/office/drawing/2014/main" id="{9F5BEFFC-6D73-F849-BCDD-BE81587E9301}"/>
              </a:ext>
            </a:extLst>
          </p:cNvPr>
          <p:cNvGrpSpPr/>
          <p:nvPr/>
        </p:nvGrpSpPr>
        <p:grpSpPr>
          <a:xfrm>
            <a:off x="338632" y="4165395"/>
            <a:ext cx="7093044" cy="2347280"/>
            <a:chOff x="338632" y="4165395"/>
            <a:chExt cx="7093044" cy="2347280"/>
          </a:xfrm>
        </p:grpSpPr>
        <p:sp>
          <p:nvSpPr>
            <p:cNvPr id="11" name="TextBox 10">
              <a:extLst>
                <a:ext uri="{FF2B5EF4-FFF2-40B4-BE49-F238E27FC236}">
                  <a16:creationId xmlns:a16="http://schemas.microsoft.com/office/drawing/2014/main" id="{CE3C1B3C-3495-7B40-8996-12D10BC49E7F}"/>
                </a:ext>
              </a:extLst>
            </p:cNvPr>
            <p:cNvSpPr txBox="1"/>
            <p:nvPr/>
          </p:nvSpPr>
          <p:spPr>
            <a:xfrm>
              <a:off x="1744811" y="4165395"/>
              <a:ext cx="5686865" cy="369332"/>
            </a:xfrm>
            <a:prstGeom prst="rect">
              <a:avLst/>
            </a:prstGeom>
            <a:noFill/>
          </p:spPr>
          <p:txBody>
            <a:bodyPr wrap="square" rtlCol="0">
              <a:spAutoFit/>
            </a:bodyPr>
            <a:lstStyle/>
            <a:p>
              <a:r>
                <a:rPr lang="en-US" dirty="0"/>
                <a:t>Decreased genetic load – cool example (Khan et al. 2021)</a:t>
              </a:r>
            </a:p>
          </p:txBody>
        </p:sp>
        <p:pic>
          <p:nvPicPr>
            <p:cNvPr id="1026" name="Picture 2" descr="upload.wikimedia.org/wikipedia/commons/thumb/6/...">
              <a:hlinkClick r:id="rId2"/>
              <a:extLst>
                <a:ext uri="{FF2B5EF4-FFF2-40B4-BE49-F238E27FC236}">
                  <a16:creationId xmlns:a16="http://schemas.microsoft.com/office/drawing/2014/main" id="{26EF132F-EF50-A64C-8A70-38EF78A69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32" y="4738766"/>
              <a:ext cx="2365212" cy="1773909"/>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3621C386-264C-9342-9C82-4F26C7FCD89F}"/>
              </a:ext>
            </a:extLst>
          </p:cNvPr>
          <p:cNvPicPr>
            <a:picLocks noChangeAspect="1"/>
          </p:cNvPicPr>
          <p:nvPr/>
        </p:nvPicPr>
        <p:blipFill>
          <a:blip r:embed="rId4"/>
          <a:stretch>
            <a:fillRect/>
          </a:stretch>
        </p:blipFill>
        <p:spPr>
          <a:xfrm>
            <a:off x="3119407" y="4686004"/>
            <a:ext cx="1935368" cy="1879432"/>
          </a:xfrm>
          <a:prstGeom prst="rect">
            <a:avLst/>
          </a:prstGeom>
        </p:spPr>
      </p:pic>
      <p:sp>
        <p:nvSpPr>
          <p:cNvPr id="13" name="TextBox 12">
            <a:extLst>
              <a:ext uri="{FF2B5EF4-FFF2-40B4-BE49-F238E27FC236}">
                <a16:creationId xmlns:a16="http://schemas.microsoft.com/office/drawing/2014/main" id="{B976E344-36AB-A64C-9E99-AE9EC140F227}"/>
              </a:ext>
            </a:extLst>
          </p:cNvPr>
          <p:cNvSpPr txBox="1"/>
          <p:nvPr/>
        </p:nvSpPr>
        <p:spPr>
          <a:xfrm>
            <a:off x="5256045" y="4711056"/>
            <a:ext cx="3662220" cy="923330"/>
          </a:xfrm>
          <a:prstGeom prst="rect">
            <a:avLst/>
          </a:prstGeom>
          <a:noFill/>
        </p:spPr>
        <p:txBody>
          <a:bodyPr wrap="none" rtlCol="0">
            <a:spAutoFit/>
          </a:bodyPr>
          <a:lstStyle/>
          <a:p>
            <a:pPr algn="ctr"/>
            <a:r>
              <a:rPr lang="en-US" dirty="0"/>
              <a:t>Small inbred populations have fewer </a:t>
            </a:r>
          </a:p>
          <a:p>
            <a:pPr algn="ctr"/>
            <a:r>
              <a:rPr lang="en-US" dirty="0"/>
              <a:t>deleterious recessive alleles </a:t>
            </a:r>
          </a:p>
          <a:p>
            <a:pPr algn="ctr"/>
            <a:r>
              <a:rPr lang="en-US" dirty="0"/>
              <a:t>than large populations.</a:t>
            </a:r>
          </a:p>
        </p:txBody>
      </p:sp>
      <p:sp>
        <p:nvSpPr>
          <p:cNvPr id="14" name="TextBox 13">
            <a:extLst>
              <a:ext uri="{FF2B5EF4-FFF2-40B4-BE49-F238E27FC236}">
                <a16:creationId xmlns:a16="http://schemas.microsoft.com/office/drawing/2014/main" id="{2389A537-CD75-3745-ABF1-020997B809E9}"/>
              </a:ext>
            </a:extLst>
          </p:cNvPr>
          <p:cNvSpPr txBox="1"/>
          <p:nvPr/>
        </p:nvSpPr>
        <p:spPr>
          <a:xfrm>
            <a:off x="5709696" y="5714634"/>
            <a:ext cx="2912143" cy="923330"/>
          </a:xfrm>
          <a:prstGeom prst="rect">
            <a:avLst/>
          </a:prstGeom>
          <a:noFill/>
        </p:spPr>
        <p:txBody>
          <a:bodyPr wrap="none" rtlCol="0">
            <a:spAutoFit/>
          </a:bodyPr>
          <a:lstStyle/>
          <a:p>
            <a:pPr algn="ctr"/>
            <a:r>
              <a:rPr lang="en-US" dirty="0"/>
              <a:t>But deleterious alleles are at </a:t>
            </a:r>
          </a:p>
          <a:p>
            <a:pPr algn="ctr"/>
            <a:r>
              <a:rPr lang="en-US" dirty="0"/>
              <a:t>higher frequency in inbred</a:t>
            </a:r>
          </a:p>
          <a:p>
            <a:pPr algn="ctr"/>
            <a:r>
              <a:rPr lang="en-US" dirty="0"/>
              <a:t>populations.</a:t>
            </a:r>
          </a:p>
        </p:txBody>
      </p:sp>
    </p:spTree>
    <p:extLst>
      <p:ext uri="{BB962C8B-B14F-4D97-AF65-F5344CB8AC3E}">
        <p14:creationId xmlns:p14="http://schemas.microsoft.com/office/powerpoint/2010/main" val="320440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08789" y="452735"/>
            <a:ext cx="3758914" cy="461665"/>
          </a:xfrm>
          <a:prstGeom prst="rect">
            <a:avLst/>
          </a:prstGeom>
          <a:noFill/>
        </p:spPr>
        <p:txBody>
          <a:bodyPr wrap="none" rtlCol="0">
            <a:spAutoFit/>
          </a:bodyPr>
          <a:lstStyle/>
          <a:p>
            <a:pPr algn="ctr"/>
            <a:r>
              <a:rPr lang="en-US" sz="2400" dirty="0"/>
              <a:t>Caveats to the Classical View</a:t>
            </a:r>
          </a:p>
        </p:txBody>
      </p:sp>
      <p:sp>
        <p:nvSpPr>
          <p:cNvPr id="6" name="Rectangle 5"/>
          <p:cNvSpPr/>
          <p:nvPr/>
        </p:nvSpPr>
        <p:spPr>
          <a:xfrm>
            <a:off x="647700" y="1371600"/>
            <a:ext cx="7886700" cy="923330"/>
          </a:xfrm>
          <a:prstGeom prst="rect">
            <a:avLst/>
          </a:prstGeom>
        </p:spPr>
        <p:txBody>
          <a:bodyPr wrap="square">
            <a:spAutoFit/>
          </a:bodyPr>
          <a:lstStyle/>
          <a:p>
            <a:r>
              <a:rPr lang="en-US" dirty="0"/>
              <a:t>4) The alleles that are usually lost are low frequency alleles that are likely to be lost    	due to drift anyway. Therefore, future adaptation is not very not likely to be 	compromised. </a:t>
            </a:r>
          </a:p>
        </p:txBody>
      </p:sp>
      <p:sp>
        <p:nvSpPr>
          <p:cNvPr id="7" name="Rectangle 6"/>
          <p:cNvSpPr/>
          <p:nvPr/>
        </p:nvSpPr>
        <p:spPr>
          <a:xfrm>
            <a:off x="685800" y="2828836"/>
            <a:ext cx="8686800" cy="923330"/>
          </a:xfrm>
          <a:prstGeom prst="rect">
            <a:avLst/>
          </a:prstGeom>
        </p:spPr>
        <p:txBody>
          <a:bodyPr wrap="square">
            <a:spAutoFit/>
          </a:bodyPr>
          <a:lstStyle/>
          <a:p>
            <a:r>
              <a:rPr lang="en-US" dirty="0"/>
              <a:t>5) In even the most genetically depauperate species, the cheetah, the danger of  </a:t>
            </a:r>
          </a:p>
          <a:p>
            <a:r>
              <a:rPr lang="en-US" dirty="0"/>
              <a:t>    extinction is very much higher from non-genetic threats (e.g., habitat </a:t>
            </a:r>
          </a:p>
          <a:p>
            <a:r>
              <a:rPr lang="en-US" dirty="0"/>
              <a:t>    destruction; Purchase et al. 2007).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814F42-E332-2361-3A07-38945EEAA8F8}"/>
              </a:ext>
            </a:extLst>
          </p:cNvPr>
          <p:cNvSpPr txBox="1"/>
          <p:nvPr/>
        </p:nvSpPr>
        <p:spPr>
          <a:xfrm>
            <a:off x="2375276" y="207079"/>
            <a:ext cx="4393447" cy="461665"/>
          </a:xfrm>
          <a:prstGeom prst="rect">
            <a:avLst/>
          </a:prstGeom>
          <a:noFill/>
        </p:spPr>
        <p:txBody>
          <a:bodyPr wrap="none" rtlCol="0">
            <a:spAutoFit/>
          </a:bodyPr>
          <a:lstStyle/>
          <a:p>
            <a:r>
              <a:rPr lang="en-US" sz="2400" dirty="0"/>
              <a:t>So, is genetic diversity important?</a:t>
            </a:r>
          </a:p>
        </p:txBody>
      </p:sp>
      <p:sp>
        <p:nvSpPr>
          <p:cNvPr id="6" name="TextBox 5">
            <a:extLst>
              <a:ext uri="{FF2B5EF4-FFF2-40B4-BE49-F238E27FC236}">
                <a16:creationId xmlns:a16="http://schemas.microsoft.com/office/drawing/2014/main" id="{3BE91311-1EF2-5C7C-9442-B5597A098C36}"/>
              </a:ext>
            </a:extLst>
          </p:cNvPr>
          <p:cNvSpPr txBox="1"/>
          <p:nvPr/>
        </p:nvSpPr>
        <p:spPr>
          <a:xfrm>
            <a:off x="947642" y="777240"/>
            <a:ext cx="6821098" cy="369332"/>
          </a:xfrm>
          <a:prstGeom prst="rect">
            <a:avLst/>
          </a:prstGeom>
          <a:noFill/>
        </p:spPr>
        <p:txBody>
          <a:bodyPr wrap="none" rtlCol="0">
            <a:spAutoFit/>
          </a:bodyPr>
          <a:lstStyle/>
          <a:p>
            <a:r>
              <a:rPr lang="en-US" sz="1800" dirty="0">
                <a:effectLst/>
                <a:ea typeface="Times New Roman" panose="02020603050405020304" pitchFamily="18" charset="0"/>
                <a:cs typeface="Times New Roman" panose="02020603050405020304" pitchFamily="18" charset="0"/>
              </a:rPr>
              <a:t>A couple years ago a pair of papers promoted two very different views:</a:t>
            </a:r>
          </a:p>
        </p:txBody>
      </p:sp>
      <p:sp>
        <p:nvSpPr>
          <p:cNvPr id="8" name="TextBox 7">
            <a:extLst>
              <a:ext uri="{FF2B5EF4-FFF2-40B4-BE49-F238E27FC236}">
                <a16:creationId xmlns:a16="http://schemas.microsoft.com/office/drawing/2014/main" id="{F16100BA-8A0C-AD57-EC33-7CB03DEA834C}"/>
              </a:ext>
            </a:extLst>
          </p:cNvPr>
          <p:cNvSpPr txBox="1"/>
          <p:nvPr/>
        </p:nvSpPr>
        <p:spPr>
          <a:xfrm>
            <a:off x="411480" y="4977676"/>
            <a:ext cx="8221980" cy="646331"/>
          </a:xfrm>
          <a:prstGeom prst="rect">
            <a:avLst/>
          </a:prstGeom>
          <a:noFill/>
        </p:spPr>
        <p:txBody>
          <a:bodyPr wrap="square">
            <a:spAutoFit/>
          </a:bodyPr>
          <a:lstStyle/>
          <a:p>
            <a:pPr marL="511810" marR="0" indent="-283210" algn="ctr">
              <a:spcBef>
                <a:spcPts val="0"/>
              </a:spcBef>
              <a:spcAft>
                <a:spcPts val="0"/>
              </a:spcAft>
            </a:pPr>
            <a:r>
              <a:rPr lang="en-US" sz="1800" dirty="0" err="1">
                <a:effectLst/>
                <a:ea typeface="Times New Roman" panose="02020603050405020304" pitchFamily="18" charset="0"/>
              </a:rPr>
              <a:t>DeWoody</a:t>
            </a:r>
            <a:r>
              <a:rPr lang="en-US" sz="1800" dirty="0">
                <a:effectLst/>
                <a:ea typeface="Times New Roman" panose="02020603050405020304" pitchFamily="18" charset="0"/>
              </a:rPr>
              <a:t> et al. 2021. The long-standing significance of genetic diversity in conservation. </a:t>
            </a:r>
            <a:r>
              <a:rPr lang="en-US" sz="1800" i="1" dirty="0">
                <a:effectLst/>
                <a:ea typeface="Times New Roman" panose="02020603050405020304" pitchFamily="18" charset="0"/>
              </a:rPr>
              <a:t>Molecular Ecology</a:t>
            </a:r>
            <a:r>
              <a:rPr lang="en-US" sz="1800" dirty="0">
                <a:effectLst/>
                <a:ea typeface="Times New Roman" panose="02020603050405020304" pitchFamily="18" charset="0"/>
              </a:rPr>
              <a:t>, 30:</a:t>
            </a:r>
            <a:r>
              <a:rPr lang="en-US" sz="1800" dirty="0">
                <a:solidFill>
                  <a:srgbClr val="000000"/>
                </a:solidFill>
                <a:effectLst/>
                <a:ea typeface="Times New Roman" panose="02020603050405020304" pitchFamily="18" charset="0"/>
              </a:rPr>
              <a:t>4141-4154.</a:t>
            </a:r>
            <a:endParaRPr lang="en-US" dirty="0"/>
          </a:p>
        </p:txBody>
      </p:sp>
      <p:grpSp>
        <p:nvGrpSpPr>
          <p:cNvPr id="12" name="Group 11">
            <a:extLst>
              <a:ext uri="{FF2B5EF4-FFF2-40B4-BE49-F238E27FC236}">
                <a16:creationId xmlns:a16="http://schemas.microsoft.com/office/drawing/2014/main" id="{7BE2E4D3-66E0-DF8F-6C30-433FC6B51D75}"/>
              </a:ext>
            </a:extLst>
          </p:cNvPr>
          <p:cNvGrpSpPr/>
          <p:nvPr/>
        </p:nvGrpSpPr>
        <p:grpSpPr>
          <a:xfrm>
            <a:off x="461009" y="1334631"/>
            <a:ext cx="8221980" cy="3317379"/>
            <a:chOff x="461009" y="1334631"/>
            <a:chExt cx="8221980" cy="3317379"/>
          </a:xfrm>
        </p:grpSpPr>
        <p:sp>
          <p:nvSpPr>
            <p:cNvPr id="4" name="TextBox 3">
              <a:extLst>
                <a:ext uri="{FF2B5EF4-FFF2-40B4-BE49-F238E27FC236}">
                  <a16:creationId xmlns:a16="http://schemas.microsoft.com/office/drawing/2014/main" id="{1DEA644E-5761-1D13-824F-5E893DF0DE56}"/>
                </a:ext>
              </a:extLst>
            </p:cNvPr>
            <p:cNvSpPr txBox="1"/>
            <p:nvPr/>
          </p:nvSpPr>
          <p:spPr>
            <a:xfrm>
              <a:off x="461009" y="1334631"/>
              <a:ext cx="8221980" cy="646331"/>
            </a:xfrm>
            <a:prstGeom prst="rect">
              <a:avLst/>
            </a:prstGeom>
            <a:noFill/>
          </p:spPr>
          <p:txBody>
            <a:bodyPr wrap="square" rtlCol="0">
              <a:spAutoFit/>
            </a:bodyPr>
            <a:lstStyle/>
            <a:p>
              <a:pPr marL="457200" marR="0" indent="-228600" algn="ctr">
                <a:spcBef>
                  <a:spcPts val="0"/>
                </a:spcBef>
                <a:spcAft>
                  <a:spcPts val="0"/>
                </a:spcAft>
              </a:pPr>
              <a:r>
                <a:rPr lang="en-US" sz="1800" dirty="0">
                  <a:effectLst/>
                  <a:ea typeface="Cambria" panose="02040503050406030204" pitchFamily="18" charset="0"/>
                </a:rPr>
                <a:t>Teixeira and Huber. 2021</a:t>
              </a:r>
              <a:r>
                <a:rPr lang="en-US" sz="1800" dirty="0">
                  <a:solidFill>
                    <a:srgbClr val="000000"/>
                  </a:solidFill>
                  <a:effectLst/>
                  <a:ea typeface="Cambria" panose="02040503050406030204" pitchFamily="18" charset="0"/>
                </a:rPr>
                <a:t>. </a:t>
              </a:r>
              <a:r>
                <a:rPr lang="en-US" sz="1800" dirty="0">
                  <a:solidFill>
                    <a:srgbClr val="000000"/>
                  </a:solidFill>
                  <a:effectLst/>
                  <a:ea typeface="Times New Roman" panose="02020603050405020304" pitchFamily="18" charset="0"/>
                </a:rPr>
                <a:t>The inflated significance of neutral genetic diversity in conservation genetics. </a:t>
              </a:r>
              <a:r>
                <a:rPr lang="en-US" sz="1800" i="1" dirty="0">
                  <a:effectLst/>
                  <a:ea typeface="Times New Roman" panose="02020603050405020304" pitchFamily="18" charset="0"/>
                </a:rPr>
                <a:t>PNAS</a:t>
              </a:r>
              <a:r>
                <a:rPr lang="en-US" sz="1800" dirty="0">
                  <a:effectLst/>
                  <a:ea typeface="Times New Roman" panose="02020603050405020304" pitchFamily="18" charset="0"/>
                </a:rPr>
                <a:t>, 18:10. e2015096118.</a:t>
              </a:r>
              <a:endParaRPr lang="en-US" sz="1800" dirty="0">
                <a:effectLst/>
                <a:ea typeface="Cambria" panose="02040503050406030204" pitchFamily="18" charset="0"/>
              </a:endParaRPr>
            </a:p>
          </p:txBody>
        </p:sp>
        <p:pic>
          <p:nvPicPr>
            <p:cNvPr id="10" name="Picture 9">
              <a:extLst>
                <a:ext uri="{FF2B5EF4-FFF2-40B4-BE49-F238E27FC236}">
                  <a16:creationId xmlns:a16="http://schemas.microsoft.com/office/drawing/2014/main" id="{3A1B38EE-F070-4D7E-1438-12C5C493F20F}"/>
                </a:ext>
              </a:extLst>
            </p:cNvPr>
            <p:cNvPicPr>
              <a:picLocks noChangeAspect="1"/>
            </p:cNvPicPr>
            <p:nvPr/>
          </p:nvPicPr>
          <p:blipFill>
            <a:blip r:embed="rId2"/>
            <a:stretch>
              <a:fillRect/>
            </a:stretch>
          </p:blipFill>
          <p:spPr>
            <a:xfrm>
              <a:off x="2101850" y="1908810"/>
              <a:ext cx="4940300" cy="2743200"/>
            </a:xfrm>
            <a:prstGeom prst="rect">
              <a:avLst/>
            </a:prstGeom>
          </p:spPr>
        </p:pic>
      </p:grpSp>
      <p:sp>
        <p:nvSpPr>
          <p:cNvPr id="11" name="TextBox 10">
            <a:extLst>
              <a:ext uri="{FF2B5EF4-FFF2-40B4-BE49-F238E27FC236}">
                <a16:creationId xmlns:a16="http://schemas.microsoft.com/office/drawing/2014/main" id="{EC5C4AEA-48AD-E930-A35C-C538D05D5954}"/>
              </a:ext>
            </a:extLst>
          </p:cNvPr>
          <p:cNvSpPr txBox="1"/>
          <p:nvPr/>
        </p:nvSpPr>
        <p:spPr>
          <a:xfrm>
            <a:off x="1419694" y="5860018"/>
            <a:ext cx="5876993" cy="646331"/>
          </a:xfrm>
          <a:prstGeom prst="rect">
            <a:avLst/>
          </a:prstGeom>
          <a:noFill/>
        </p:spPr>
        <p:txBody>
          <a:bodyPr wrap="none" rtlCol="0">
            <a:spAutoFit/>
          </a:bodyPr>
          <a:lstStyle/>
          <a:p>
            <a:r>
              <a:rPr lang="en-US" dirty="0"/>
              <a:t>Expecting that it is important is a reasonable null hypothesis.</a:t>
            </a:r>
          </a:p>
          <a:p>
            <a:pPr algn="ctr"/>
            <a:r>
              <a:rPr lang="en-US" dirty="0"/>
              <a:t>It’s worth testing in any specific case.</a:t>
            </a:r>
          </a:p>
        </p:txBody>
      </p:sp>
    </p:spTree>
    <p:extLst>
      <p:ext uri="{BB962C8B-B14F-4D97-AF65-F5344CB8AC3E}">
        <p14:creationId xmlns:p14="http://schemas.microsoft.com/office/powerpoint/2010/main" val="397119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9610" y="76200"/>
            <a:ext cx="2840190" cy="523220"/>
          </a:xfrm>
          <a:prstGeom prst="rect">
            <a:avLst/>
          </a:prstGeom>
          <a:noFill/>
        </p:spPr>
        <p:txBody>
          <a:bodyPr wrap="none" rtlCol="0">
            <a:spAutoFit/>
          </a:bodyPr>
          <a:lstStyle/>
          <a:p>
            <a:r>
              <a:rPr lang="en-US" sz="2800" dirty="0"/>
              <a:t>Allele Frequencies</a:t>
            </a:r>
          </a:p>
        </p:txBody>
      </p:sp>
      <p:sp>
        <p:nvSpPr>
          <p:cNvPr id="5" name="TextBox 4"/>
          <p:cNvSpPr txBox="1"/>
          <p:nvPr/>
        </p:nvSpPr>
        <p:spPr>
          <a:xfrm>
            <a:off x="1295400" y="685800"/>
            <a:ext cx="6578093" cy="369332"/>
          </a:xfrm>
          <a:prstGeom prst="rect">
            <a:avLst/>
          </a:prstGeom>
          <a:noFill/>
        </p:spPr>
        <p:txBody>
          <a:bodyPr wrap="none" rtlCol="0">
            <a:spAutoFit/>
          </a:bodyPr>
          <a:lstStyle/>
          <a:p>
            <a:r>
              <a:rPr lang="en-US" dirty="0"/>
              <a:t>The total number of copies of an allele divided by (for mammals) 2N. </a:t>
            </a:r>
          </a:p>
        </p:txBody>
      </p:sp>
      <p:grpSp>
        <p:nvGrpSpPr>
          <p:cNvPr id="6" name="Group 5"/>
          <p:cNvGrpSpPr/>
          <p:nvPr/>
        </p:nvGrpSpPr>
        <p:grpSpPr>
          <a:xfrm>
            <a:off x="2133600" y="1054100"/>
            <a:ext cx="5105400" cy="4737100"/>
            <a:chOff x="3962400" y="838200"/>
            <a:chExt cx="5105400" cy="4737100"/>
          </a:xfrm>
        </p:grpSpPr>
        <p:grpSp>
          <p:nvGrpSpPr>
            <p:cNvPr id="7" name="Group 1031"/>
            <p:cNvGrpSpPr>
              <a:grpSpLocks/>
            </p:cNvGrpSpPr>
            <p:nvPr/>
          </p:nvGrpSpPr>
          <p:grpSpPr bwMode="auto">
            <a:xfrm>
              <a:off x="3962400" y="1530350"/>
              <a:ext cx="4038600" cy="3352800"/>
              <a:chOff x="2784" y="1056"/>
              <a:chExt cx="2544" cy="2112"/>
            </a:xfrm>
          </p:grpSpPr>
          <p:sp>
            <p:nvSpPr>
              <p:cNvPr id="9" name="Oval 1045"/>
              <p:cNvSpPr>
                <a:spLocks noChangeArrowheads="1"/>
              </p:cNvSpPr>
              <p:nvPr/>
            </p:nvSpPr>
            <p:spPr bwMode="auto">
              <a:xfrm>
                <a:off x="2784" y="1056"/>
                <a:ext cx="2544" cy="2112"/>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 name="Picture 1032"/>
              <p:cNvPicPr>
                <a:picLocks noChangeAspect="1" noChangeArrowheads="1"/>
              </p:cNvPicPr>
              <p:nvPr/>
            </p:nvPicPr>
            <p:blipFill>
              <a:blip r:embed="rId2"/>
              <a:srcRect/>
              <a:stretch>
                <a:fillRect/>
              </a:stretch>
            </p:blipFill>
            <p:spPr bwMode="auto">
              <a:xfrm>
                <a:off x="3936" y="1075"/>
                <a:ext cx="480" cy="465"/>
              </a:xfrm>
              <a:prstGeom prst="rect">
                <a:avLst/>
              </a:prstGeom>
              <a:noFill/>
            </p:spPr>
          </p:pic>
          <p:pic>
            <p:nvPicPr>
              <p:cNvPr id="11" name="Picture 1033"/>
              <p:cNvPicPr>
                <a:picLocks noChangeAspect="1" noChangeArrowheads="1"/>
              </p:cNvPicPr>
              <p:nvPr/>
            </p:nvPicPr>
            <p:blipFill>
              <a:blip r:embed="rId2"/>
              <a:srcRect/>
              <a:stretch>
                <a:fillRect/>
              </a:stretch>
            </p:blipFill>
            <p:spPr bwMode="auto">
              <a:xfrm>
                <a:off x="3504" y="1728"/>
                <a:ext cx="480" cy="465"/>
              </a:xfrm>
              <a:prstGeom prst="rect">
                <a:avLst/>
              </a:prstGeom>
              <a:noFill/>
            </p:spPr>
          </p:pic>
          <p:pic>
            <p:nvPicPr>
              <p:cNvPr id="12" name="Picture 1034"/>
              <p:cNvPicPr>
                <a:picLocks noChangeAspect="1" noChangeArrowheads="1"/>
              </p:cNvPicPr>
              <p:nvPr/>
            </p:nvPicPr>
            <p:blipFill>
              <a:blip r:embed="rId2"/>
              <a:srcRect/>
              <a:stretch>
                <a:fillRect/>
              </a:stretch>
            </p:blipFill>
            <p:spPr bwMode="auto">
              <a:xfrm>
                <a:off x="3936" y="2699"/>
                <a:ext cx="480" cy="465"/>
              </a:xfrm>
              <a:prstGeom prst="rect">
                <a:avLst/>
              </a:prstGeom>
              <a:noFill/>
            </p:spPr>
          </p:pic>
          <p:pic>
            <p:nvPicPr>
              <p:cNvPr id="13" name="Picture 1035"/>
              <p:cNvPicPr>
                <a:picLocks noChangeAspect="1" noChangeArrowheads="1"/>
              </p:cNvPicPr>
              <p:nvPr/>
            </p:nvPicPr>
            <p:blipFill>
              <a:blip r:embed="rId2"/>
              <a:srcRect/>
              <a:stretch>
                <a:fillRect/>
              </a:stretch>
            </p:blipFill>
            <p:spPr bwMode="auto">
              <a:xfrm>
                <a:off x="4608" y="2396"/>
                <a:ext cx="480" cy="465"/>
              </a:xfrm>
              <a:prstGeom prst="rect">
                <a:avLst/>
              </a:prstGeom>
              <a:noFill/>
            </p:spPr>
          </p:pic>
          <p:pic>
            <p:nvPicPr>
              <p:cNvPr id="14" name="Picture 1036"/>
              <p:cNvPicPr>
                <a:picLocks noChangeAspect="1" noChangeArrowheads="1"/>
              </p:cNvPicPr>
              <p:nvPr/>
            </p:nvPicPr>
            <p:blipFill>
              <a:blip r:embed="rId2"/>
              <a:srcRect/>
              <a:stretch>
                <a:fillRect/>
              </a:stretch>
            </p:blipFill>
            <p:spPr bwMode="auto">
              <a:xfrm>
                <a:off x="3264" y="2540"/>
                <a:ext cx="480" cy="465"/>
              </a:xfrm>
              <a:prstGeom prst="rect">
                <a:avLst/>
              </a:prstGeom>
              <a:noFill/>
            </p:spPr>
          </p:pic>
          <p:pic>
            <p:nvPicPr>
              <p:cNvPr id="15" name="Picture 1037"/>
              <p:cNvPicPr>
                <a:picLocks noChangeAspect="1" noChangeArrowheads="1"/>
              </p:cNvPicPr>
              <p:nvPr/>
            </p:nvPicPr>
            <p:blipFill>
              <a:blip r:embed="rId2"/>
              <a:srcRect/>
              <a:stretch>
                <a:fillRect/>
              </a:stretch>
            </p:blipFill>
            <p:spPr bwMode="auto">
              <a:xfrm>
                <a:off x="4176" y="2075"/>
                <a:ext cx="480" cy="465"/>
              </a:xfrm>
              <a:prstGeom prst="rect">
                <a:avLst/>
              </a:prstGeom>
              <a:noFill/>
            </p:spPr>
          </p:pic>
          <p:pic>
            <p:nvPicPr>
              <p:cNvPr id="16" name="Picture 1038"/>
              <p:cNvPicPr>
                <a:picLocks noChangeAspect="1" noChangeArrowheads="1"/>
              </p:cNvPicPr>
              <p:nvPr/>
            </p:nvPicPr>
            <p:blipFill>
              <a:blip r:embed="rId2"/>
              <a:srcRect/>
              <a:stretch>
                <a:fillRect/>
              </a:stretch>
            </p:blipFill>
            <p:spPr bwMode="auto">
              <a:xfrm>
                <a:off x="4512" y="1307"/>
                <a:ext cx="480" cy="465"/>
              </a:xfrm>
              <a:prstGeom prst="rect">
                <a:avLst/>
              </a:prstGeom>
              <a:noFill/>
            </p:spPr>
          </p:pic>
          <p:pic>
            <p:nvPicPr>
              <p:cNvPr id="17" name="Picture 1039"/>
              <p:cNvPicPr>
                <a:picLocks noChangeAspect="1" noChangeArrowheads="1"/>
              </p:cNvPicPr>
              <p:nvPr/>
            </p:nvPicPr>
            <p:blipFill>
              <a:blip r:embed="rId2"/>
              <a:srcRect/>
              <a:stretch>
                <a:fillRect/>
              </a:stretch>
            </p:blipFill>
            <p:spPr bwMode="auto">
              <a:xfrm>
                <a:off x="3456" y="1196"/>
                <a:ext cx="480" cy="465"/>
              </a:xfrm>
              <a:prstGeom prst="rect">
                <a:avLst/>
              </a:prstGeom>
              <a:noFill/>
            </p:spPr>
          </p:pic>
          <p:pic>
            <p:nvPicPr>
              <p:cNvPr id="18" name="Picture 1040"/>
              <p:cNvPicPr>
                <a:picLocks noChangeAspect="1" noChangeArrowheads="1"/>
              </p:cNvPicPr>
              <p:nvPr/>
            </p:nvPicPr>
            <p:blipFill>
              <a:blip r:embed="rId2"/>
              <a:srcRect/>
              <a:stretch>
                <a:fillRect/>
              </a:stretch>
            </p:blipFill>
            <p:spPr bwMode="auto">
              <a:xfrm>
                <a:off x="4080" y="1536"/>
                <a:ext cx="480" cy="465"/>
              </a:xfrm>
              <a:prstGeom prst="rect">
                <a:avLst/>
              </a:prstGeom>
              <a:noFill/>
            </p:spPr>
          </p:pic>
          <p:pic>
            <p:nvPicPr>
              <p:cNvPr id="19" name="Picture 1041"/>
              <p:cNvPicPr>
                <a:picLocks noChangeAspect="1" noChangeArrowheads="1"/>
              </p:cNvPicPr>
              <p:nvPr/>
            </p:nvPicPr>
            <p:blipFill>
              <a:blip r:embed="rId2"/>
              <a:srcRect/>
              <a:stretch>
                <a:fillRect/>
              </a:stretch>
            </p:blipFill>
            <p:spPr bwMode="auto">
              <a:xfrm>
                <a:off x="2928" y="1499"/>
                <a:ext cx="480" cy="465"/>
              </a:xfrm>
              <a:prstGeom prst="rect">
                <a:avLst/>
              </a:prstGeom>
              <a:noFill/>
            </p:spPr>
          </p:pic>
          <p:pic>
            <p:nvPicPr>
              <p:cNvPr id="20" name="Picture 1042"/>
              <p:cNvPicPr>
                <a:picLocks noChangeAspect="1" noChangeArrowheads="1"/>
              </p:cNvPicPr>
              <p:nvPr/>
            </p:nvPicPr>
            <p:blipFill>
              <a:blip r:embed="rId2"/>
              <a:srcRect/>
              <a:stretch>
                <a:fillRect/>
              </a:stretch>
            </p:blipFill>
            <p:spPr bwMode="auto">
              <a:xfrm>
                <a:off x="2928" y="2064"/>
                <a:ext cx="480" cy="465"/>
              </a:xfrm>
              <a:prstGeom prst="rect">
                <a:avLst/>
              </a:prstGeom>
              <a:noFill/>
            </p:spPr>
          </p:pic>
          <p:pic>
            <p:nvPicPr>
              <p:cNvPr id="21" name="Picture 1043"/>
              <p:cNvPicPr>
                <a:picLocks noChangeAspect="1" noChangeArrowheads="1"/>
              </p:cNvPicPr>
              <p:nvPr/>
            </p:nvPicPr>
            <p:blipFill>
              <a:blip r:embed="rId2"/>
              <a:srcRect/>
              <a:stretch>
                <a:fillRect/>
              </a:stretch>
            </p:blipFill>
            <p:spPr bwMode="auto">
              <a:xfrm>
                <a:off x="4752" y="1820"/>
                <a:ext cx="480" cy="465"/>
              </a:xfrm>
              <a:prstGeom prst="rect">
                <a:avLst/>
              </a:prstGeom>
              <a:noFill/>
            </p:spPr>
          </p:pic>
          <p:pic>
            <p:nvPicPr>
              <p:cNvPr id="22" name="Picture 1044"/>
              <p:cNvPicPr>
                <a:picLocks noChangeAspect="1" noChangeArrowheads="1"/>
              </p:cNvPicPr>
              <p:nvPr/>
            </p:nvPicPr>
            <p:blipFill>
              <a:blip r:embed="rId2"/>
              <a:srcRect/>
              <a:stretch>
                <a:fillRect/>
              </a:stretch>
            </p:blipFill>
            <p:spPr bwMode="auto">
              <a:xfrm>
                <a:off x="3696" y="2267"/>
                <a:ext cx="480" cy="465"/>
              </a:xfrm>
              <a:prstGeom prst="rect">
                <a:avLst/>
              </a:prstGeom>
              <a:noFill/>
            </p:spPr>
          </p:pic>
        </p:grpSp>
        <p:sp>
          <p:nvSpPr>
            <p:cNvPr id="8" name="Text Box 1030"/>
            <p:cNvSpPr txBox="1">
              <a:spLocks noChangeArrowheads="1"/>
            </p:cNvSpPr>
            <p:nvPr/>
          </p:nvSpPr>
          <p:spPr bwMode="auto">
            <a:xfrm>
              <a:off x="8382000" y="838200"/>
              <a:ext cx="685800" cy="4737100"/>
            </a:xfrm>
            <a:prstGeom prst="rect">
              <a:avLst/>
            </a:prstGeom>
            <a:noFill/>
            <a:ln w="76200">
              <a:noFill/>
              <a:miter lim="800000"/>
              <a:headEnd/>
              <a:tailEnd/>
            </a:ln>
            <a:effectLst/>
          </p:spPr>
          <p:txBody>
            <a:bodyPr>
              <a:spAutoFit/>
            </a:bodyPr>
            <a:lstStyle/>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endParaRPr lang="en-US" altLang="en-US" sz="2800" dirty="0">
                <a:solidFill>
                  <a:schemeClr val="tx1">
                    <a:lumMod val="95000"/>
                    <a:lumOff val="5000"/>
                  </a:schemeClr>
                </a:solidFill>
                <a:latin typeface="Helvetica" charset="0"/>
              </a:endParaRP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p:txBody>
        </p:sp>
      </p:grpSp>
      <p:sp>
        <p:nvSpPr>
          <p:cNvPr id="23" name="TextBox 22"/>
          <p:cNvSpPr txBox="1"/>
          <p:nvPr/>
        </p:nvSpPr>
        <p:spPr>
          <a:xfrm>
            <a:off x="2891235" y="6019800"/>
            <a:ext cx="3361530" cy="369332"/>
          </a:xfrm>
          <a:prstGeom prst="rect">
            <a:avLst/>
          </a:prstGeom>
          <a:noFill/>
        </p:spPr>
        <p:txBody>
          <a:bodyPr wrap="square" rtlCol="0">
            <a:spAutoFit/>
          </a:bodyPr>
          <a:lstStyle/>
          <a:p>
            <a:r>
              <a:rPr lang="en-US" i="1" dirty="0"/>
              <a:t>p</a:t>
            </a:r>
            <a:r>
              <a:rPr lang="en-US" dirty="0"/>
              <a:t> = 14/26 = 0.53; </a:t>
            </a:r>
            <a:r>
              <a:rPr lang="en-US" i="1" dirty="0"/>
              <a:t>q</a:t>
            </a:r>
            <a:r>
              <a:rPr lang="en-US" dirty="0"/>
              <a:t> = 12/26 = 0.47 </a:t>
            </a:r>
          </a:p>
        </p:txBody>
      </p:sp>
    </p:spTree>
    <p:extLst>
      <p:ext uri="{BB962C8B-B14F-4D97-AF65-F5344CB8AC3E}">
        <p14:creationId xmlns:p14="http://schemas.microsoft.com/office/powerpoint/2010/main" val="391161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5" name="Group 24"/>
          <p:cNvGrpSpPr/>
          <p:nvPr/>
        </p:nvGrpSpPr>
        <p:grpSpPr>
          <a:xfrm>
            <a:off x="914400" y="1828800"/>
            <a:ext cx="2362200" cy="3108543"/>
            <a:chOff x="914400" y="1981201"/>
            <a:chExt cx="2362200" cy="3108543"/>
          </a:xfrm>
        </p:grpSpPr>
        <p:pic>
          <p:nvPicPr>
            <p:cNvPr id="157699" name="Picture 1027"/>
            <p:cNvPicPr>
              <a:picLocks noChangeAspect="1" noChangeArrowheads="1"/>
            </p:cNvPicPr>
            <p:nvPr/>
          </p:nvPicPr>
          <p:blipFill>
            <a:blip r:embed="rId3"/>
            <a:srcRect/>
            <a:stretch>
              <a:fillRect/>
            </a:stretch>
          </p:blipFill>
          <p:spPr bwMode="auto">
            <a:xfrm>
              <a:off x="1752600" y="2514600"/>
              <a:ext cx="1524000" cy="1474788"/>
            </a:xfrm>
            <a:prstGeom prst="rect">
              <a:avLst/>
            </a:prstGeom>
            <a:noFill/>
          </p:spPr>
        </p:pic>
        <p:sp>
          <p:nvSpPr>
            <p:cNvPr id="157700" name="Text Box 1028"/>
            <p:cNvSpPr txBox="1">
              <a:spLocks noChangeArrowheads="1"/>
            </p:cNvSpPr>
            <p:nvPr/>
          </p:nvSpPr>
          <p:spPr bwMode="auto">
            <a:xfrm>
              <a:off x="914400" y="1981201"/>
              <a:ext cx="914400" cy="3108543"/>
            </a:xfrm>
            <a:prstGeom prst="rect">
              <a:avLst/>
            </a:prstGeom>
            <a:noFill/>
            <a:ln w="76200">
              <a:noFill/>
              <a:miter lim="800000"/>
              <a:headEnd/>
              <a:tailEnd/>
            </a:ln>
            <a:effectLst/>
          </p:spPr>
          <p:txBody>
            <a:bodyPr wrap="square">
              <a:spAutoFit/>
            </a:bodyPr>
            <a:lstStyle/>
            <a:p>
              <a:pPr>
                <a:spcBef>
                  <a:spcPct val="50000"/>
                </a:spcBef>
              </a:pPr>
              <a:r>
                <a:rPr lang="en-US" altLang="en-US" sz="2800" dirty="0">
                  <a:solidFill>
                    <a:schemeClr val="tx1">
                      <a:lumMod val="95000"/>
                      <a:lumOff val="5000"/>
                    </a:schemeClr>
                  </a:solidFill>
                  <a:latin typeface="Helvetica" charset="0"/>
                </a:rPr>
                <a:t>Aa</a:t>
              </a:r>
            </a:p>
            <a:p>
              <a:pPr>
                <a:spcBef>
                  <a:spcPct val="50000"/>
                </a:spcBef>
              </a:pPr>
              <a:r>
                <a:rPr lang="en-US" altLang="en-US" sz="2800" dirty="0">
                  <a:solidFill>
                    <a:schemeClr val="tx1">
                      <a:lumMod val="95000"/>
                      <a:lumOff val="5000"/>
                    </a:schemeClr>
                  </a:solidFill>
                  <a:latin typeface="Helvetica" charset="0"/>
                </a:rPr>
                <a:t>BB</a:t>
              </a:r>
            </a:p>
            <a:p>
              <a:pPr>
                <a:spcBef>
                  <a:spcPct val="50000"/>
                </a:spcBef>
              </a:pPr>
              <a:r>
                <a:rPr lang="en-US" altLang="en-US" sz="2800" dirty="0">
                  <a:solidFill>
                    <a:schemeClr val="tx1">
                      <a:lumMod val="95000"/>
                      <a:lumOff val="5000"/>
                    </a:schemeClr>
                  </a:solidFill>
                  <a:latin typeface="Helvetica" charset="0"/>
                </a:rPr>
                <a:t>cc</a:t>
              </a:r>
            </a:p>
            <a:p>
              <a:pPr>
                <a:spcBef>
                  <a:spcPct val="50000"/>
                </a:spcBef>
              </a:pPr>
              <a:r>
                <a:rPr lang="en-US" altLang="en-US" sz="2800" dirty="0">
                  <a:solidFill>
                    <a:schemeClr val="tx1">
                      <a:lumMod val="95000"/>
                      <a:lumOff val="5000"/>
                    </a:schemeClr>
                  </a:solidFill>
                  <a:latin typeface="Helvetica" charset="0"/>
                </a:rPr>
                <a:t>Dd</a:t>
              </a:r>
            </a:p>
            <a:p>
              <a:pPr>
                <a:spcBef>
                  <a:spcPct val="50000"/>
                </a:spcBef>
              </a:pPr>
              <a:endParaRPr lang="en-US" altLang="en-US" sz="2800" dirty="0">
                <a:solidFill>
                  <a:schemeClr val="tx1">
                    <a:lumMod val="95000"/>
                    <a:lumOff val="5000"/>
                  </a:schemeClr>
                </a:solidFill>
                <a:latin typeface="Helvetica" charset="0"/>
              </a:endParaRPr>
            </a:p>
          </p:txBody>
        </p:sp>
      </p:grpSp>
      <p:grpSp>
        <p:nvGrpSpPr>
          <p:cNvPr id="28" name="Group 27"/>
          <p:cNvGrpSpPr/>
          <p:nvPr/>
        </p:nvGrpSpPr>
        <p:grpSpPr>
          <a:xfrm>
            <a:off x="3962400" y="838200"/>
            <a:ext cx="5105400" cy="4737100"/>
            <a:chOff x="3962400" y="838200"/>
            <a:chExt cx="5105400" cy="4737100"/>
          </a:xfrm>
        </p:grpSpPr>
        <p:grpSp>
          <p:nvGrpSpPr>
            <p:cNvPr id="2" name="Group 1031"/>
            <p:cNvGrpSpPr>
              <a:grpSpLocks/>
            </p:cNvGrpSpPr>
            <p:nvPr/>
          </p:nvGrpSpPr>
          <p:grpSpPr bwMode="auto">
            <a:xfrm>
              <a:off x="3962400" y="1530350"/>
              <a:ext cx="4038600" cy="3352800"/>
              <a:chOff x="2784" y="1056"/>
              <a:chExt cx="2544" cy="2112"/>
            </a:xfrm>
          </p:grpSpPr>
          <p:sp>
            <p:nvSpPr>
              <p:cNvPr id="157717" name="Oval 1045"/>
              <p:cNvSpPr>
                <a:spLocks noChangeArrowheads="1"/>
              </p:cNvSpPr>
              <p:nvPr/>
            </p:nvSpPr>
            <p:spPr bwMode="auto">
              <a:xfrm>
                <a:off x="2784" y="1056"/>
                <a:ext cx="2544" cy="2112"/>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57704" name="Picture 1032"/>
              <p:cNvPicPr>
                <a:picLocks noChangeAspect="1" noChangeArrowheads="1"/>
              </p:cNvPicPr>
              <p:nvPr/>
            </p:nvPicPr>
            <p:blipFill>
              <a:blip r:embed="rId3"/>
              <a:srcRect/>
              <a:stretch>
                <a:fillRect/>
              </a:stretch>
            </p:blipFill>
            <p:spPr bwMode="auto">
              <a:xfrm>
                <a:off x="3936" y="1067"/>
                <a:ext cx="480" cy="465"/>
              </a:xfrm>
              <a:prstGeom prst="rect">
                <a:avLst/>
              </a:prstGeom>
              <a:noFill/>
            </p:spPr>
          </p:pic>
          <p:pic>
            <p:nvPicPr>
              <p:cNvPr id="157705" name="Picture 1033"/>
              <p:cNvPicPr>
                <a:picLocks noChangeAspect="1" noChangeArrowheads="1"/>
              </p:cNvPicPr>
              <p:nvPr/>
            </p:nvPicPr>
            <p:blipFill>
              <a:blip r:embed="rId3"/>
              <a:srcRect/>
              <a:stretch>
                <a:fillRect/>
              </a:stretch>
            </p:blipFill>
            <p:spPr bwMode="auto">
              <a:xfrm>
                <a:off x="3504" y="1728"/>
                <a:ext cx="480" cy="465"/>
              </a:xfrm>
              <a:prstGeom prst="rect">
                <a:avLst/>
              </a:prstGeom>
              <a:noFill/>
            </p:spPr>
          </p:pic>
          <p:pic>
            <p:nvPicPr>
              <p:cNvPr id="157706" name="Picture 1034"/>
              <p:cNvPicPr>
                <a:picLocks noChangeAspect="1" noChangeArrowheads="1"/>
              </p:cNvPicPr>
              <p:nvPr/>
            </p:nvPicPr>
            <p:blipFill>
              <a:blip r:embed="rId3"/>
              <a:srcRect/>
              <a:stretch>
                <a:fillRect/>
              </a:stretch>
            </p:blipFill>
            <p:spPr bwMode="auto">
              <a:xfrm>
                <a:off x="3936" y="2699"/>
                <a:ext cx="480" cy="465"/>
              </a:xfrm>
              <a:prstGeom prst="rect">
                <a:avLst/>
              </a:prstGeom>
              <a:noFill/>
            </p:spPr>
          </p:pic>
          <p:pic>
            <p:nvPicPr>
              <p:cNvPr id="157707" name="Picture 1035"/>
              <p:cNvPicPr>
                <a:picLocks noChangeAspect="1" noChangeArrowheads="1"/>
              </p:cNvPicPr>
              <p:nvPr/>
            </p:nvPicPr>
            <p:blipFill>
              <a:blip r:embed="rId3"/>
              <a:srcRect/>
              <a:stretch>
                <a:fillRect/>
              </a:stretch>
            </p:blipFill>
            <p:spPr bwMode="auto">
              <a:xfrm>
                <a:off x="4608" y="2396"/>
                <a:ext cx="480" cy="465"/>
              </a:xfrm>
              <a:prstGeom prst="rect">
                <a:avLst/>
              </a:prstGeom>
              <a:noFill/>
            </p:spPr>
          </p:pic>
          <p:pic>
            <p:nvPicPr>
              <p:cNvPr id="157708" name="Picture 1036"/>
              <p:cNvPicPr>
                <a:picLocks noChangeAspect="1" noChangeArrowheads="1"/>
              </p:cNvPicPr>
              <p:nvPr/>
            </p:nvPicPr>
            <p:blipFill>
              <a:blip r:embed="rId3"/>
              <a:srcRect/>
              <a:stretch>
                <a:fillRect/>
              </a:stretch>
            </p:blipFill>
            <p:spPr bwMode="auto">
              <a:xfrm>
                <a:off x="3264" y="2540"/>
                <a:ext cx="480" cy="465"/>
              </a:xfrm>
              <a:prstGeom prst="rect">
                <a:avLst/>
              </a:prstGeom>
              <a:noFill/>
            </p:spPr>
          </p:pic>
          <p:pic>
            <p:nvPicPr>
              <p:cNvPr id="157709" name="Picture 1037"/>
              <p:cNvPicPr>
                <a:picLocks noChangeAspect="1" noChangeArrowheads="1"/>
              </p:cNvPicPr>
              <p:nvPr/>
            </p:nvPicPr>
            <p:blipFill>
              <a:blip r:embed="rId3"/>
              <a:srcRect/>
              <a:stretch>
                <a:fillRect/>
              </a:stretch>
            </p:blipFill>
            <p:spPr bwMode="auto">
              <a:xfrm>
                <a:off x="4176" y="2075"/>
                <a:ext cx="480" cy="465"/>
              </a:xfrm>
              <a:prstGeom prst="rect">
                <a:avLst/>
              </a:prstGeom>
              <a:noFill/>
            </p:spPr>
          </p:pic>
          <p:pic>
            <p:nvPicPr>
              <p:cNvPr id="157710" name="Picture 1038"/>
              <p:cNvPicPr>
                <a:picLocks noChangeAspect="1" noChangeArrowheads="1"/>
              </p:cNvPicPr>
              <p:nvPr/>
            </p:nvPicPr>
            <p:blipFill>
              <a:blip r:embed="rId3"/>
              <a:srcRect/>
              <a:stretch>
                <a:fillRect/>
              </a:stretch>
            </p:blipFill>
            <p:spPr bwMode="auto">
              <a:xfrm>
                <a:off x="4512" y="1307"/>
                <a:ext cx="480" cy="465"/>
              </a:xfrm>
              <a:prstGeom prst="rect">
                <a:avLst/>
              </a:prstGeom>
              <a:noFill/>
            </p:spPr>
          </p:pic>
          <p:pic>
            <p:nvPicPr>
              <p:cNvPr id="157711" name="Picture 1039"/>
              <p:cNvPicPr>
                <a:picLocks noChangeAspect="1" noChangeArrowheads="1"/>
              </p:cNvPicPr>
              <p:nvPr/>
            </p:nvPicPr>
            <p:blipFill>
              <a:blip r:embed="rId3"/>
              <a:srcRect/>
              <a:stretch>
                <a:fillRect/>
              </a:stretch>
            </p:blipFill>
            <p:spPr bwMode="auto">
              <a:xfrm>
                <a:off x="3456" y="1196"/>
                <a:ext cx="480" cy="465"/>
              </a:xfrm>
              <a:prstGeom prst="rect">
                <a:avLst/>
              </a:prstGeom>
              <a:noFill/>
            </p:spPr>
          </p:pic>
          <p:pic>
            <p:nvPicPr>
              <p:cNvPr id="157712" name="Picture 1040"/>
              <p:cNvPicPr>
                <a:picLocks noChangeAspect="1" noChangeArrowheads="1"/>
              </p:cNvPicPr>
              <p:nvPr/>
            </p:nvPicPr>
            <p:blipFill>
              <a:blip r:embed="rId3"/>
              <a:srcRect/>
              <a:stretch>
                <a:fillRect/>
              </a:stretch>
            </p:blipFill>
            <p:spPr bwMode="auto">
              <a:xfrm>
                <a:off x="4080" y="1536"/>
                <a:ext cx="480" cy="465"/>
              </a:xfrm>
              <a:prstGeom prst="rect">
                <a:avLst/>
              </a:prstGeom>
              <a:noFill/>
            </p:spPr>
          </p:pic>
          <p:pic>
            <p:nvPicPr>
              <p:cNvPr id="157713" name="Picture 1041"/>
              <p:cNvPicPr>
                <a:picLocks noChangeAspect="1" noChangeArrowheads="1"/>
              </p:cNvPicPr>
              <p:nvPr/>
            </p:nvPicPr>
            <p:blipFill>
              <a:blip r:embed="rId3"/>
              <a:srcRect/>
              <a:stretch>
                <a:fillRect/>
              </a:stretch>
            </p:blipFill>
            <p:spPr bwMode="auto">
              <a:xfrm>
                <a:off x="2928" y="1499"/>
                <a:ext cx="480" cy="465"/>
              </a:xfrm>
              <a:prstGeom prst="rect">
                <a:avLst/>
              </a:prstGeom>
              <a:noFill/>
            </p:spPr>
          </p:pic>
          <p:pic>
            <p:nvPicPr>
              <p:cNvPr id="157714" name="Picture 1042"/>
              <p:cNvPicPr>
                <a:picLocks noChangeAspect="1" noChangeArrowheads="1"/>
              </p:cNvPicPr>
              <p:nvPr/>
            </p:nvPicPr>
            <p:blipFill>
              <a:blip r:embed="rId3"/>
              <a:srcRect/>
              <a:stretch>
                <a:fillRect/>
              </a:stretch>
            </p:blipFill>
            <p:spPr bwMode="auto">
              <a:xfrm>
                <a:off x="2928" y="2064"/>
                <a:ext cx="480" cy="465"/>
              </a:xfrm>
              <a:prstGeom prst="rect">
                <a:avLst/>
              </a:prstGeom>
              <a:noFill/>
            </p:spPr>
          </p:pic>
          <p:pic>
            <p:nvPicPr>
              <p:cNvPr id="157715" name="Picture 1043"/>
              <p:cNvPicPr>
                <a:picLocks noChangeAspect="1" noChangeArrowheads="1"/>
              </p:cNvPicPr>
              <p:nvPr/>
            </p:nvPicPr>
            <p:blipFill>
              <a:blip r:embed="rId3"/>
              <a:srcRect/>
              <a:stretch>
                <a:fillRect/>
              </a:stretch>
            </p:blipFill>
            <p:spPr bwMode="auto">
              <a:xfrm>
                <a:off x="4752" y="1820"/>
                <a:ext cx="480" cy="465"/>
              </a:xfrm>
              <a:prstGeom prst="rect">
                <a:avLst/>
              </a:prstGeom>
              <a:noFill/>
            </p:spPr>
          </p:pic>
          <p:pic>
            <p:nvPicPr>
              <p:cNvPr id="157716" name="Picture 1044"/>
              <p:cNvPicPr>
                <a:picLocks noChangeAspect="1" noChangeArrowheads="1"/>
              </p:cNvPicPr>
              <p:nvPr/>
            </p:nvPicPr>
            <p:blipFill>
              <a:blip r:embed="rId3"/>
              <a:srcRect/>
              <a:stretch>
                <a:fillRect/>
              </a:stretch>
            </p:blipFill>
            <p:spPr bwMode="auto">
              <a:xfrm>
                <a:off x="3696" y="2267"/>
                <a:ext cx="480" cy="465"/>
              </a:xfrm>
              <a:prstGeom prst="rect">
                <a:avLst/>
              </a:prstGeom>
              <a:noFill/>
            </p:spPr>
          </p:pic>
        </p:grpSp>
        <p:sp>
          <p:nvSpPr>
            <p:cNvPr id="157702" name="Text Box 1030"/>
            <p:cNvSpPr txBox="1">
              <a:spLocks noChangeArrowheads="1"/>
            </p:cNvSpPr>
            <p:nvPr/>
          </p:nvSpPr>
          <p:spPr bwMode="auto">
            <a:xfrm>
              <a:off x="8382000" y="838200"/>
              <a:ext cx="685800" cy="4737100"/>
            </a:xfrm>
            <a:prstGeom prst="rect">
              <a:avLst/>
            </a:prstGeom>
            <a:noFill/>
            <a:ln w="76200">
              <a:noFill/>
              <a:miter lim="800000"/>
              <a:headEnd/>
              <a:tailEnd/>
            </a:ln>
            <a:effectLst/>
          </p:spPr>
          <p:txBody>
            <a:bodyPr>
              <a:spAutoFit/>
            </a:bodyPr>
            <a:lstStyle/>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endParaRPr lang="en-US" altLang="en-US" sz="2800" dirty="0">
                <a:solidFill>
                  <a:schemeClr val="tx1">
                    <a:lumMod val="95000"/>
                    <a:lumOff val="5000"/>
                  </a:schemeClr>
                </a:solidFill>
                <a:latin typeface="Helvetica" charset="0"/>
              </a:endParaRP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a:p>
              <a:pPr>
                <a:spcBef>
                  <a:spcPct val="50000"/>
                </a:spcBef>
              </a:pPr>
              <a:r>
                <a:rPr lang="en-US" altLang="en-US" sz="1600" dirty="0">
                  <a:solidFill>
                    <a:schemeClr val="tx1">
                      <a:lumMod val="95000"/>
                      <a:lumOff val="5000"/>
                    </a:schemeClr>
                  </a:solidFill>
                  <a:latin typeface="Helvetica" charset="0"/>
                </a:rPr>
                <a:t>AA</a:t>
              </a:r>
            </a:p>
          </p:txBody>
        </p:sp>
      </p:grpSp>
      <p:sp>
        <p:nvSpPr>
          <p:cNvPr id="22" name="TextBox 21"/>
          <p:cNvSpPr txBox="1"/>
          <p:nvPr/>
        </p:nvSpPr>
        <p:spPr>
          <a:xfrm>
            <a:off x="1316787" y="152400"/>
            <a:ext cx="6455613" cy="523220"/>
          </a:xfrm>
          <a:prstGeom prst="rect">
            <a:avLst/>
          </a:prstGeom>
          <a:noFill/>
        </p:spPr>
        <p:txBody>
          <a:bodyPr wrap="none" rtlCol="0">
            <a:spAutoFit/>
          </a:bodyPr>
          <a:lstStyle/>
          <a:p>
            <a:r>
              <a:rPr lang="en-US" sz="2800" dirty="0"/>
              <a:t>Heterozygosity – Index of Genetic Diversity</a:t>
            </a:r>
          </a:p>
        </p:txBody>
      </p:sp>
      <p:grpSp>
        <p:nvGrpSpPr>
          <p:cNvPr id="4" name="Group 3">
            <a:extLst>
              <a:ext uri="{FF2B5EF4-FFF2-40B4-BE49-F238E27FC236}">
                <a16:creationId xmlns:a16="http://schemas.microsoft.com/office/drawing/2014/main" id="{167D533C-BA17-5F4D-8EC4-FFF46553FB91}"/>
              </a:ext>
            </a:extLst>
          </p:cNvPr>
          <p:cNvGrpSpPr/>
          <p:nvPr/>
        </p:nvGrpSpPr>
        <p:grpSpPr>
          <a:xfrm>
            <a:off x="533400" y="5105400"/>
            <a:ext cx="3352800" cy="1434015"/>
            <a:chOff x="533400" y="5105400"/>
            <a:chExt cx="3352800" cy="1434015"/>
          </a:xfrm>
        </p:grpSpPr>
        <p:sp>
          <p:nvSpPr>
            <p:cNvPr id="157718" name="Text Box 1046"/>
            <p:cNvSpPr txBox="1">
              <a:spLocks noChangeArrowheads="1"/>
            </p:cNvSpPr>
            <p:nvPr/>
          </p:nvSpPr>
          <p:spPr bwMode="auto">
            <a:xfrm>
              <a:off x="533400" y="5105400"/>
              <a:ext cx="3352800" cy="923330"/>
            </a:xfrm>
            <a:prstGeom prst="rect">
              <a:avLst/>
            </a:prstGeom>
            <a:noFill/>
            <a:ln w="76200">
              <a:noFill/>
              <a:miter lim="800000"/>
              <a:headEnd/>
              <a:tailEnd/>
            </a:ln>
            <a:effectLst/>
          </p:spPr>
          <p:txBody>
            <a:bodyPr>
              <a:spAutoFit/>
            </a:bodyPr>
            <a:lstStyle/>
            <a:p>
              <a:pPr algn="ctr">
                <a:spcBef>
                  <a:spcPct val="50000"/>
                </a:spcBef>
              </a:pPr>
              <a:r>
                <a:rPr lang="en-US" altLang="en-US" dirty="0">
                  <a:solidFill>
                    <a:schemeClr val="tx1">
                      <a:lumMod val="95000"/>
                      <a:lumOff val="5000"/>
                    </a:schemeClr>
                  </a:solidFill>
                  <a:latin typeface="Arial"/>
                  <a:cs typeface="Arial"/>
                </a:rPr>
                <a:t>H</a:t>
              </a:r>
              <a:r>
                <a:rPr lang="en-US" altLang="en-US" baseline="-25000" dirty="0">
                  <a:solidFill>
                    <a:schemeClr val="tx1">
                      <a:lumMod val="95000"/>
                      <a:lumOff val="5000"/>
                    </a:schemeClr>
                  </a:solidFill>
                  <a:latin typeface="Arial"/>
                  <a:cs typeface="Arial"/>
                </a:rPr>
                <a:t>I</a:t>
              </a:r>
              <a:r>
                <a:rPr lang="en-US" altLang="en-US" dirty="0">
                  <a:solidFill>
                    <a:schemeClr val="tx1">
                      <a:lumMod val="95000"/>
                      <a:lumOff val="5000"/>
                    </a:schemeClr>
                  </a:solidFill>
                  <a:latin typeface="Arial"/>
                  <a:cs typeface="Arial"/>
                </a:rPr>
                <a:t> – The percentage of loci at which an individual is heterozygous </a:t>
              </a:r>
            </a:p>
          </p:txBody>
        </p:sp>
        <p:sp>
          <p:nvSpPr>
            <p:cNvPr id="24" name="TextBox 23"/>
            <p:cNvSpPr txBox="1"/>
            <p:nvPr/>
          </p:nvSpPr>
          <p:spPr>
            <a:xfrm>
              <a:off x="1760680" y="6170083"/>
              <a:ext cx="898240" cy="369332"/>
            </a:xfrm>
            <a:prstGeom prst="rect">
              <a:avLst/>
            </a:prstGeom>
            <a:noFill/>
          </p:spPr>
          <p:txBody>
            <a:bodyPr wrap="none" rtlCol="0">
              <a:spAutoFit/>
            </a:bodyPr>
            <a:lstStyle/>
            <a:p>
              <a:r>
                <a:rPr lang="en-US" dirty="0"/>
                <a:t>H</a:t>
              </a:r>
              <a:r>
                <a:rPr lang="en-US" baseline="-25000" dirty="0"/>
                <a:t>I</a:t>
              </a:r>
              <a:r>
                <a:rPr lang="en-US" dirty="0"/>
                <a:t> = 0.5</a:t>
              </a:r>
            </a:p>
          </p:txBody>
        </p:sp>
      </p:grpSp>
      <p:grpSp>
        <p:nvGrpSpPr>
          <p:cNvPr id="5" name="Group 4">
            <a:extLst>
              <a:ext uri="{FF2B5EF4-FFF2-40B4-BE49-F238E27FC236}">
                <a16:creationId xmlns:a16="http://schemas.microsoft.com/office/drawing/2014/main" id="{5F083B05-04B3-A94D-A2EE-0D40E9E35614}"/>
              </a:ext>
            </a:extLst>
          </p:cNvPr>
          <p:cNvGrpSpPr/>
          <p:nvPr/>
        </p:nvGrpSpPr>
        <p:grpSpPr>
          <a:xfrm>
            <a:off x="4392932" y="5303282"/>
            <a:ext cx="3657600" cy="971550"/>
            <a:chOff x="4392932" y="5303282"/>
            <a:chExt cx="3657600" cy="971550"/>
          </a:xfrm>
        </p:grpSpPr>
        <p:sp>
          <p:nvSpPr>
            <p:cNvPr id="157701" name="Text Box 1029"/>
            <p:cNvSpPr txBox="1">
              <a:spLocks noChangeArrowheads="1"/>
            </p:cNvSpPr>
            <p:nvPr/>
          </p:nvSpPr>
          <p:spPr bwMode="auto">
            <a:xfrm>
              <a:off x="4392932" y="5303282"/>
              <a:ext cx="3657600" cy="646331"/>
            </a:xfrm>
            <a:prstGeom prst="rect">
              <a:avLst/>
            </a:prstGeom>
            <a:noFill/>
            <a:ln w="76200">
              <a:noFill/>
              <a:miter lim="800000"/>
              <a:headEnd/>
              <a:tailEnd/>
            </a:ln>
            <a:effectLst/>
          </p:spPr>
          <p:txBody>
            <a:bodyPr wrap="square">
              <a:spAutoFit/>
            </a:bodyPr>
            <a:lstStyle/>
            <a:p>
              <a:pPr algn="ctr">
                <a:spcBef>
                  <a:spcPct val="50000"/>
                </a:spcBef>
              </a:pPr>
              <a:r>
                <a:rPr lang="en-US" altLang="en-US" dirty="0">
                  <a:solidFill>
                    <a:schemeClr val="tx1">
                      <a:lumMod val="95000"/>
                      <a:lumOff val="5000"/>
                    </a:schemeClr>
                  </a:solidFill>
                  <a:latin typeface="Helvetica" charset="0"/>
                </a:rPr>
                <a:t>H</a:t>
              </a:r>
              <a:r>
                <a:rPr lang="en-US" altLang="en-US" baseline="-25000" dirty="0">
                  <a:solidFill>
                    <a:schemeClr val="tx1">
                      <a:lumMod val="95000"/>
                      <a:lumOff val="5000"/>
                    </a:schemeClr>
                  </a:solidFill>
                  <a:latin typeface="Helvetica" charset="0"/>
                </a:rPr>
                <a:t>P</a:t>
              </a:r>
              <a:r>
                <a:rPr lang="en-US" altLang="en-US" dirty="0">
                  <a:solidFill>
                    <a:schemeClr val="tx1">
                      <a:lumMod val="95000"/>
                      <a:lumOff val="5000"/>
                    </a:schemeClr>
                  </a:solidFill>
                  <a:latin typeface="Helvetica" charset="0"/>
                </a:rPr>
                <a:t> – The average heterozygosity in a population.</a:t>
              </a:r>
            </a:p>
          </p:txBody>
        </p:sp>
        <p:sp>
          <p:nvSpPr>
            <p:cNvPr id="27" name="TextBox 26"/>
            <p:cNvSpPr txBox="1"/>
            <p:nvPr/>
          </p:nvSpPr>
          <p:spPr>
            <a:xfrm>
              <a:off x="5438381" y="5905500"/>
              <a:ext cx="1193318" cy="369332"/>
            </a:xfrm>
            <a:prstGeom prst="rect">
              <a:avLst/>
            </a:prstGeom>
            <a:noFill/>
          </p:spPr>
          <p:txBody>
            <a:bodyPr wrap="none" rtlCol="0">
              <a:spAutoFit/>
            </a:bodyPr>
            <a:lstStyle/>
            <a:p>
              <a:r>
                <a:rPr lang="en-US" dirty="0"/>
                <a:t>H</a:t>
              </a:r>
              <a:r>
                <a:rPr lang="en-US" baseline="-25000" dirty="0"/>
                <a:t>P</a:t>
              </a:r>
              <a:r>
                <a:rPr lang="en-US" dirty="0"/>
                <a:t> = 0.461 </a:t>
              </a:r>
            </a:p>
          </p:txBody>
        </p:sp>
      </p:grpSp>
      <p:sp>
        <p:nvSpPr>
          <p:cNvPr id="29" name="TextBox 28"/>
          <p:cNvSpPr txBox="1"/>
          <p:nvPr/>
        </p:nvSpPr>
        <p:spPr>
          <a:xfrm>
            <a:off x="1600200" y="990600"/>
            <a:ext cx="1101684" cy="369332"/>
          </a:xfrm>
          <a:prstGeom prst="rect">
            <a:avLst/>
          </a:prstGeom>
          <a:noFill/>
        </p:spPr>
        <p:txBody>
          <a:bodyPr wrap="none" rtlCol="0">
            <a:spAutoFit/>
          </a:bodyPr>
          <a:lstStyle/>
          <a:p>
            <a:r>
              <a:rPr lang="en-US" dirty="0"/>
              <a:t>Individual</a:t>
            </a:r>
          </a:p>
        </p:txBody>
      </p:sp>
      <p:sp>
        <p:nvSpPr>
          <p:cNvPr id="30" name="TextBox 29"/>
          <p:cNvSpPr txBox="1"/>
          <p:nvPr/>
        </p:nvSpPr>
        <p:spPr>
          <a:xfrm>
            <a:off x="5356613" y="926068"/>
            <a:ext cx="1196587" cy="369332"/>
          </a:xfrm>
          <a:prstGeom prst="rect">
            <a:avLst/>
          </a:prstGeom>
          <a:noFill/>
        </p:spPr>
        <p:txBody>
          <a:bodyPr wrap="none" rtlCol="0">
            <a:spAutoFit/>
          </a:bodyPr>
          <a:lstStyle/>
          <a:p>
            <a:r>
              <a:rPr lang="en-US" dirty="0"/>
              <a:t>Population</a:t>
            </a:r>
          </a:p>
        </p:txBody>
      </p:sp>
      <p:sp>
        <p:nvSpPr>
          <p:cNvPr id="3" name="TextBox 2"/>
          <p:cNvSpPr txBox="1"/>
          <p:nvPr/>
        </p:nvSpPr>
        <p:spPr>
          <a:xfrm>
            <a:off x="4280907" y="6347460"/>
            <a:ext cx="4101716" cy="369332"/>
          </a:xfrm>
          <a:prstGeom prst="rect">
            <a:avLst/>
          </a:prstGeom>
          <a:noFill/>
        </p:spPr>
        <p:txBody>
          <a:bodyPr wrap="none" rtlCol="0">
            <a:spAutoFit/>
          </a:bodyPr>
          <a:lstStyle/>
          <a:p>
            <a:r>
              <a:rPr lang="en-US" b="1" dirty="0"/>
              <a:t>For multiple loci, we average across loci .</a:t>
            </a:r>
          </a:p>
        </p:txBody>
      </p:sp>
    </p:spTree>
    <p:extLst>
      <p:ext uri="{BB962C8B-B14F-4D97-AF65-F5344CB8AC3E}">
        <p14:creationId xmlns:p14="http://schemas.microsoft.com/office/powerpoint/2010/main" val="96716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228600"/>
            <a:ext cx="4561766" cy="461665"/>
          </a:xfrm>
          <a:prstGeom prst="rect">
            <a:avLst/>
          </a:prstGeom>
          <a:noFill/>
        </p:spPr>
        <p:txBody>
          <a:bodyPr wrap="none" rtlCol="0">
            <a:spAutoFit/>
          </a:bodyPr>
          <a:lstStyle/>
          <a:p>
            <a:pPr algn="ctr"/>
            <a:r>
              <a:rPr lang="en-US" sz="2400" dirty="0"/>
              <a:t>Genetic Diversity and Conservation</a:t>
            </a:r>
          </a:p>
        </p:txBody>
      </p:sp>
      <p:sp>
        <p:nvSpPr>
          <p:cNvPr id="5" name="TextBox 4"/>
          <p:cNvSpPr txBox="1"/>
          <p:nvPr/>
        </p:nvSpPr>
        <p:spPr>
          <a:xfrm>
            <a:off x="2057400" y="914400"/>
            <a:ext cx="5050857" cy="369332"/>
          </a:xfrm>
          <a:prstGeom prst="rect">
            <a:avLst/>
          </a:prstGeom>
          <a:noFill/>
        </p:spPr>
        <p:txBody>
          <a:bodyPr wrap="none" rtlCol="0">
            <a:spAutoFit/>
          </a:bodyPr>
          <a:lstStyle/>
          <a:p>
            <a:r>
              <a:rPr lang="en-US" dirty="0"/>
              <a:t>Population bottlenecks lead to low genetic diversity.</a:t>
            </a:r>
          </a:p>
        </p:txBody>
      </p:sp>
      <p:grpSp>
        <p:nvGrpSpPr>
          <p:cNvPr id="2" name="Group 8"/>
          <p:cNvGrpSpPr/>
          <p:nvPr/>
        </p:nvGrpSpPr>
        <p:grpSpPr>
          <a:xfrm>
            <a:off x="76200" y="1524000"/>
            <a:ext cx="5562600" cy="4171950"/>
            <a:chOff x="0" y="1828800"/>
            <a:chExt cx="4827587" cy="3620690"/>
          </a:xfrm>
        </p:grpSpPr>
        <p:pic>
          <p:nvPicPr>
            <p:cNvPr id="6" name="Picture 5" descr="Bottleneck.jpg"/>
            <p:cNvPicPr>
              <a:picLocks noChangeAspect="1"/>
            </p:cNvPicPr>
            <p:nvPr/>
          </p:nvPicPr>
          <p:blipFill>
            <a:blip r:embed="rId3"/>
            <a:stretch>
              <a:fillRect/>
            </a:stretch>
          </p:blipFill>
          <p:spPr>
            <a:xfrm>
              <a:off x="0" y="1828800"/>
              <a:ext cx="4827587" cy="3620690"/>
            </a:xfrm>
            <a:prstGeom prst="rect">
              <a:avLst/>
            </a:prstGeom>
          </p:spPr>
        </p:pic>
        <p:sp>
          <p:nvSpPr>
            <p:cNvPr id="8" name="Rectangle 7"/>
            <p:cNvSpPr/>
            <p:nvPr/>
          </p:nvSpPr>
          <p:spPr>
            <a:xfrm>
              <a:off x="2819400" y="2514600"/>
              <a:ext cx="14478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TextBox 9"/>
          <p:cNvSpPr txBox="1"/>
          <p:nvPr/>
        </p:nvSpPr>
        <p:spPr>
          <a:xfrm>
            <a:off x="5831417" y="2550583"/>
            <a:ext cx="1697901" cy="369332"/>
          </a:xfrm>
          <a:prstGeom prst="rect">
            <a:avLst/>
          </a:prstGeom>
          <a:noFill/>
        </p:spPr>
        <p:txBody>
          <a:bodyPr wrap="none" rtlCol="0">
            <a:spAutoFit/>
          </a:bodyPr>
          <a:lstStyle/>
          <a:p>
            <a:r>
              <a:rPr lang="en-US" dirty="0"/>
              <a:t>1 – Genetic drift</a:t>
            </a:r>
          </a:p>
        </p:txBody>
      </p:sp>
      <p:sp>
        <p:nvSpPr>
          <p:cNvPr id="11" name="TextBox 10"/>
          <p:cNvSpPr txBox="1"/>
          <p:nvPr/>
        </p:nvSpPr>
        <p:spPr>
          <a:xfrm>
            <a:off x="5831417" y="3440668"/>
            <a:ext cx="1488734" cy="369332"/>
          </a:xfrm>
          <a:prstGeom prst="rect">
            <a:avLst/>
          </a:prstGeom>
          <a:noFill/>
        </p:spPr>
        <p:txBody>
          <a:bodyPr wrap="none" rtlCol="0">
            <a:spAutoFit/>
          </a:bodyPr>
          <a:lstStyle/>
          <a:p>
            <a:r>
              <a:rPr lang="en-US" dirty="0"/>
              <a:t>2 - Inbreeding</a:t>
            </a:r>
          </a:p>
        </p:txBody>
      </p:sp>
      <p:sp>
        <p:nvSpPr>
          <p:cNvPr id="12" name="TextBox 11"/>
          <p:cNvSpPr txBox="1"/>
          <p:nvPr/>
        </p:nvSpPr>
        <p:spPr>
          <a:xfrm>
            <a:off x="990600" y="5562600"/>
            <a:ext cx="7219644" cy="369332"/>
          </a:xfrm>
          <a:prstGeom prst="rect">
            <a:avLst/>
          </a:prstGeom>
          <a:noFill/>
        </p:spPr>
        <p:txBody>
          <a:bodyPr wrap="none" rtlCol="0">
            <a:spAutoFit/>
          </a:bodyPr>
          <a:lstStyle/>
          <a:p>
            <a:r>
              <a:rPr lang="en-US" dirty="0"/>
              <a:t>Loss of diversity increases with length of time the population remains small.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228600"/>
            <a:ext cx="4561766" cy="461665"/>
          </a:xfrm>
          <a:prstGeom prst="rect">
            <a:avLst/>
          </a:prstGeom>
          <a:noFill/>
        </p:spPr>
        <p:txBody>
          <a:bodyPr wrap="none" rtlCol="0">
            <a:spAutoFit/>
          </a:bodyPr>
          <a:lstStyle/>
          <a:p>
            <a:pPr algn="ctr"/>
            <a:r>
              <a:rPr lang="en-US" sz="2400" dirty="0"/>
              <a:t>Genetic Diversity and Conservation</a:t>
            </a:r>
          </a:p>
        </p:txBody>
      </p:sp>
      <p:sp>
        <p:nvSpPr>
          <p:cNvPr id="5" name="TextBox 4"/>
          <p:cNvSpPr txBox="1"/>
          <p:nvPr/>
        </p:nvSpPr>
        <p:spPr>
          <a:xfrm>
            <a:off x="2057400" y="914400"/>
            <a:ext cx="5050857" cy="369332"/>
          </a:xfrm>
          <a:prstGeom prst="rect">
            <a:avLst/>
          </a:prstGeom>
          <a:noFill/>
        </p:spPr>
        <p:txBody>
          <a:bodyPr wrap="none" rtlCol="0">
            <a:spAutoFit/>
          </a:bodyPr>
          <a:lstStyle/>
          <a:p>
            <a:r>
              <a:rPr lang="en-US" dirty="0"/>
              <a:t>Population bottlenecks lead to low genetic diversity.</a:t>
            </a:r>
          </a:p>
        </p:txBody>
      </p:sp>
      <p:sp>
        <p:nvSpPr>
          <p:cNvPr id="6" name="TextBox 5"/>
          <p:cNvSpPr txBox="1"/>
          <p:nvPr/>
        </p:nvSpPr>
        <p:spPr>
          <a:xfrm>
            <a:off x="3698376" y="1341025"/>
            <a:ext cx="1737014" cy="369332"/>
          </a:xfrm>
          <a:prstGeom prst="rect">
            <a:avLst/>
          </a:prstGeom>
          <a:noFill/>
        </p:spPr>
        <p:txBody>
          <a:bodyPr wrap="none" rtlCol="0">
            <a:spAutoFit/>
          </a:bodyPr>
          <a:lstStyle/>
          <a:p>
            <a:r>
              <a:rPr lang="en-US" dirty="0"/>
              <a:t>Classic Examples</a:t>
            </a:r>
          </a:p>
        </p:txBody>
      </p:sp>
      <p:grpSp>
        <p:nvGrpSpPr>
          <p:cNvPr id="2" name="Group 8"/>
          <p:cNvGrpSpPr/>
          <p:nvPr/>
        </p:nvGrpSpPr>
        <p:grpSpPr>
          <a:xfrm>
            <a:off x="71307" y="1810332"/>
            <a:ext cx="4292349" cy="3110932"/>
            <a:chOff x="304800" y="2286000"/>
            <a:chExt cx="3698177" cy="2354792"/>
          </a:xfrm>
        </p:grpSpPr>
        <p:pic>
          <p:nvPicPr>
            <p:cNvPr id="7" name="Picture 6"/>
            <p:cNvPicPr>
              <a:picLocks noChangeAspect="1"/>
            </p:cNvPicPr>
            <p:nvPr/>
          </p:nvPicPr>
          <p:blipFill>
            <a:blip r:embed="rId2"/>
            <a:stretch>
              <a:fillRect/>
            </a:stretch>
          </p:blipFill>
          <p:spPr>
            <a:xfrm>
              <a:off x="304800" y="2791703"/>
              <a:ext cx="3698177" cy="1849089"/>
            </a:xfrm>
            <a:prstGeom prst="rect">
              <a:avLst/>
            </a:prstGeom>
          </p:spPr>
        </p:pic>
        <p:sp>
          <p:nvSpPr>
            <p:cNvPr id="8" name="TextBox 7"/>
            <p:cNvSpPr txBox="1"/>
            <p:nvPr/>
          </p:nvSpPr>
          <p:spPr>
            <a:xfrm>
              <a:off x="432374" y="2286000"/>
              <a:ext cx="3474862" cy="279563"/>
            </a:xfrm>
            <a:prstGeom prst="rect">
              <a:avLst/>
            </a:prstGeom>
            <a:noFill/>
          </p:spPr>
          <p:txBody>
            <a:bodyPr wrap="none" rtlCol="0">
              <a:spAutoFit/>
            </a:bodyPr>
            <a:lstStyle/>
            <a:p>
              <a:r>
                <a:rPr lang="en-US" i="1" dirty="0"/>
                <a:t>Mirounga </a:t>
              </a:r>
              <a:r>
                <a:rPr lang="en-US" i="1" dirty="0" err="1"/>
                <a:t>angustirostris</a:t>
              </a:r>
              <a:r>
                <a:rPr lang="en-US" i="1" dirty="0"/>
                <a:t> </a:t>
              </a:r>
              <a:r>
                <a:rPr lang="en-US" sz="1200" dirty="0"/>
                <a:t>(e.g., </a:t>
              </a:r>
              <a:r>
                <a:rPr lang="en-US" sz="1200" dirty="0" err="1"/>
                <a:t>Sanvito</a:t>
              </a:r>
              <a:r>
                <a:rPr lang="en-US" sz="1200" dirty="0"/>
                <a:t> et al. 2013)</a:t>
              </a:r>
            </a:p>
          </p:txBody>
        </p:sp>
      </p:grpSp>
      <p:grpSp>
        <p:nvGrpSpPr>
          <p:cNvPr id="3" name="Group 12"/>
          <p:cNvGrpSpPr/>
          <p:nvPr/>
        </p:nvGrpSpPr>
        <p:grpSpPr>
          <a:xfrm>
            <a:off x="4679830" y="1833905"/>
            <a:ext cx="4311340" cy="3452675"/>
            <a:chOff x="5321349" y="2193314"/>
            <a:chExt cx="2953313" cy="2365122"/>
          </a:xfrm>
        </p:grpSpPr>
        <p:pic>
          <p:nvPicPr>
            <p:cNvPr id="11" name="Picture 10"/>
            <p:cNvPicPr>
              <a:picLocks noChangeAspect="1"/>
            </p:cNvPicPr>
            <p:nvPr/>
          </p:nvPicPr>
          <p:blipFill>
            <a:blip r:embed="rId3"/>
            <a:stretch>
              <a:fillRect/>
            </a:stretch>
          </p:blipFill>
          <p:spPr>
            <a:xfrm>
              <a:off x="5321349" y="2625452"/>
              <a:ext cx="2953313" cy="1932984"/>
            </a:xfrm>
            <a:prstGeom prst="rect">
              <a:avLst/>
            </a:prstGeom>
          </p:spPr>
        </p:pic>
        <p:sp>
          <p:nvSpPr>
            <p:cNvPr id="12" name="TextBox 11"/>
            <p:cNvSpPr txBox="1"/>
            <p:nvPr/>
          </p:nvSpPr>
          <p:spPr>
            <a:xfrm>
              <a:off x="5549349" y="2193314"/>
              <a:ext cx="2640578" cy="379495"/>
            </a:xfrm>
            <a:prstGeom prst="rect">
              <a:avLst/>
            </a:prstGeom>
            <a:noFill/>
          </p:spPr>
          <p:txBody>
            <a:bodyPr wrap="square" rtlCol="0">
              <a:spAutoFit/>
            </a:bodyPr>
            <a:lstStyle/>
            <a:p>
              <a:pPr algn="ctr"/>
              <a:r>
                <a:rPr lang="en-US" i="1" dirty="0"/>
                <a:t>Acinonyx jubatus </a:t>
              </a:r>
            </a:p>
            <a:p>
              <a:pPr algn="ctr"/>
              <a:r>
                <a:rPr lang="en-US" sz="1200" dirty="0"/>
                <a:t>(e.g., Terrell et al. 2016; Schmidt-</a:t>
              </a:r>
              <a:r>
                <a:rPr lang="en-US" sz="1200" dirty="0" err="1"/>
                <a:t>Kuntzel</a:t>
              </a:r>
              <a:r>
                <a:rPr lang="en-US" sz="1200" dirty="0"/>
                <a:t> et al. 2018)</a:t>
              </a:r>
              <a:endParaRPr lang="en-US" sz="1200"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228600"/>
            <a:ext cx="4561766" cy="461665"/>
          </a:xfrm>
          <a:prstGeom prst="rect">
            <a:avLst/>
          </a:prstGeom>
          <a:noFill/>
        </p:spPr>
        <p:txBody>
          <a:bodyPr wrap="none" rtlCol="0">
            <a:spAutoFit/>
          </a:bodyPr>
          <a:lstStyle/>
          <a:p>
            <a:pPr algn="ctr"/>
            <a:r>
              <a:rPr lang="en-US" sz="2400" dirty="0"/>
              <a:t>Genetic Diversity and Conservation</a:t>
            </a:r>
          </a:p>
        </p:txBody>
      </p:sp>
      <p:sp>
        <p:nvSpPr>
          <p:cNvPr id="5" name="TextBox 4"/>
          <p:cNvSpPr txBox="1"/>
          <p:nvPr/>
        </p:nvSpPr>
        <p:spPr>
          <a:xfrm>
            <a:off x="1082978" y="990600"/>
            <a:ext cx="6994222" cy="646331"/>
          </a:xfrm>
          <a:prstGeom prst="rect">
            <a:avLst/>
          </a:prstGeom>
          <a:noFill/>
        </p:spPr>
        <p:txBody>
          <a:bodyPr wrap="none" rtlCol="0">
            <a:spAutoFit/>
          </a:bodyPr>
          <a:lstStyle/>
          <a:p>
            <a:pPr algn="ctr"/>
            <a:r>
              <a:rPr lang="en-US" dirty="0"/>
              <a:t>The classical view in conservation is that population viability is intimately</a:t>
            </a:r>
          </a:p>
          <a:p>
            <a:pPr algn="ctr"/>
            <a:r>
              <a:rPr lang="en-US" dirty="0"/>
              <a:t> linked with genetic variation, especially as measured by heterozygosity.</a:t>
            </a:r>
          </a:p>
        </p:txBody>
      </p:sp>
      <p:grpSp>
        <p:nvGrpSpPr>
          <p:cNvPr id="8" name="Group 7">
            <a:extLst>
              <a:ext uri="{FF2B5EF4-FFF2-40B4-BE49-F238E27FC236}">
                <a16:creationId xmlns:a16="http://schemas.microsoft.com/office/drawing/2014/main" id="{02A0C178-3B17-5843-9675-D4B5B2FC068E}"/>
              </a:ext>
            </a:extLst>
          </p:cNvPr>
          <p:cNvGrpSpPr/>
          <p:nvPr/>
        </p:nvGrpSpPr>
        <p:grpSpPr>
          <a:xfrm>
            <a:off x="609600" y="1905000"/>
            <a:ext cx="5844988" cy="1332131"/>
            <a:chOff x="609600" y="1905000"/>
            <a:chExt cx="5844988" cy="1332131"/>
          </a:xfrm>
        </p:grpSpPr>
        <p:sp>
          <p:nvSpPr>
            <p:cNvPr id="6" name="Rectangle 5"/>
            <p:cNvSpPr/>
            <p:nvPr/>
          </p:nvSpPr>
          <p:spPr>
            <a:xfrm>
              <a:off x="990600" y="2590800"/>
              <a:ext cx="5463988" cy="646331"/>
            </a:xfrm>
            <a:prstGeom prst="rect">
              <a:avLst/>
            </a:prstGeom>
          </p:spPr>
          <p:txBody>
            <a:bodyPr wrap="square">
              <a:spAutoFit/>
            </a:bodyPr>
            <a:lstStyle/>
            <a:p>
              <a:pPr marL="342900" indent="-342900">
                <a:buAutoNum type="arabicParenR"/>
              </a:pPr>
              <a:r>
                <a:rPr lang="en-US" dirty="0"/>
                <a:t>Will be very susceptible to disease and parasites        </a:t>
              </a:r>
            </a:p>
            <a:p>
              <a:r>
                <a:rPr lang="en-US" dirty="0"/>
                <a:t>      (reviewed by Gibson 2021. Evolution).</a:t>
              </a:r>
            </a:p>
          </p:txBody>
        </p:sp>
        <p:sp>
          <p:nvSpPr>
            <p:cNvPr id="7" name="TextBox 6"/>
            <p:cNvSpPr txBox="1"/>
            <p:nvPr/>
          </p:nvSpPr>
          <p:spPr>
            <a:xfrm>
              <a:off x="609600" y="1905000"/>
              <a:ext cx="3304849" cy="369332"/>
            </a:xfrm>
            <a:prstGeom prst="rect">
              <a:avLst/>
            </a:prstGeom>
            <a:noFill/>
          </p:spPr>
          <p:txBody>
            <a:bodyPr wrap="none" rtlCol="0">
              <a:spAutoFit/>
            </a:bodyPr>
            <a:lstStyle/>
            <a:p>
              <a:r>
                <a:rPr lang="en-US" dirty="0"/>
                <a:t>Genetically depauperate species:</a:t>
              </a:r>
            </a:p>
          </p:txBody>
        </p:sp>
      </p:grpSp>
      <p:grpSp>
        <p:nvGrpSpPr>
          <p:cNvPr id="11" name="Group 10"/>
          <p:cNvGrpSpPr/>
          <p:nvPr/>
        </p:nvGrpSpPr>
        <p:grpSpPr>
          <a:xfrm>
            <a:off x="728239" y="3391356"/>
            <a:ext cx="2415385" cy="2668779"/>
            <a:chOff x="728239" y="3391356"/>
            <a:chExt cx="2415385" cy="2668779"/>
          </a:xfrm>
        </p:grpSpPr>
        <p:pic>
          <p:nvPicPr>
            <p:cNvPr id="2" name="Picture 1"/>
            <p:cNvPicPr>
              <a:picLocks noChangeAspect="1"/>
            </p:cNvPicPr>
            <p:nvPr/>
          </p:nvPicPr>
          <p:blipFill>
            <a:blip r:embed="rId2"/>
            <a:stretch>
              <a:fillRect/>
            </a:stretch>
          </p:blipFill>
          <p:spPr>
            <a:xfrm>
              <a:off x="728239" y="3760688"/>
              <a:ext cx="2415385" cy="2299447"/>
            </a:xfrm>
            <a:prstGeom prst="rect">
              <a:avLst/>
            </a:prstGeom>
          </p:spPr>
        </p:pic>
        <p:sp>
          <p:nvSpPr>
            <p:cNvPr id="10" name="TextBox 9"/>
            <p:cNvSpPr txBox="1"/>
            <p:nvPr/>
          </p:nvSpPr>
          <p:spPr>
            <a:xfrm>
              <a:off x="915587" y="3391356"/>
              <a:ext cx="2040687" cy="369332"/>
            </a:xfrm>
            <a:prstGeom prst="rect">
              <a:avLst/>
            </a:prstGeom>
            <a:noFill/>
          </p:spPr>
          <p:txBody>
            <a:bodyPr wrap="none" rtlCol="0">
              <a:spAutoFit/>
            </a:bodyPr>
            <a:lstStyle/>
            <a:p>
              <a:r>
                <a:rPr lang="en-US" dirty="0"/>
                <a:t>DFTD in </a:t>
              </a:r>
              <a:r>
                <a:rPr lang="en-US" i="1" dirty="0"/>
                <a:t>Sarcophilus</a:t>
              </a:r>
            </a:p>
          </p:txBody>
        </p:sp>
      </p:grpSp>
      <p:grpSp>
        <p:nvGrpSpPr>
          <p:cNvPr id="16" name="Group 15"/>
          <p:cNvGrpSpPr/>
          <p:nvPr/>
        </p:nvGrpSpPr>
        <p:grpSpPr>
          <a:xfrm>
            <a:off x="3914449" y="3349330"/>
            <a:ext cx="4748287" cy="3306828"/>
            <a:chOff x="3914449" y="3349330"/>
            <a:chExt cx="4748287" cy="3306828"/>
          </a:xfrm>
        </p:grpSpPr>
        <p:grpSp>
          <p:nvGrpSpPr>
            <p:cNvPr id="14" name="Group 13"/>
            <p:cNvGrpSpPr/>
            <p:nvPr/>
          </p:nvGrpSpPr>
          <p:grpSpPr>
            <a:xfrm>
              <a:off x="3914449" y="3349330"/>
              <a:ext cx="4748287" cy="3122162"/>
              <a:chOff x="3914449" y="3348311"/>
              <a:chExt cx="4748287" cy="312216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449" y="3348311"/>
                <a:ext cx="4748287" cy="3122162"/>
              </a:xfrm>
              <a:prstGeom prst="rect">
                <a:avLst/>
              </a:prstGeom>
            </p:spPr>
          </p:pic>
          <p:cxnSp>
            <p:nvCxnSpPr>
              <p:cNvPr id="13" name="Straight Arrow Connector 12"/>
              <p:cNvCxnSpPr/>
              <p:nvPr/>
            </p:nvCxnSpPr>
            <p:spPr>
              <a:xfrm>
                <a:off x="7858538" y="3953757"/>
                <a:ext cx="0" cy="1492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4580089" y="6286826"/>
              <a:ext cx="3872753" cy="369332"/>
            </a:xfrm>
            <a:prstGeom prst="rect">
              <a:avLst/>
            </a:prstGeom>
            <a:noFill/>
          </p:spPr>
          <p:txBody>
            <a:bodyPr wrap="square" rtlCol="0">
              <a:spAutoFit/>
            </a:bodyPr>
            <a:lstStyle/>
            <a:p>
              <a:r>
                <a:rPr lang="en-US" dirty="0"/>
                <a:t>Miller et al. (2011) PNAS. 108.</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228600"/>
            <a:ext cx="4561766" cy="461665"/>
          </a:xfrm>
          <a:prstGeom prst="rect">
            <a:avLst/>
          </a:prstGeom>
          <a:noFill/>
        </p:spPr>
        <p:txBody>
          <a:bodyPr wrap="none" rtlCol="0">
            <a:spAutoFit/>
          </a:bodyPr>
          <a:lstStyle/>
          <a:p>
            <a:pPr algn="ctr"/>
            <a:r>
              <a:rPr lang="en-US" sz="2400" dirty="0"/>
              <a:t>Genetic Diversity and Conservation</a:t>
            </a:r>
          </a:p>
        </p:txBody>
      </p:sp>
      <p:sp>
        <p:nvSpPr>
          <p:cNvPr id="5" name="TextBox 4"/>
          <p:cNvSpPr txBox="1"/>
          <p:nvPr/>
        </p:nvSpPr>
        <p:spPr>
          <a:xfrm>
            <a:off x="1082978" y="990600"/>
            <a:ext cx="6994222" cy="646331"/>
          </a:xfrm>
          <a:prstGeom prst="rect">
            <a:avLst/>
          </a:prstGeom>
          <a:noFill/>
        </p:spPr>
        <p:txBody>
          <a:bodyPr wrap="none" rtlCol="0">
            <a:spAutoFit/>
          </a:bodyPr>
          <a:lstStyle/>
          <a:p>
            <a:pPr algn="ctr"/>
            <a:r>
              <a:rPr lang="en-US" dirty="0"/>
              <a:t>The classical view in conservation is that population viability is intimately</a:t>
            </a:r>
          </a:p>
          <a:p>
            <a:pPr algn="ctr"/>
            <a:r>
              <a:rPr lang="en-US" dirty="0"/>
              <a:t> linked with genetic variation, especially as measured by heterozygosity.</a:t>
            </a:r>
          </a:p>
        </p:txBody>
      </p:sp>
      <p:sp>
        <p:nvSpPr>
          <p:cNvPr id="6" name="TextBox 5"/>
          <p:cNvSpPr txBox="1"/>
          <p:nvPr/>
        </p:nvSpPr>
        <p:spPr>
          <a:xfrm>
            <a:off x="609600" y="1905000"/>
            <a:ext cx="3304849" cy="369332"/>
          </a:xfrm>
          <a:prstGeom prst="rect">
            <a:avLst/>
          </a:prstGeom>
          <a:noFill/>
        </p:spPr>
        <p:txBody>
          <a:bodyPr wrap="none" rtlCol="0">
            <a:spAutoFit/>
          </a:bodyPr>
          <a:lstStyle/>
          <a:p>
            <a:r>
              <a:rPr lang="en-US" dirty="0"/>
              <a:t>Genetically depauperate species:</a:t>
            </a:r>
          </a:p>
        </p:txBody>
      </p:sp>
      <p:sp>
        <p:nvSpPr>
          <p:cNvPr id="9" name="TextBox 8"/>
          <p:cNvSpPr txBox="1"/>
          <p:nvPr/>
        </p:nvSpPr>
        <p:spPr>
          <a:xfrm>
            <a:off x="1097968" y="6086004"/>
            <a:ext cx="7656648" cy="369332"/>
          </a:xfrm>
          <a:prstGeom prst="rect">
            <a:avLst/>
          </a:prstGeom>
          <a:noFill/>
        </p:spPr>
        <p:txBody>
          <a:bodyPr wrap="none" rtlCol="0">
            <a:spAutoFit/>
          </a:bodyPr>
          <a:lstStyle/>
          <a:p>
            <a:r>
              <a:rPr lang="en-US" dirty="0"/>
              <a:t>50/500 Rule for Minimum Viable Population </a:t>
            </a:r>
            <a:r>
              <a:rPr lang="en-US" sz="1400" dirty="0"/>
              <a:t>(e.g., Jamieson and Allendorf, 2012. TREE 27)</a:t>
            </a:r>
          </a:p>
        </p:txBody>
      </p:sp>
      <p:sp>
        <p:nvSpPr>
          <p:cNvPr id="8" name="TextBox 7"/>
          <p:cNvSpPr txBox="1"/>
          <p:nvPr/>
        </p:nvSpPr>
        <p:spPr>
          <a:xfrm>
            <a:off x="990600" y="4473587"/>
            <a:ext cx="4095292" cy="369332"/>
          </a:xfrm>
          <a:prstGeom prst="rect">
            <a:avLst/>
          </a:prstGeom>
          <a:noFill/>
        </p:spPr>
        <p:txBody>
          <a:bodyPr wrap="none" rtlCol="0">
            <a:spAutoFit/>
          </a:bodyPr>
          <a:lstStyle/>
          <a:p>
            <a:r>
              <a:rPr lang="en-US" dirty="0"/>
              <a:t>3) Have decreased evolutionary potential. </a:t>
            </a:r>
          </a:p>
        </p:txBody>
      </p:sp>
      <p:sp>
        <p:nvSpPr>
          <p:cNvPr id="12" name="TextBox 11"/>
          <p:cNvSpPr txBox="1"/>
          <p:nvPr/>
        </p:nvSpPr>
        <p:spPr>
          <a:xfrm>
            <a:off x="1349115" y="4931767"/>
            <a:ext cx="7287764" cy="1200329"/>
          </a:xfrm>
          <a:prstGeom prst="rect">
            <a:avLst/>
          </a:prstGeom>
          <a:noFill/>
        </p:spPr>
        <p:txBody>
          <a:bodyPr wrap="none" rtlCol="0">
            <a:spAutoFit/>
          </a:bodyPr>
          <a:lstStyle/>
          <a:p>
            <a:r>
              <a:rPr lang="en-US" dirty="0"/>
              <a:t>Even though </a:t>
            </a:r>
            <a:r>
              <a:rPr lang="en-US" i="1" dirty="0"/>
              <a:t>Sarcophilus</a:t>
            </a:r>
            <a:r>
              <a:rPr lang="en-US" dirty="0"/>
              <a:t> have reduced genetic diversity, they have retained </a:t>
            </a:r>
          </a:p>
          <a:p>
            <a:r>
              <a:rPr lang="en-US" dirty="0"/>
              <a:t>alleles that confer resistance and these seem to be sweeping through </a:t>
            </a:r>
          </a:p>
          <a:p>
            <a:r>
              <a:rPr lang="en-US" dirty="0"/>
              <a:t>post-disease populations </a:t>
            </a:r>
            <a:r>
              <a:rPr lang="en-US" sz="1400" dirty="0"/>
              <a:t>(Epstien et al. 2016. Nature Comm. 7.).</a:t>
            </a:r>
          </a:p>
          <a:p>
            <a:r>
              <a:rPr lang="en-US" dirty="0"/>
              <a:t> </a:t>
            </a:r>
          </a:p>
        </p:txBody>
      </p:sp>
      <p:grpSp>
        <p:nvGrpSpPr>
          <p:cNvPr id="2" name="Group 1">
            <a:extLst>
              <a:ext uri="{FF2B5EF4-FFF2-40B4-BE49-F238E27FC236}">
                <a16:creationId xmlns:a16="http://schemas.microsoft.com/office/drawing/2014/main" id="{7FB46332-5CD5-EA4E-847C-AD5B172E908E}"/>
              </a:ext>
            </a:extLst>
          </p:cNvPr>
          <p:cNvGrpSpPr/>
          <p:nvPr/>
        </p:nvGrpSpPr>
        <p:grpSpPr>
          <a:xfrm>
            <a:off x="990600" y="2596601"/>
            <a:ext cx="7444740" cy="1765657"/>
            <a:chOff x="990600" y="2596601"/>
            <a:chExt cx="7444740" cy="1765657"/>
          </a:xfrm>
        </p:grpSpPr>
        <p:sp>
          <p:nvSpPr>
            <p:cNvPr id="7" name="TextBox 6"/>
            <p:cNvSpPr txBox="1"/>
            <p:nvPr/>
          </p:nvSpPr>
          <p:spPr>
            <a:xfrm>
              <a:off x="990600" y="2607932"/>
              <a:ext cx="7013267" cy="1754326"/>
            </a:xfrm>
            <a:prstGeom prst="rect">
              <a:avLst/>
            </a:prstGeom>
            <a:noFill/>
          </p:spPr>
          <p:txBody>
            <a:bodyPr wrap="none" rtlCol="0">
              <a:spAutoFit/>
            </a:bodyPr>
            <a:lstStyle/>
            <a:p>
              <a:r>
                <a:rPr lang="en-US" dirty="0"/>
                <a:t>2) Will be subject to inbreeding depression</a:t>
              </a:r>
            </a:p>
            <a:p>
              <a:r>
                <a:rPr lang="en-US" dirty="0"/>
                <a:t>	-- decreased growth rates</a:t>
              </a:r>
            </a:p>
            <a:p>
              <a:r>
                <a:rPr lang="en-US" dirty="0"/>
                <a:t>	-- lower survivorship to maturity</a:t>
              </a:r>
            </a:p>
            <a:p>
              <a:r>
                <a:rPr lang="en-US" dirty="0"/>
                <a:t>	-- decreased sperm viability</a:t>
              </a:r>
            </a:p>
            <a:p>
              <a:r>
                <a:rPr lang="en-US" dirty="0"/>
                <a:t>	-- fluctuating asymmetry</a:t>
              </a:r>
            </a:p>
            <a:p>
              <a:r>
                <a:rPr lang="en-US" dirty="0"/>
                <a:t>	-- decreased ability to raise offspring </a:t>
              </a:r>
              <a:r>
                <a:rPr lang="en-US" sz="1400" dirty="0"/>
                <a:t>(Huisman et al. 2016. PNAS, 113:3585.). </a:t>
              </a:r>
            </a:p>
          </p:txBody>
        </p:sp>
        <p:pic>
          <p:nvPicPr>
            <p:cNvPr id="1028" name="Picture 4">
              <a:hlinkClick r:id="rId2"/>
              <a:extLst>
                <a:ext uri="{FF2B5EF4-FFF2-40B4-BE49-F238E27FC236}">
                  <a16:creationId xmlns:a16="http://schemas.microsoft.com/office/drawing/2014/main" id="{A468FF3D-A774-724B-8778-197C698985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96"/>
            <a:stretch/>
          </p:blipFill>
          <p:spPr bwMode="auto">
            <a:xfrm>
              <a:off x="5831531" y="2596601"/>
              <a:ext cx="2603809" cy="1388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30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2899" y="152400"/>
            <a:ext cx="2098201" cy="461665"/>
          </a:xfrm>
          <a:prstGeom prst="rect">
            <a:avLst/>
          </a:prstGeom>
          <a:noFill/>
        </p:spPr>
        <p:txBody>
          <a:bodyPr wrap="none" rtlCol="0">
            <a:spAutoFit/>
          </a:bodyPr>
          <a:lstStyle/>
          <a:p>
            <a:r>
              <a:rPr lang="en-US" sz="2400" dirty="0"/>
              <a:t>Genetic Rescue</a:t>
            </a:r>
          </a:p>
        </p:txBody>
      </p:sp>
      <p:grpSp>
        <p:nvGrpSpPr>
          <p:cNvPr id="2" name="Group 7"/>
          <p:cNvGrpSpPr/>
          <p:nvPr/>
        </p:nvGrpSpPr>
        <p:grpSpPr>
          <a:xfrm>
            <a:off x="609600" y="772425"/>
            <a:ext cx="3109383" cy="2732775"/>
            <a:chOff x="609600" y="533400"/>
            <a:chExt cx="3109383" cy="2732775"/>
          </a:xfrm>
        </p:grpSpPr>
        <p:pic>
          <p:nvPicPr>
            <p:cNvPr id="5" name="Picture 4"/>
            <p:cNvPicPr>
              <a:picLocks noChangeAspect="1"/>
            </p:cNvPicPr>
            <p:nvPr/>
          </p:nvPicPr>
          <p:blipFill>
            <a:blip r:embed="rId2"/>
            <a:stretch>
              <a:fillRect/>
            </a:stretch>
          </p:blipFill>
          <p:spPr>
            <a:xfrm>
              <a:off x="609600" y="1143000"/>
              <a:ext cx="3109383" cy="2123175"/>
            </a:xfrm>
            <a:prstGeom prst="rect">
              <a:avLst/>
            </a:prstGeom>
          </p:spPr>
        </p:pic>
        <p:sp>
          <p:nvSpPr>
            <p:cNvPr id="6" name="TextBox 5"/>
            <p:cNvSpPr txBox="1"/>
            <p:nvPr/>
          </p:nvSpPr>
          <p:spPr>
            <a:xfrm>
              <a:off x="1350382" y="533400"/>
              <a:ext cx="1627819" cy="369332"/>
            </a:xfrm>
            <a:prstGeom prst="rect">
              <a:avLst/>
            </a:prstGeom>
            <a:noFill/>
          </p:spPr>
          <p:txBody>
            <a:bodyPr wrap="none" rtlCol="0">
              <a:spAutoFit/>
            </a:bodyPr>
            <a:lstStyle/>
            <a:p>
              <a:r>
                <a:rPr lang="en-US" dirty="0"/>
                <a:t>Florida panther</a:t>
              </a:r>
            </a:p>
          </p:txBody>
        </p:sp>
        <p:sp>
          <p:nvSpPr>
            <p:cNvPr id="7" name="TextBox 6"/>
            <p:cNvSpPr txBox="1"/>
            <p:nvPr/>
          </p:nvSpPr>
          <p:spPr>
            <a:xfrm>
              <a:off x="1100157" y="773668"/>
              <a:ext cx="2128269" cy="369332"/>
            </a:xfrm>
            <a:prstGeom prst="rect">
              <a:avLst/>
            </a:prstGeom>
            <a:noFill/>
          </p:spPr>
          <p:txBody>
            <a:bodyPr wrap="none" rtlCol="0">
              <a:spAutoFit/>
            </a:bodyPr>
            <a:lstStyle/>
            <a:p>
              <a:r>
                <a:rPr lang="en-US" i="1" dirty="0"/>
                <a:t>Puma concolor coryi</a:t>
              </a:r>
            </a:p>
          </p:txBody>
        </p:sp>
      </p:grpSp>
      <p:sp>
        <p:nvSpPr>
          <p:cNvPr id="9" name="Rectangle 8"/>
          <p:cNvSpPr/>
          <p:nvPr/>
        </p:nvSpPr>
        <p:spPr>
          <a:xfrm>
            <a:off x="4114800" y="1066800"/>
            <a:ext cx="4572000" cy="1200329"/>
          </a:xfrm>
          <a:prstGeom prst="rect">
            <a:avLst/>
          </a:prstGeom>
        </p:spPr>
        <p:txBody>
          <a:bodyPr>
            <a:spAutoFit/>
          </a:bodyPr>
          <a:lstStyle/>
          <a:p>
            <a:r>
              <a:rPr lang="en-US" dirty="0"/>
              <a:t>A population genetic study (Culver et al. 2008. Animal Conservation, 11:104) estimated that there had been as few as 6 breeding individuals.</a:t>
            </a:r>
          </a:p>
        </p:txBody>
      </p:sp>
      <p:sp>
        <p:nvSpPr>
          <p:cNvPr id="10" name="TextBox 9"/>
          <p:cNvSpPr txBox="1"/>
          <p:nvPr/>
        </p:nvSpPr>
        <p:spPr>
          <a:xfrm>
            <a:off x="4114800" y="2326563"/>
            <a:ext cx="4805259" cy="1200329"/>
          </a:xfrm>
          <a:prstGeom prst="rect">
            <a:avLst/>
          </a:prstGeom>
          <a:noFill/>
        </p:spPr>
        <p:txBody>
          <a:bodyPr wrap="none" rtlCol="0">
            <a:spAutoFit/>
          </a:bodyPr>
          <a:lstStyle/>
          <a:p>
            <a:r>
              <a:rPr lang="en-US" dirty="0"/>
              <a:t>This persisted for approximately 80 years, leading</a:t>
            </a:r>
          </a:p>
          <a:p>
            <a:r>
              <a:rPr lang="en-US" dirty="0"/>
              <a:t>to dramatic inbreeding depression (low sperm </a:t>
            </a:r>
          </a:p>
          <a:p>
            <a:r>
              <a:rPr lang="en-US" dirty="0"/>
              <a:t>count, malformed sperm, abdominal testes, </a:t>
            </a:r>
          </a:p>
          <a:p>
            <a:r>
              <a:rPr lang="en-US" dirty="0"/>
              <a:t>heart deformations).</a:t>
            </a:r>
          </a:p>
        </p:txBody>
      </p:sp>
      <p:sp>
        <p:nvSpPr>
          <p:cNvPr id="11" name="TextBox 10"/>
          <p:cNvSpPr txBox="1"/>
          <p:nvPr/>
        </p:nvSpPr>
        <p:spPr>
          <a:xfrm>
            <a:off x="609600" y="3863520"/>
            <a:ext cx="7917552" cy="646331"/>
          </a:xfrm>
          <a:prstGeom prst="rect">
            <a:avLst/>
          </a:prstGeom>
          <a:noFill/>
        </p:spPr>
        <p:txBody>
          <a:bodyPr wrap="none" rtlCol="0">
            <a:spAutoFit/>
          </a:bodyPr>
          <a:lstStyle/>
          <a:p>
            <a:pPr algn="ctr"/>
            <a:r>
              <a:rPr lang="en-US" dirty="0"/>
              <a:t>In 1995, eight females from Texas were introduced to the population in an attempt </a:t>
            </a:r>
          </a:p>
          <a:p>
            <a:pPr algn="ctr"/>
            <a:r>
              <a:rPr lang="en-US" dirty="0"/>
              <a:t>to inject greater genetic diversity into the population.</a:t>
            </a:r>
          </a:p>
        </p:txBody>
      </p:sp>
      <p:sp>
        <p:nvSpPr>
          <p:cNvPr id="12" name="TextBox 11"/>
          <p:cNvSpPr txBox="1"/>
          <p:nvPr/>
        </p:nvSpPr>
        <p:spPr>
          <a:xfrm>
            <a:off x="1049756" y="4766580"/>
            <a:ext cx="7083991" cy="923330"/>
          </a:xfrm>
          <a:prstGeom prst="rect">
            <a:avLst/>
          </a:prstGeom>
          <a:noFill/>
        </p:spPr>
        <p:txBody>
          <a:bodyPr wrap="none" rtlCol="0">
            <a:spAutoFit/>
          </a:bodyPr>
          <a:lstStyle/>
          <a:p>
            <a:pPr algn="ctr"/>
            <a:r>
              <a:rPr lang="en-US" dirty="0"/>
              <a:t>Hybrid kittens have a 3-fold higher survival rate than the purebred kittens </a:t>
            </a:r>
          </a:p>
          <a:p>
            <a:pPr algn="ctr"/>
            <a:r>
              <a:rPr lang="en-US" dirty="0"/>
              <a:t>(Pimm et al. 2006; Animal Conservation), and the population is </a:t>
            </a:r>
          </a:p>
          <a:p>
            <a:pPr algn="ctr"/>
            <a:r>
              <a:rPr lang="en-US" dirty="0"/>
              <a:t>recovering (Johnson et al. 2010. Science. 329:1641).</a:t>
            </a:r>
          </a:p>
        </p:txBody>
      </p:sp>
      <p:sp>
        <p:nvSpPr>
          <p:cNvPr id="13" name="TextBox 12"/>
          <p:cNvSpPr txBox="1"/>
          <p:nvPr/>
        </p:nvSpPr>
        <p:spPr>
          <a:xfrm>
            <a:off x="1009330" y="5841538"/>
            <a:ext cx="7125349" cy="646331"/>
          </a:xfrm>
          <a:prstGeom prst="rect">
            <a:avLst/>
          </a:prstGeom>
          <a:noFill/>
        </p:spPr>
        <p:txBody>
          <a:bodyPr wrap="none" rtlCol="0">
            <a:spAutoFit/>
          </a:bodyPr>
          <a:lstStyle/>
          <a:p>
            <a:pPr algn="ctr"/>
            <a:r>
              <a:rPr lang="en-US" dirty="0"/>
              <a:t>A meta-analysis of 156 cases (Frankham 2015. Mol. Ecol. 24:2610) found a</a:t>
            </a:r>
          </a:p>
          <a:p>
            <a:pPr algn="ctr"/>
            <a:r>
              <a:rPr lang="en-US" dirty="0"/>
              <a:t>large and consistent benefit to genetic rescue.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2302" y="304800"/>
            <a:ext cx="3851888" cy="461665"/>
          </a:xfrm>
          <a:prstGeom prst="rect">
            <a:avLst/>
          </a:prstGeom>
          <a:noFill/>
        </p:spPr>
        <p:txBody>
          <a:bodyPr wrap="none" rtlCol="0">
            <a:spAutoFit/>
          </a:bodyPr>
          <a:lstStyle/>
          <a:p>
            <a:pPr algn="ctr"/>
            <a:r>
              <a:rPr lang="en-US" sz="2400" dirty="0"/>
              <a:t>Caveats to the Classical View</a:t>
            </a:r>
          </a:p>
        </p:txBody>
      </p:sp>
      <p:sp>
        <p:nvSpPr>
          <p:cNvPr id="5" name="TextBox 4"/>
          <p:cNvSpPr txBox="1"/>
          <p:nvPr/>
        </p:nvSpPr>
        <p:spPr>
          <a:xfrm>
            <a:off x="762000" y="886599"/>
            <a:ext cx="8050922" cy="646331"/>
          </a:xfrm>
          <a:prstGeom prst="rect">
            <a:avLst/>
          </a:prstGeom>
          <a:noFill/>
        </p:spPr>
        <p:txBody>
          <a:bodyPr wrap="none" rtlCol="0">
            <a:spAutoFit/>
          </a:bodyPr>
          <a:lstStyle/>
          <a:p>
            <a:pPr marL="342900" indent="-342900">
              <a:buAutoNum type="arabicParenR"/>
            </a:pPr>
            <a:r>
              <a:rPr lang="en-US" dirty="0"/>
              <a:t>Low levels of variability may be not ne lethal. The poster children of low genetic </a:t>
            </a:r>
          </a:p>
          <a:p>
            <a:r>
              <a:rPr lang="en-US" dirty="0"/>
              <a:t>	diversity are persisting.</a:t>
            </a:r>
          </a:p>
        </p:txBody>
      </p:sp>
      <p:sp>
        <p:nvSpPr>
          <p:cNvPr id="6" name="TextBox 5"/>
          <p:cNvSpPr txBox="1"/>
          <p:nvPr/>
        </p:nvSpPr>
        <p:spPr>
          <a:xfrm>
            <a:off x="1214115" y="1532930"/>
            <a:ext cx="6536149" cy="646331"/>
          </a:xfrm>
          <a:prstGeom prst="rect">
            <a:avLst/>
          </a:prstGeom>
          <a:noFill/>
        </p:spPr>
        <p:txBody>
          <a:bodyPr wrap="none" rtlCol="0">
            <a:spAutoFit/>
          </a:bodyPr>
          <a:lstStyle/>
          <a:p>
            <a:pPr algn="ctr"/>
            <a:r>
              <a:rPr lang="en-US" dirty="0"/>
              <a:t>In cheetahs, genetic diversity has been low for 10,000 years and the </a:t>
            </a:r>
          </a:p>
          <a:p>
            <a:pPr algn="ctr"/>
            <a:r>
              <a:rPr lang="en-US" dirty="0"/>
              <a:t>species hasn’t gone extinct. </a:t>
            </a:r>
          </a:p>
        </p:txBody>
      </p:sp>
      <p:grpSp>
        <p:nvGrpSpPr>
          <p:cNvPr id="12" name="Group 11">
            <a:extLst>
              <a:ext uri="{FF2B5EF4-FFF2-40B4-BE49-F238E27FC236}">
                <a16:creationId xmlns:a16="http://schemas.microsoft.com/office/drawing/2014/main" id="{A226D961-26E8-A706-B9BF-0F7C52420A98}"/>
              </a:ext>
            </a:extLst>
          </p:cNvPr>
          <p:cNvGrpSpPr/>
          <p:nvPr/>
        </p:nvGrpSpPr>
        <p:grpSpPr>
          <a:xfrm>
            <a:off x="666750" y="2905661"/>
            <a:ext cx="8233109" cy="3500735"/>
            <a:chOff x="609600" y="3237131"/>
            <a:chExt cx="8233109" cy="3500735"/>
          </a:xfrm>
        </p:grpSpPr>
        <p:grpSp>
          <p:nvGrpSpPr>
            <p:cNvPr id="10" name="Group 9">
              <a:extLst>
                <a:ext uri="{FF2B5EF4-FFF2-40B4-BE49-F238E27FC236}">
                  <a16:creationId xmlns:a16="http://schemas.microsoft.com/office/drawing/2014/main" id="{E5035C8C-E484-641A-2D1F-D78A9123BB92}"/>
                </a:ext>
              </a:extLst>
            </p:cNvPr>
            <p:cNvGrpSpPr/>
            <p:nvPr/>
          </p:nvGrpSpPr>
          <p:grpSpPr>
            <a:xfrm>
              <a:off x="609600" y="3237131"/>
              <a:ext cx="7878103" cy="3316069"/>
              <a:chOff x="609600" y="3237131"/>
              <a:chExt cx="7878103" cy="3316069"/>
            </a:xfrm>
          </p:grpSpPr>
          <p:sp>
            <p:nvSpPr>
              <p:cNvPr id="7" name="TextBox 6"/>
              <p:cNvSpPr txBox="1"/>
              <p:nvPr/>
            </p:nvSpPr>
            <p:spPr>
              <a:xfrm>
                <a:off x="609600" y="3237131"/>
                <a:ext cx="7878103" cy="369332"/>
              </a:xfrm>
              <a:prstGeom prst="rect">
                <a:avLst/>
              </a:prstGeom>
              <a:noFill/>
            </p:spPr>
            <p:txBody>
              <a:bodyPr wrap="none" rtlCol="0">
                <a:spAutoFit/>
              </a:bodyPr>
              <a:lstStyle/>
              <a:p>
                <a:r>
                  <a:rPr lang="en-US" dirty="0"/>
                  <a:t>Similarly, elephant seals numbers have rebounded in spite of low genetic diversity.</a:t>
                </a:r>
              </a:p>
            </p:txBody>
          </p:sp>
          <p:pic>
            <p:nvPicPr>
              <p:cNvPr id="3" name="Picture 2">
                <a:extLst>
                  <a:ext uri="{FF2B5EF4-FFF2-40B4-BE49-F238E27FC236}">
                    <a16:creationId xmlns:a16="http://schemas.microsoft.com/office/drawing/2014/main" id="{7343C7A4-F264-7C9E-EC06-680ECD9EBD4F}"/>
                  </a:ext>
                </a:extLst>
              </p:cNvPr>
              <p:cNvPicPr>
                <a:picLocks noChangeAspect="1"/>
              </p:cNvPicPr>
              <p:nvPr/>
            </p:nvPicPr>
            <p:blipFill>
              <a:blip r:embed="rId3"/>
              <a:stretch>
                <a:fillRect/>
              </a:stretch>
            </p:blipFill>
            <p:spPr>
              <a:xfrm>
                <a:off x="2450190" y="3835400"/>
                <a:ext cx="4064000" cy="2717800"/>
              </a:xfrm>
              <a:prstGeom prst="rect">
                <a:avLst/>
              </a:prstGeom>
            </p:spPr>
          </p:pic>
        </p:grpSp>
        <p:sp>
          <p:nvSpPr>
            <p:cNvPr id="11" name="TextBox 10">
              <a:extLst>
                <a:ext uri="{FF2B5EF4-FFF2-40B4-BE49-F238E27FC236}">
                  <a16:creationId xmlns:a16="http://schemas.microsoft.com/office/drawing/2014/main" id="{15C38A74-4F56-6BA1-EB2C-2225111166D8}"/>
                </a:ext>
              </a:extLst>
            </p:cNvPr>
            <p:cNvSpPr txBox="1"/>
            <p:nvPr/>
          </p:nvSpPr>
          <p:spPr>
            <a:xfrm>
              <a:off x="5886450" y="6368534"/>
              <a:ext cx="2956259" cy="369332"/>
            </a:xfrm>
            <a:prstGeom prst="rect">
              <a:avLst/>
            </a:prstGeom>
            <a:noFill/>
          </p:spPr>
          <p:txBody>
            <a:bodyPr wrap="none" rtlCol="0">
              <a:spAutoFit/>
            </a:bodyPr>
            <a:lstStyle/>
            <a:p>
              <a:r>
                <a:rPr lang="en-US" sz="1800" dirty="0">
                  <a:effectLst/>
                  <a:latin typeface="Times" pitchFamily="2" charset="0"/>
                  <a:ea typeface="Times New Roman" panose="02020603050405020304" pitchFamily="18" charset="0"/>
                  <a:cs typeface="Times New Roman" panose="02020603050405020304" pitchFamily="18" charset="0"/>
                </a:rPr>
                <a:t>(</a:t>
              </a:r>
              <a:r>
                <a:rPr lang="en-US" sz="1800" dirty="0" err="1">
                  <a:effectLst/>
                  <a:latin typeface="Times" pitchFamily="2" charset="0"/>
                  <a:ea typeface="Times New Roman" panose="02020603050405020304" pitchFamily="18" charset="0"/>
                  <a:cs typeface="Times New Roman" panose="02020603050405020304" pitchFamily="18" charset="0"/>
                </a:rPr>
                <a:t>Abadio-Cordoso</a:t>
              </a:r>
              <a:r>
                <a:rPr lang="en-US" sz="1800" dirty="0">
                  <a:effectLst/>
                  <a:latin typeface="Times" pitchFamily="2" charset="0"/>
                  <a:ea typeface="Times New Roman" panose="02020603050405020304" pitchFamily="18" charset="0"/>
                  <a:cs typeface="Times New Roman" panose="02020603050405020304" pitchFamily="18" charset="0"/>
                </a:rPr>
                <a:t> et al. 2017)</a:t>
              </a:r>
              <a:r>
                <a:rPr lang="en-US" dirty="0">
                  <a:effectLst/>
                </a:rPr>
                <a:t> </a:t>
              </a:r>
              <a:endParaRPr lang="en-US" dirty="0"/>
            </a:p>
          </p:txBody>
        </p:sp>
      </p:grpSp>
      <p:sp>
        <p:nvSpPr>
          <p:cNvPr id="2" name="TextBox 1">
            <a:extLst>
              <a:ext uri="{FF2B5EF4-FFF2-40B4-BE49-F238E27FC236}">
                <a16:creationId xmlns:a16="http://schemas.microsoft.com/office/drawing/2014/main" id="{28C7B6BB-8F81-BD6B-38D5-39FD498FD504}"/>
              </a:ext>
            </a:extLst>
          </p:cNvPr>
          <p:cNvSpPr txBox="1"/>
          <p:nvPr/>
        </p:nvSpPr>
        <p:spPr>
          <a:xfrm>
            <a:off x="762000" y="2179261"/>
            <a:ext cx="7490460" cy="738664"/>
          </a:xfrm>
          <a:prstGeom prst="rect">
            <a:avLst/>
          </a:prstGeom>
          <a:noFill/>
        </p:spPr>
        <p:txBody>
          <a:bodyPr wrap="square" rtlCol="0">
            <a:spAutoFit/>
          </a:bodyPr>
          <a:lstStyle/>
          <a:p>
            <a:pPr algn="ctr"/>
            <a:r>
              <a:rPr lang="en-US" sz="1400" dirty="0"/>
              <a:t>“The most notable and still poorly understood feature of cheetah evolutionary history is how the cheetah has persisted in spite of remarkably low levels of genetic variation.”</a:t>
            </a:r>
          </a:p>
          <a:p>
            <a:pPr algn="ctr"/>
            <a:r>
              <a:rPr lang="en-US" sz="1400" dirty="0"/>
              <a:t>(Schmidt-</a:t>
            </a:r>
            <a:r>
              <a:rPr lang="en-US" sz="1400" dirty="0" err="1"/>
              <a:t>Kuntzel</a:t>
            </a:r>
            <a:r>
              <a:rPr lang="en-US" sz="1400" dirty="0"/>
              <a:t> et al. 2018)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1817</TotalTime>
  <Words>1175</Words>
  <Application>Microsoft Macintosh PowerPoint</Application>
  <PresentationFormat>On-screen Show (4:3)</PresentationFormat>
  <Paragraphs>149</Paragraphs>
  <Slides>14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Helvetica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Idaho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Jack Sullivan</dc:creator>
  <cp:lastModifiedBy>Sullivan, Jack (jacks@uidaho.edu)</cp:lastModifiedBy>
  <cp:revision>82</cp:revision>
  <dcterms:created xsi:type="dcterms:W3CDTF">2011-11-17T16:02:46Z</dcterms:created>
  <dcterms:modified xsi:type="dcterms:W3CDTF">2023-11-30T15:35:39Z</dcterms:modified>
</cp:coreProperties>
</file>