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72" r:id="rId2"/>
    <p:sldId id="257" r:id="rId3"/>
    <p:sldId id="273" r:id="rId4"/>
    <p:sldId id="259" r:id="rId5"/>
    <p:sldId id="260" r:id="rId6"/>
    <p:sldId id="261" r:id="rId7"/>
    <p:sldId id="262" r:id="rId8"/>
    <p:sldId id="263" r:id="rId9"/>
    <p:sldId id="264" r:id="rId10"/>
    <p:sldId id="275" r:id="rId11"/>
    <p:sldId id="266" r:id="rId12"/>
    <p:sldId id="265" r:id="rId13"/>
    <p:sldId id="274" r:id="rId14"/>
    <p:sldId id="276" r:id="rId15"/>
    <p:sldId id="284" r:id="rId16"/>
    <p:sldId id="268" r:id="rId17"/>
    <p:sldId id="280" r:id="rId18"/>
    <p:sldId id="281" r:id="rId19"/>
    <p:sldId id="282" r:id="rId20"/>
    <p:sldId id="283" r:id="rId21"/>
    <p:sldId id="277" r:id="rId22"/>
    <p:sldId id="278" r:id="rId23"/>
    <p:sldId id="256" r:id="rId24"/>
    <p:sldId id="279" r:id="rId25"/>
    <p:sldId id="25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24">
          <p15:clr>
            <a:srgbClr val="A4A3A4"/>
          </p15:clr>
        </p15:guide>
        <p15:guide id="2" pos="29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24"/>
    <p:restoredTop sz="97333" autoAdjust="0"/>
  </p:normalViewPr>
  <p:slideViewPr>
    <p:cSldViewPr>
      <p:cViewPr varScale="1">
        <p:scale>
          <a:sx n="99" d="100"/>
          <a:sy n="99" d="100"/>
        </p:scale>
        <p:origin x="1768" y="184"/>
      </p:cViewPr>
      <p:guideLst>
        <p:guide orient="horz" pos="1824"/>
        <p:guide pos="2928"/>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55D60EC-B6E9-954D-8956-19615349046E}" type="datetimeFigureOut">
              <a:rPr lang="en-US" smtClean="0"/>
              <a:pPr/>
              <a:t>12/4/23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BB8590-7676-AB4B-BE45-C09A048EA8AA}" type="slidenum">
              <a:rPr lang="en-US" smtClean="0"/>
              <a:pPr/>
              <a:t>‹#›</a:t>
            </a:fld>
            <a:endParaRPr lang="en-US"/>
          </a:p>
        </p:txBody>
      </p:sp>
    </p:spTree>
    <p:extLst>
      <p:ext uri="{BB962C8B-B14F-4D97-AF65-F5344CB8AC3E}">
        <p14:creationId xmlns:p14="http://schemas.microsoft.com/office/powerpoint/2010/main" val="2369042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A983E4-6FA9-40FD-8A8B-C4466AD30C09}" type="datetimeFigureOut">
              <a:rPr lang="en-US" smtClean="0"/>
              <a:pPr/>
              <a:t>12/4/23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A36EA7-F41D-40F3-B4F0-AB7340EA129D}" type="slidenum">
              <a:rPr lang="en-US" smtClean="0"/>
              <a:pPr/>
              <a:t>‹#›</a:t>
            </a:fld>
            <a:endParaRPr lang="en-US"/>
          </a:p>
        </p:txBody>
      </p:sp>
    </p:spTree>
    <p:extLst>
      <p:ext uri="{BB962C8B-B14F-4D97-AF65-F5344CB8AC3E}">
        <p14:creationId xmlns:p14="http://schemas.microsoft.com/office/powerpoint/2010/main" val="2485838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A36EA7-F41D-40F3-B4F0-AB7340EA129D}"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9A36EA7-F41D-40F3-B4F0-AB7340EA129D}"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9A36EA7-F41D-40F3-B4F0-AB7340EA129D}" type="slidenum">
              <a:rPr lang="en-US" smtClean="0"/>
              <a:pPr/>
              <a:t>23</a:t>
            </a:fld>
            <a:endParaRPr lang="en-US"/>
          </a:p>
        </p:txBody>
      </p:sp>
    </p:spTree>
    <p:extLst>
      <p:ext uri="{BB962C8B-B14F-4D97-AF65-F5344CB8AC3E}">
        <p14:creationId xmlns:p14="http://schemas.microsoft.com/office/powerpoint/2010/main" val="2287309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A36EA7-F41D-40F3-B4F0-AB7340EA129D}" type="slidenum">
              <a:rPr lang="en-US" smtClean="0"/>
              <a:pPr/>
              <a:t>24</a:t>
            </a:fld>
            <a:endParaRPr lang="en-US" dirty="0"/>
          </a:p>
        </p:txBody>
      </p:sp>
    </p:spTree>
    <p:extLst>
      <p:ext uri="{BB962C8B-B14F-4D97-AF65-F5344CB8AC3E}">
        <p14:creationId xmlns:p14="http://schemas.microsoft.com/office/powerpoint/2010/main" val="2339791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9A36EA7-F41D-40F3-B4F0-AB7340EA129D}" type="slidenum">
              <a:rPr lang="en-US" smtClean="0"/>
              <a:pPr/>
              <a:t>25</a:t>
            </a:fld>
            <a:endParaRPr lang="en-US"/>
          </a:p>
        </p:txBody>
      </p:sp>
    </p:spTree>
    <p:extLst>
      <p:ext uri="{BB962C8B-B14F-4D97-AF65-F5344CB8AC3E}">
        <p14:creationId xmlns:p14="http://schemas.microsoft.com/office/powerpoint/2010/main" val="3636027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A36EA7-F41D-40F3-B4F0-AB7340EA129D}" type="slidenum">
              <a:rPr lang="en-US" smtClean="0"/>
              <a:pPr/>
              <a:t>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9A36EA7-F41D-40F3-B4F0-AB7340EA129D}"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9A36EA7-F41D-40F3-B4F0-AB7340EA129D}"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9A36EA7-F41D-40F3-B4F0-AB7340EA129D}"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9A36EA7-F41D-40F3-B4F0-AB7340EA129D}"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9A36EA7-F41D-40F3-B4F0-AB7340EA129D}"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9A36EA7-F41D-40F3-B4F0-AB7340EA129D}"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9A36EA7-F41D-40F3-B4F0-AB7340EA129D}"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5027AF0-6FE7-4A99-BDAA-C773E98856C3}" type="datetimeFigureOut">
              <a:rPr lang="en-US" smtClean="0"/>
              <a:pPr/>
              <a:t>12/4/23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027AF0-6FE7-4A99-BDAA-C773E98856C3}" type="datetimeFigureOut">
              <a:rPr lang="en-US" smtClean="0"/>
              <a:pPr/>
              <a:t>12/4/23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027AF0-6FE7-4A99-BDAA-C773E98856C3}" type="datetimeFigureOut">
              <a:rPr lang="en-US" smtClean="0"/>
              <a:pPr/>
              <a:t>12/4/23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027AF0-6FE7-4A99-BDAA-C773E98856C3}" type="datetimeFigureOut">
              <a:rPr lang="en-US" smtClean="0"/>
              <a:pPr/>
              <a:t>12/4/23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027AF0-6FE7-4A99-BDAA-C773E98856C3}" type="datetimeFigureOut">
              <a:rPr lang="en-US" smtClean="0"/>
              <a:pPr/>
              <a:t>12/4/23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027AF0-6FE7-4A99-BDAA-C773E98856C3}" type="datetimeFigureOut">
              <a:rPr lang="en-US" smtClean="0"/>
              <a:pPr/>
              <a:t>12/4/23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027AF0-6FE7-4A99-BDAA-C773E98856C3}" type="datetimeFigureOut">
              <a:rPr lang="en-US" smtClean="0"/>
              <a:pPr/>
              <a:t>12/4/23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027AF0-6FE7-4A99-BDAA-C773E98856C3}" type="datetimeFigureOut">
              <a:rPr lang="en-US" smtClean="0"/>
              <a:pPr/>
              <a:t>12/4/23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027AF0-6FE7-4A99-BDAA-C773E98856C3}" type="datetimeFigureOut">
              <a:rPr lang="en-US" smtClean="0"/>
              <a:pPr/>
              <a:t>12/4/23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027AF0-6FE7-4A99-BDAA-C773E98856C3}" type="datetimeFigureOut">
              <a:rPr lang="en-US" smtClean="0"/>
              <a:pPr/>
              <a:t>12/4/23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027AF0-6FE7-4A99-BDAA-C773E98856C3}" type="datetimeFigureOut">
              <a:rPr lang="en-US" smtClean="0"/>
              <a:pPr/>
              <a:t>12/4/23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941CEA-2C42-4D99-BB32-E274072E675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027AF0-6FE7-4A99-BDAA-C773E98856C3}" type="datetimeFigureOut">
              <a:rPr lang="en-US" smtClean="0"/>
              <a:pPr/>
              <a:t>12/4/23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941CEA-2C42-4D99-BB32-E274072E675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OLE_LINK1"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tiff"/><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51152" y="300335"/>
            <a:ext cx="4604402" cy="461665"/>
          </a:xfrm>
          <a:prstGeom prst="rect">
            <a:avLst/>
          </a:prstGeom>
        </p:spPr>
        <p:txBody>
          <a:bodyPr wrap="none">
            <a:spAutoFit/>
          </a:bodyPr>
          <a:lstStyle/>
          <a:p>
            <a:pPr algn="ctr"/>
            <a:r>
              <a:rPr lang="en-US" sz="2400" dirty="0"/>
              <a:t>Thermoregulation &amp; Water Balance</a:t>
            </a:r>
          </a:p>
        </p:txBody>
      </p:sp>
      <p:sp>
        <p:nvSpPr>
          <p:cNvPr id="6" name="TextBox 5"/>
          <p:cNvSpPr txBox="1"/>
          <p:nvPr/>
        </p:nvSpPr>
        <p:spPr>
          <a:xfrm>
            <a:off x="1019096" y="914400"/>
            <a:ext cx="7105807" cy="646331"/>
          </a:xfrm>
          <a:prstGeom prst="rect">
            <a:avLst/>
          </a:prstGeom>
          <a:noFill/>
        </p:spPr>
        <p:txBody>
          <a:bodyPr wrap="none" rtlCol="0">
            <a:spAutoFit/>
          </a:bodyPr>
          <a:lstStyle/>
          <a:p>
            <a:pPr algn="ctr"/>
            <a:r>
              <a:rPr lang="en-US" dirty="0"/>
              <a:t>Obviously, mammals are endotherms; we regulate body temperature via </a:t>
            </a:r>
          </a:p>
          <a:p>
            <a:pPr algn="ctr"/>
            <a:r>
              <a:rPr lang="en-US" dirty="0"/>
              <a:t>metabolic processes &amp; burn calories to do so.</a:t>
            </a:r>
          </a:p>
        </p:txBody>
      </p:sp>
      <p:grpSp>
        <p:nvGrpSpPr>
          <p:cNvPr id="3" name="Group 2">
            <a:extLst>
              <a:ext uri="{FF2B5EF4-FFF2-40B4-BE49-F238E27FC236}">
                <a16:creationId xmlns:a16="http://schemas.microsoft.com/office/drawing/2014/main" id="{E952AB6C-A543-B24E-B2F5-8928998EA814}"/>
              </a:ext>
            </a:extLst>
          </p:cNvPr>
          <p:cNvGrpSpPr/>
          <p:nvPr/>
        </p:nvGrpSpPr>
        <p:grpSpPr>
          <a:xfrm>
            <a:off x="1600199" y="1943100"/>
            <a:ext cx="5373607" cy="3162300"/>
            <a:chOff x="1600199" y="2171700"/>
            <a:chExt cx="5373607" cy="3162300"/>
          </a:xfrm>
        </p:grpSpPr>
        <p:graphicFrame>
          <p:nvGraphicFramePr>
            <p:cNvPr id="47106" name="Object 2"/>
            <p:cNvGraphicFramePr>
              <a:graphicFrameLocks noChangeAspect="1"/>
            </p:cNvGraphicFramePr>
            <p:nvPr/>
          </p:nvGraphicFramePr>
          <p:xfrm>
            <a:off x="1600199" y="2171700"/>
            <a:ext cx="5373607" cy="3009900"/>
          </p:xfrm>
          <a:graphic>
            <a:graphicData uri="http://schemas.openxmlformats.org/presentationml/2006/ole">
              <mc:AlternateContent xmlns:mc="http://schemas.openxmlformats.org/markup-compatibility/2006">
                <mc:Choice xmlns:v="urn:schemas-microsoft-com:vml" Requires="v">
                  <p:oleObj name="Document" r:id="rId2" imgW="4013200" imgH="2247900" progId="Word.Document.12">
                    <p:link updateAutomatic="1"/>
                  </p:oleObj>
                </mc:Choice>
                <mc:Fallback>
                  <p:oleObj name="Document" r:id="rId2" imgW="4013200" imgH="2247900" progId="Word.Document.12">
                    <p:link updateAutomatic="1"/>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199" y="2171700"/>
                          <a:ext cx="5373607" cy="3009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8" name="TextBox 7"/>
            <p:cNvSpPr txBox="1"/>
            <p:nvPr/>
          </p:nvSpPr>
          <p:spPr>
            <a:xfrm>
              <a:off x="3505200" y="4964668"/>
              <a:ext cx="2469997" cy="369332"/>
            </a:xfrm>
            <a:prstGeom prst="rect">
              <a:avLst/>
            </a:prstGeom>
            <a:noFill/>
          </p:spPr>
          <p:txBody>
            <a:bodyPr wrap="none" rtlCol="0">
              <a:spAutoFit/>
            </a:bodyPr>
            <a:lstStyle/>
            <a:p>
              <a:r>
                <a:rPr lang="en-US" dirty="0"/>
                <a:t>B: Thermal Neutral Zone</a:t>
              </a:r>
            </a:p>
          </p:txBody>
        </p:sp>
      </p:grpSp>
      <p:grpSp>
        <p:nvGrpSpPr>
          <p:cNvPr id="15" name="Group 14"/>
          <p:cNvGrpSpPr/>
          <p:nvPr/>
        </p:nvGrpSpPr>
        <p:grpSpPr>
          <a:xfrm>
            <a:off x="4053552" y="1688068"/>
            <a:ext cx="442248" cy="1740933"/>
            <a:chOff x="4053552" y="1916668"/>
            <a:chExt cx="442248" cy="1740933"/>
          </a:xfrm>
        </p:grpSpPr>
        <p:cxnSp>
          <p:nvCxnSpPr>
            <p:cNvPr id="10" name="Straight Arrow Connector 9"/>
            <p:cNvCxnSpPr/>
            <p:nvPr/>
          </p:nvCxnSpPr>
          <p:spPr>
            <a:xfrm rot="5400000">
              <a:off x="3618706" y="3009106"/>
              <a:ext cx="1295400" cy="158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053552" y="1916668"/>
              <a:ext cx="442248" cy="369332"/>
            </a:xfrm>
            <a:prstGeom prst="rect">
              <a:avLst/>
            </a:prstGeom>
            <a:noFill/>
          </p:spPr>
          <p:txBody>
            <a:bodyPr wrap="none" rtlCol="0">
              <a:spAutoFit/>
            </a:bodyPr>
            <a:lstStyle/>
            <a:p>
              <a:r>
                <a:rPr lang="en-US" dirty="0"/>
                <a:t>T</a:t>
              </a:r>
              <a:r>
                <a:rPr lang="en-US" baseline="-25000" dirty="0"/>
                <a:t>LC</a:t>
              </a:r>
            </a:p>
          </p:txBody>
        </p:sp>
      </p:grpSp>
      <p:grpSp>
        <p:nvGrpSpPr>
          <p:cNvPr id="17" name="Group 16"/>
          <p:cNvGrpSpPr/>
          <p:nvPr/>
        </p:nvGrpSpPr>
        <p:grpSpPr>
          <a:xfrm>
            <a:off x="5181600" y="1676400"/>
            <a:ext cx="477940" cy="1752600"/>
            <a:chOff x="5181600" y="1905000"/>
            <a:chExt cx="477940" cy="1752600"/>
          </a:xfrm>
        </p:grpSpPr>
        <p:cxnSp>
          <p:nvCxnSpPr>
            <p:cNvPr id="11" name="Straight Arrow Connector 10"/>
            <p:cNvCxnSpPr/>
            <p:nvPr/>
          </p:nvCxnSpPr>
          <p:spPr>
            <a:xfrm rot="5400000">
              <a:off x="4761706" y="3009106"/>
              <a:ext cx="12954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181600" y="1905000"/>
              <a:ext cx="477940" cy="369332"/>
            </a:xfrm>
            <a:prstGeom prst="rect">
              <a:avLst/>
            </a:prstGeom>
            <a:noFill/>
          </p:spPr>
          <p:txBody>
            <a:bodyPr wrap="none" rtlCol="0">
              <a:spAutoFit/>
            </a:bodyPr>
            <a:lstStyle/>
            <a:p>
              <a:r>
                <a:rPr lang="en-US" dirty="0"/>
                <a:t>T</a:t>
              </a:r>
              <a:r>
                <a:rPr lang="en-US" baseline="-25000" dirty="0"/>
                <a:t>UC</a:t>
              </a:r>
            </a:p>
          </p:txBody>
        </p:sp>
      </p:grpSp>
      <p:sp>
        <p:nvSpPr>
          <p:cNvPr id="2" name="TextBox 1">
            <a:extLst>
              <a:ext uri="{FF2B5EF4-FFF2-40B4-BE49-F238E27FC236}">
                <a16:creationId xmlns:a16="http://schemas.microsoft.com/office/drawing/2014/main" id="{6F7BC36E-48FB-AB45-B2C7-2DB38BE8A32A}"/>
              </a:ext>
            </a:extLst>
          </p:cNvPr>
          <p:cNvSpPr txBox="1"/>
          <p:nvPr/>
        </p:nvSpPr>
        <p:spPr>
          <a:xfrm>
            <a:off x="1157135" y="5486400"/>
            <a:ext cx="6890476" cy="369332"/>
          </a:xfrm>
          <a:prstGeom prst="rect">
            <a:avLst/>
          </a:prstGeom>
          <a:noFill/>
        </p:spPr>
        <p:txBody>
          <a:bodyPr wrap="none" rtlCol="0">
            <a:spAutoFit/>
          </a:bodyPr>
          <a:lstStyle/>
          <a:p>
            <a:pPr algn="ctr"/>
            <a:r>
              <a:rPr lang="en-US" dirty="0"/>
              <a:t>Zhao et al. (2014) demonstrated that the TNZ can shift in some species. </a:t>
            </a:r>
          </a:p>
        </p:txBody>
      </p:sp>
      <p:sp>
        <p:nvSpPr>
          <p:cNvPr id="5" name="TextBox 4">
            <a:extLst>
              <a:ext uri="{FF2B5EF4-FFF2-40B4-BE49-F238E27FC236}">
                <a16:creationId xmlns:a16="http://schemas.microsoft.com/office/drawing/2014/main" id="{54E40F0D-8DFF-9EAB-9623-23C5D48555E8}"/>
              </a:ext>
            </a:extLst>
          </p:cNvPr>
          <p:cNvSpPr txBox="1"/>
          <p:nvPr/>
        </p:nvSpPr>
        <p:spPr>
          <a:xfrm>
            <a:off x="877217" y="6135469"/>
            <a:ext cx="7725961" cy="369332"/>
          </a:xfrm>
          <a:prstGeom prst="rect">
            <a:avLst/>
          </a:prstGeom>
          <a:noFill/>
        </p:spPr>
        <p:txBody>
          <a:bodyPr wrap="none" rtlCol="0">
            <a:spAutoFit/>
          </a:bodyPr>
          <a:lstStyle/>
          <a:p>
            <a:r>
              <a:rPr lang="en-US" sz="1800" dirty="0">
                <a:effectLst/>
                <a:ea typeface="Times New Roman" panose="02020603050405020304" pitchFamily="18" charset="0"/>
                <a:cs typeface="Times New Roman" panose="02020603050405020304" pitchFamily="18" charset="0"/>
              </a:rPr>
              <a:t>Liao et al. (2022) showed that it only expand downward to cooler temperatures. </a:t>
            </a:r>
            <a:r>
              <a:rPr lang="en-US" dirty="0">
                <a:effectLst/>
              </a:rPr>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600199" y="2171700"/>
          <a:ext cx="5373607" cy="3009900"/>
        </p:xfrm>
        <a:graphic>
          <a:graphicData uri="http://schemas.openxmlformats.org/presentationml/2006/ole">
            <mc:AlternateContent xmlns:mc="http://schemas.openxmlformats.org/markup-compatibility/2006">
              <mc:Choice xmlns:v="urn:schemas-microsoft-com:vml" Requires="v">
                <p:oleObj name="Document" r:id="rId2" imgW="4013200" imgH="2247900" progId="Word.Document.12">
                  <p:link updateAutomatic="1"/>
                </p:oleObj>
              </mc:Choice>
              <mc:Fallback>
                <p:oleObj name="Document" r:id="rId2" imgW="4013200" imgH="2247900" progId="Word.Document.12">
                  <p:link updateAutomatic="1"/>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199" y="2171700"/>
                        <a:ext cx="5373607" cy="3009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pSp>
        <p:nvGrpSpPr>
          <p:cNvPr id="9" name="Group 8"/>
          <p:cNvGrpSpPr/>
          <p:nvPr/>
        </p:nvGrpSpPr>
        <p:grpSpPr>
          <a:xfrm>
            <a:off x="5181600" y="1905000"/>
            <a:ext cx="477940" cy="1752600"/>
            <a:chOff x="5181600" y="1905000"/>
            <a:chExt cx="477940" cy="1752600"/>
          </a:xfrm>
        </p:grpSpPr>
        <p:cxnSp>
          <p:nvCxnSpPr>
            <p:cNvPr id="10" name="Straight Arrow Connector 9"/>
            <p:cNvCxnSpPr/>
            <p:nvPr/>
          </p:nvCxnSpPr>
          <p:spPr>
            <a:xfrm rot="5400000">
              <a:off x="4761706" y="3009106"/>
              <a:ext cx="12954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181600" y="1905000"/>
              <a:ext cx="477940" cy="369332"/>
            </a:xfrm>
            <a:prstGeom prst="rect">
              <a:avLst/>
            </a:prstGeom>
            <a:noFill/>
          </p:spPr>
          <p:txBody>
            <a:bodyPr wrap="none" rtlCol="0">
              <a:spAutoFit/>
            </a:bodyPr>
            <a:lstStyle/>
            <a:p>
              <a:r>
                <a:rPr lang="en-US"/>
                <a:t>T</a:t>
              </a:r>
              <a:r>
                <a:rPr lang="en-US" baseline="-25000"/>
                <a:t>UC</a:t>
              </a:r>
            </a:p>
          </p:txBody>
        </p:sp>
      </p:grpSp>
      <p:sp>
        <p:nvSpPr>
          <p:cNvPr id="3" name="TextBox 2"/>
          <p:cNvSpPr txBox="1"/>
          <p:nvPr/>
        </p:nvSpPr>
        <p:spPr>
          <a:xfrm>
            <a:off x="3172970" y="381000"/>
            <a:ext cx="2798062" cy="461665"/>
          </a:xfrm>
          <a:prstGeom prst="rect">
            <a:avLst/>
          </a:prstGeom>
          <a:noFill/>
        </p:spPr>
        <p:txBody>
          <a:bodyPr wrap="none" rtlCol="0">
            <a:spAutoFit/>
          </a:bodyPr>
          <a:lstStyle/>
          <a:p>
            <a:pPr algn="ctr"/>
            <a:r>
              <a:rPr lang="en-US" sz="2400"/>
              <a:t>Adaptations for Heat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304800"/>
            <a:ext cx="342900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Adaptations for Heat</a:t>
            </a:r>
          </a:p>
        </p:txBody>
      </p:sp>
      <p:grpSp>
        <p:nvGrpSpPr>
          <p:cNvPr id="6" name="Group 5"/>
          <p:cNvGrpSpPr/>
          <p:nvPr/>
        </p:nvGrpSpPr>
        <p:grpSpPr>
          <a:xfrm>
            <a:off x="1752600" y="2038350"/>
            <a:ext cx="5610225" cy="4210050"/>
            <a:chOff x="1752600" y="1524000"/>
            <a:chExt cx="5610225" cy="4210050"/>
          </a:xfrm>
        </p:grpSpPr>
        <p:pic>
          <p:nvPicPr>
            <p:cNvPr id="2050" name="Picture 2"/>
            <p:cNvPicPr>
              <a:picLocks noChangeAspect="1" noChangeArrowheads="1"/>
            </p:cNvPicPr>
            <p:nvPr/>
          </p:nvPicPr>
          <p:blipFill>
            <a:blip r:embed="rId3"/>
            <a:srcRect/>
            <a:stretch>
              <a:fillRect/>
            </a:stretch>
          </p:blipFill>
          <p:spPr bwMode="auto">
            <a:xfrm>
              <a:off x="1752600" y="2133600"/>
              <a:ext cx="5610225" cy="3600450"/>
            </a:xfrm>
            <a:prstGeom prst="rect">
              <a:avLst/>
            </a:prstGeom>
            <a:noFill/>
            <a:ln w="9525">
              <a:noFill/>
              <a:miter lim="800000"/>
              <a:headEnd/>
              <a:tailEnd/>
            </a:ln>
            <a:effectLst/>
          </p:spPr>
        </p:pic>
        <p:sp>
          <p:nvSpPr>
            <p:cNvPr id="4" name="TextBox 3"/>
            <p:cNvSpPr txBox="1"/>
            <p:nvPr/>
          </p:nvSpPr>
          <p:spPr>
            <a:xfrm>
              <a:off x="4067708" y="1524000"/>
              <a:ext cx="1008584" cy="369332"/>
            </a:xfrm>
            <a:prstGeom prst="rect">
              <a:avLst/>
            </a:prstGeom>
            <a:noFill/>
          </p:spPr>
          <p:txBody>
            <a:bodyPr wrap="none" rtlCol="0">
              <a:spAutoFit/>
            </a:bodyPr>
            <a:lstStyle/>
            <a:p>
              <a:r>
                <a:rPr lang="en-US" err="1"/>
                <a:t>Fossorial</a:t>
              </a:r>
              <a:r>
                <a:rPr lang="en-US"/>
                <a:t> </a:t>
              </a:r>
            </a:p>
          </p:txBody>
        </p:sp>
      </p:grpSp>
      <p:sp>
        <p:nvSpPr>
          <p:cNvPr id="5" name="TextBox 4"/>
          <p:cNvSpPr txBox="1"/>
          <p:nvPr/>
        </p:nvSpPr>
        <p:spPr>
          <a:xfrm>
            <a:off x="3988500" y="1383268"/>
            <a:ext cx="1116900" cy="369332"/>
          </a:xfrm>
          <a:prstGeom prst="rect">
            <a:avLst/>
          </a:prstGeom>
          <a:noFill/>
        </p:spPr>
        <p:txBody>
          <a:bodyPr wrap="none" rtlCol="0">
            <a:spAutoFit/>
          </a:bodyPr>
          <a:lstStyle/>
          <a:p>
            <a:r>
              <a:rPr lang="en-US" dirty="0"/>
              <a:t>Nocturnal</a:t>
            </a:r>
          </a:p>
        </p:txBody>
      </p:sp>
      <p:sp>
        <p:nvSpPr>
          <p:cNvPr id="3" name="TextBox 2">
            <a:extLst>
              <a:ext uri="{FF2B5EF4-FFF2-40B4-BE49-F238E27FC236}">
                <a16:creationId xmlns:a16="http://schemas.microsoft.com/office/drawing/2014/main" id="{D8688A2B-7DF5-A549-93E0-3B65B18D380C}"/>
              </a:ext>
            </a:extLst>
          </p:cNvPr>
          <p:cNvSpPr txBox="1"/>
          <p:nvPr/>
        </p:nvSpPr>
        <p:spPr>
          <a:xfrm>
            <a:off x="3745534" y="673246"/>
            <a:ext cx="1624355" cy="369332"/>
          </a:xfrm>
          <a:prstGeom prst="rect">
            <a:avLst/>
          </a:prstGeom>
          <a:noFill/>
        </p:spPr>
        <p:txBody>
          <a:bodyPr wrap="none" rtlCol="0">
            <a:spAutoFit/>
          </a:bodyPr>
          <a:lstStyle/>
          <a:p>
            <a:r>
              <a:rPr lang="en-US" dirty="0"/>
              <a:t>Avoid Exposure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33400" y="3609975"/>
            <a:ext cx="8296275" cy="3248025"/>
            <a:chOff x="533400" y="3533775"/>
            <a:chExt cx="8296275" cy="3248025"/>
          </a:xfrm>
        </p:grpSpPr>
        <p:pic>
          <p:nvPicPr>
            <p:cNvPr id="1029" name="Picture 5"/>
            <p:cNvPicPr>
              <a:picLocks noChangeAspect="1" noChangeArrowheads="1"/>
            </p:cNvPicPr>
            <p:nvPr/>
          </p:nvPicPr>
          <p:blipFill>
            <a:blip r:embed="rId3"/>
            <a:srcRect/>
            <a:stretch>
              <a:fillRect/>
            </a:stretch>
          </p:blipFill>
          <p:spPr bwMode="auto">
            <a:xfrm>
              <a:off x="533400" y="3810000"/>
              <a:ext cx="4469130" cy="25908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5638800" y="3533775"/>
              <a:ext cx="3190875" cy="3248025"/>
            </a:xfrm>
            <a:prstGeom prst="rect">
              <a:avLst/>
            </a:prstGeom>
            <a:noFill/>
            <a:ln w="9525">
              <a:noFill/>
              <a:miter lim="800000"/>
              <a:headEnd/>
              <a:tailEnd/>
            </a:ln>
            <a:effectLst/>
          </p:spPr>
        </p:pic>
      </p:grpSp>
      <p:sp>
        <p:nvSpPr>
          <p:cNvPr id="8" name="Rectangle 7"/>
          <p:cNvSpPr/>
          <p:nvPr/>
        </p:nvSpPr>
        <p:spPr>
          <a:xfrm>
            <a:off x="2166790" y="1143000"/>
            <a:ext cx="4859924" cy="400110"/>
          </a:xfrm>
          <a:prstGeom prst="rect">
            <a:avLst/>
          </a:prstGeom>
        </p:spPr>
        <p:txBody>
          <a:bodyPr wrap="none">
            <a:spAutoFit/>
          </a:bodyPr>
          <a:lstStyle/>
          <a:p>
            <a:pPr algn="ctr"/>
            <a:r>
              <a:rPr lang="en-US" sz="2000"/>
              <a:t>Periods of inactivity – Estivation (aestivation)</a:t>
            </a:r>
          </a:p>
        </p:txBody>
      </p:sp>
      <p:grpSp>
        <p:nvGrpSpPr>
          <p:cNvPr id="9" name="Group 8"/>
          <p:cNvGrpSpPr/>
          <p:nvPr/>
        </p:nvGrpSpPr>
        <p:grpSpPr>
          <a:xfrm>
            <a:off x="3480256" y="1688068"/>
            <a:ext cx="2232984" cy="2045732"/>
            <a:chOff x="685800" y="1295400"/>
            <a:chExt cx="2232984" cy="2045732"/>
          </a:xfrm>
        </p:grpSpPr>
        <p:sp>
          <p:nvSpPr>
            <p:cNvPr id="3" name="Rectangle 2"/>
            <p:cNvSpPr/>
            <p:nvPr/>
          </p:nvSpPr>
          <p:spPr>
            <a:xfrm>
              <a:off x="685800" y="2971800"/>
              <a:ext cx="2232984" cy="369332"/>
            </a:xfrm>
            <a:prstGeom prst="rect">
              <a:avLst/>
            </a:prstGeom>
          </p:spPr>
          <p:txBody>
            <a:bodyPr wrap="none">
              <a:spAutoFit/>
            </a:bodyPr>
            <a:lstStyle/>
            <a:p>
              <a:r>
                <a:rPr lang="en-US" i="1" err="1"/>
                <a:t>Peromyscus</a:t>
              </a:r>
              <a:r>
                <a:rPr lang="en-US" i="1"/>
                <a:t> </a:t>
              </a:r>
              <a:r>
                <a:rPr lang="en-US" i="1" err="1"/>
                <a:t>eremicus</a:t>
              </a:r>
              <a:endParaRPr lang="en-US" i="1"/>
            </a:p>
          </p:txBody>
        </p:sp>
        <p:pic>
          <p:nvPicPr>
            <p:cNvPr id="7" name="Picture 6"/>
            <p:cNvPicPr>
              <a:picLocks noChangeAspect="1"/>
            </p:cNvPicPr>
            <p:nvPr/>
          </p:nvPicPr>
          <p:blipFill>
            <a:blip r:embed="rId5"/>
            <a:stretch>
              <a:fillRect/>
            </a:stretch>
          </p:blipFill>
          <p:spPr>
            <a:xfrm>
              <a:off x="716442" y="1295400"/>
              <a:ext cx="2171700" cy="1625600"/>
            </a:xfrm>
            <a:prstGeom prst="rect">
              <a:avLst/>
            </a:prstGeom>
          </p:spPr>
        </p:pic>
      </p:grpSp>
      <p:sp>
        <p:nvSpPr>
          <p:cNvPr id="10" name="TextBox 9"/>
          <p:cNvSpPr txBox="1"/>
          <p:nvPr/>
        </p:nvSpPr>
        <p:spPr>
          <a:xfrm>
            <a:off x="2743200" y="228600"/>
            <a:ext cx="342900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Adaptations for Heat</a:t>
            </a:r>
          </a:p>
        </p:txBody>
      </p:sp>
      <p:sp>
        <p:nvSpPr>
          <p:cNvPr id="12" name="TextBox 11">
            <a:extLst>
              <a:ext uri="{FF2B5EF4-FFF2-40B4-BE49-F238E27FC236}">
                <a16:creationId xmlns:a16="http://schemas.microsoft.com/office/drawing/2014/main" id="{0A64A121-F15B-174A-836C-6ECFCBC0C3CF}"/>
              </a:ext>
            </a:extLst>
          </p:cNvPr>
          <p:cNvSpPr txBox="1"/>
          <p:nvPr/>
        </p:nvSpPr>
        <p:spPr>
          <a:xfrm>
            <a:off x="3745534" y="673246"/>
            <a:ext cx="1624355" cy="369332"/>
          </a:xfrm>
          <a:prstGeom prst="rect">
            <a:avLst/>
          </a:prstGeom>
          <a:noFill/>
        </p:spPr>
        <p:txBody>
          <a:bodyPr wrap="none" rtlCol="0">
            <a:spAutoFit/>
          </a:bodyPr>
          <a:lstStyle/>
          <a:p>
            <a:r>
              <a:rPr lang="en-US" dirty="0"/>
              <a:t>Avoid Exposure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0" y="228600"/>
            <a:ext cx="342900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a:t>Adaptations for Heat</a:t>
            </a:r>
          </a:p>
        </p:txBody>
      </p:sp>
      <p:sp>
        <p:nvSpPr>
          <p:cNvPr id="4" name="TextBox 3"/>
          <p:cNvSpPr txBox="1"/>
          <p:nvPr/>
        </p:nvSpPr>
        <p:spPr>
          <a:xfrm>
            <a:off x="3245931" y="914400"/>
            <a:ext cx="2652138" cy="369332"/>
          </a:xfrm>
          <a:prstGeom prst="rect">
            <a:avLst/>
          </a:prstGeom>
          <a:noFill/>
        </p:spPr>
        <p:txBody>
          <a:bodyPr wrap="none" rtlCol="0">
            <a:spAutoFit/>
          </a:bodyPr>
          <a:lstStyle/>
          <a:p>
            <a:r>
              <a:rPr lang="en-US"/>
              <a:t>Lower than expected BRM</a:t>
            </a:r>
          </a:p>
        </p:txBody>
      </p:sp>
      <p:pic>
        <p:nvPicPr>
          <p:cNvPr id="6" name="Picture 5"/>
          <p:cNvPicPr>
            <a:picLocks noChangeAspect="1"/>
          </p:cNvPicPr>
          <p:nvPr/>
        </p:nvPicPr>
        <p:blipFill>
          <a:blip r:embed="rId2"/>
          <a:stretch>
            <a:fillRect/>
          </a:stretch>
        </p:blipFill>
        <p:spPr>
          <a:xfrm>
            <a:off x="914400" y="1828800"/>
            <a:ext cx="7214991" cy="4114800"/>
          </a:xfrm>
          <a:prstGeom prst="rect">
            <a:avLst/>
          </a:prstGeom>
        </p:spPr>
      </p:pic>
      <p:pic>
        <p:nvPicPr>
          <p:cNvPr id="7" name="Picture 6"/>
          <p:cNvPicPr>
            <a:picLocks noChangeAspect="1"/>
          </p:cNvPicPr>
          <p:nvPr/>
        </p:nvPicPr>
        <p:blipFill>
          <a:blip r:embed="rId3"/>
          <a:stretch>
            <a:fillRect/>
          </a:stretch>
        </p:blipFill>
        <p:spPr>
          <a:xfrm>
            <a:off x="2834422" y="3886200"/>
            <a:ext cx="737877" cy="990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5600" y="228600"/>
            <a:ext cx="342900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Adaptations for Heat</a:t>
            </a:r>
          </a:p>
        </p:txBody>
      </p:sp>
      <p:sp>
        <p:nvSpPr>
          <p:cNvPr id="3" name="TextBox 2"/>
          <p:cNvSpPr txBox="1"/>
          <p:nvPr/>
        </p:nvSpPr>
        <p:spPr>
          <a:xfrm>
            <a:off x="3856938" y="685800"/>
            <a:ext cx="1430124" cy="369332"/>
          </a:xfrm>
          <a:prstGeom prst="rect">
            <a:avLst/>
          </a:prstGeom>
          <a:noFill/>
        </p:spPr>
        <p:txBody>
          <a:bodyPr wrap="none" rtlCol="0">
            <a:spAutoFit/>
          </a:bodyPr>
          <a:lstStyle/>
          <a:p>
            <a:r>
              <a:rPr lang="en-US"/>
              <a:t>Brain Cooling</a:t>
            </a:r>
          </a:p>
        </p:txBody>
      </p:sp>
      <p:sp>
        <p:nvSpPr>
          <p:cNvPr id="6" name="Rectangle 5"/>
          <p:cNvSpPr/>
          <p:nvPr/>
        </p:nvSpPr>
        <p:spPr>
          <a:xfrm>
            <a:off x="609600" y="5782270"/>
            <a:ext cx="7848600" cy="923330"/>
          </a:xfrm>
          <a:prstGeom prst="rect">
            <a:avLst/>
          </a:prstGeom>
        </p:spPr>
        <p:txBody>
          <a:bodyPr wrap="square">
            <a:spAutoFit/>
          </a:bodyPr>
          <a:lstStyle/>
          <a:p>
            <a:pPr algn="ctr"/>
            <a:r>
              <a:rPr lang="en-US"/>
              <a:t>This cooled venous blood passes the </a:t>
            </a:r>
            <a:r>
              <a:rPr lang="en-US" i="1"/>
              <a:t>rete </a:t>
            </a:r>
            <a:r>
              <a:rPr lang="en-US" i="1" err="1"/>
              <a:t>mirabile</a:t>
            </a:r>
            <a:r>
              <a:rPr lang="en-US" i="1"/>
              <a:t> </a:t>
            </a:r>
            <a:r>
              <a:rPr lang="en-US"/>
              <a:t>and the </a:t>
            </a:r>
            <a:r>
              <a:rPr lang="en-US" err="1"/>
              <a:t>hyperthermic</a:t>
            </a:r>
            <a:r>
              <a:rPr lang="en-US"/>
              <a:t> arterial blood in the carotid artery dumps its heat to the cool venous blood. This is the site of a counter-current heat exchange. </a:t>
            </a:r>
          </a:p>
        </p:txBody>
      </p:sp>
      <p:grpSp>
        <p:nvGrpSpPr>
          <p:cNvPr id="14" name="Group 13"/>
          <p:cNvGrpSpPr/>
          <p:nvPr/>
        </p:nvGrpSpPr>
        <p:grpSpPr>
          <a:xfrm>
            <a:off x="685800" y="1066800"/>
            <a:ext cx="7848600" cy="3810000"/>
            <a:chOff x="685800" y="1066800"/>
            <a:chExt cx="7848600" cy="3810000"/>
          </a:xfrm>
        </p:grpSpPr>
        <p:sp>
          <p:nvSpPr>
            <p:cNvPr id="4" name="Rectangle 3"/>
            <p:cNvSpPr/>
            <p:nvPr/>
          </p:nvSpPr>
          <p:spPr>
            <a:xfrm>
              <a:off x="685800" y="1066800"/>
              <a:ext cx="7848600" cy="369332"/>
            </a:xfrm>
            <a:prstGeom prst="rect">
              <a:avLst/>
            </a:prstGeom>
          </p:spPr>
          <p:txBody>
            <a:bodyPr wrap="square">
              <a:spAutoFit/>
            </a:bodyPr>
            <a:lstStyle/>
            <a:p>
              <a:r>
                <a:rPr lang="en-US"/>
                <a:t>The carotid artery passes through a </a:t>
              </a:r>
              <a:r>
                <a:rPr lang="en-US" i="1"/>
                <a:t>rete </a:t>
              </a:r>
              <a:r>
                <a:rPr lang="en-US" i="1" err="1"/>
                <a:t>mirabile</a:t>
              </a:r>
              <a:r>
                <a:rPr lang="en-US" i="1"/>
                <a:t> </a:t>
              </a:r>
              <a:r>
                <a:rPr lang="en-US"/>
                <a:t>- complex series of capillaries.</a:t>
              </a:r>
            </a:p>
          </p:txBody>
        </p:sp>
        <p:pic>
          <p:nvPicPr>
            <p:cNvPr id="13" name="Picture 12" descr="zlrf_fig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1521794"/>
              <a:ext cx="2514600" cy="3355006"/>
            </a:xfrm>
            <a:prstGeom prst="rect">
              <a:avLst/>
            </a:prstGeom>
          </p:spPr>
        </p:pic>
      </p:grpSp>
      <p:grpSp>
        <p:nvGrpSpPr>
          <p:cNvPr id="17" name="Group 16"/>
          <p:cNvGrpSpPr/>
          <p:nvPr/>
        </p:nvGrpSpPr>
        <p:grpSpPr>
          <a:xfrm>
            <a:off x="685800" y="2209800"/>
            <a:ext cx="7772400" cy="3505200"/>
            <a:chOff x="685800" y="2209800"/>
            <a:chExt cx="7772400" cy="3505200"/>
          </a:xfrm>
        </p:grpSpPr>
        <p:sp>
          <p:nvSpPr>
            <p:cNvPr id="5" name="Rectangle 4"/>
            <p:cNvSpPr/>
            <p:nvPr/>
          </p:nvSpPr>
          <p:spPr>
            <a:xfrm>
              <a:off x="685800" y="5068669"/>
              <a:ext cx="7772400" cy="646331"/>
            </a:xfrm>
            <a:prstGeom prst="rect">
              <a:avLst/>
            </a:prstGeom>
          </p:spPr>
          <p:txBody>
            <a:bodyPr wrap="square">
              <a:spAutoFit/>
            </a:bodyPr>
            <a:lstStyle/>
            <a:p>
              <a:pPr algn="ctr"/>
              <a:r>
                <a:rPr lang="en-US"/>
                <a:t>Venous blood passes through the olfactory epithelium where it is cooled by evaporation off the mucous membranes in the nasal cavities.</a:t>
              </a:r>
            </a:p>
          </p:txBody>
        </p:sp>
        <p:cxnSp>
          <p:nvCxnSpPr>
            <p:cNvPr id="16" name="Straight Arrow Connector 15"/>
            <p:cNvCxnSpPr/>
            <p:nvPr/>
          </p:nvCxnSpPr>
          <p:spPr>
            <a:xfrm>
              <a:off x="914400" y="2209800"/>
              <a:ext cx="2743200"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609600" y="3318933"/>
            <a:ext cx="3124200" cy="719667"/>
            <a:chOff x="609600" y="3318933"/>
            <a:chExt cx="3124200" cy="719667"/>
          </a:xfrm>
        </p:grpSpPr>
        <p:cxnSp>
          <p:nvCxnSpPr>
            <p:cNvPr id="24" name="Straight Arrow Connector 23"/>
            <p:cNvCxnSpPr/>
            <p:nvPr/>
          </p:nvCxnSpPr>
          <p:spPr>
            <a:xfrm>
              <a:off x="990600" y="3886200"/>
              <a:ext cx="2743200"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09600" y="3318933"/>
              <a:ext cx="2308369" cy="369332"/>
            </a:xfrm>
            <a:prstGeom prst="rect">
              <a:avLst/>
            </a:prstGeom>
            <a:noFill/>
          </p:spPr>
          <p:txBody>
            <a:bodyPr wrap="none" rtlCol="0">
              <a:spAutoFit/>
            </a:bodyPr>
            <a:lstStyle/>
            <a:p>
              <a:r>
                <a:rPr lang="en-US"/>
                <a:t>Temp in carotid is high</a:t>
              </a:r>
            </a:p>
          </p:txBody>
        </p:sp>
      </p:grpSp>
    </p:spTree>
    <p:extLst>
      <p:ext uri="{BB962C8B-B14F-4D97-AF65-F5344CB8AC3E}">
        <p14:creationId xmlns:p14="http://schemas.microsoft.com/office/powerpoint/2010/main" val="388651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1BC0AC-BAD1-0347-8EAE-947FEE9D8CE4}"/>
              </a:ext>
            </a:extLst>
          </p:cNvPr>
          <p:cNvGrpSpPr/>
          <p:nvPr/>
        </p:nvGrpSpPr>
        <p:grpSpPr>
          <a:xfrm>
            <a:off x="2095500" y="1066800"/>
            <a:ext cx="4953000" cy="5774607"/>
            <a:chOff x="1612089" y="395203"/>
            <a:chExt cx="5675060" cy="6575068"/>
          </a:xfrm>
        </p:grpSpPr>
        <p:pic>
          <p:nvPicPr>
            <p:cNvPr id="3" name="Picture 2" descr="rsbl2008013Fig.pdf">
              <a:extLst>
                <a:ext uri="{FF2B5EF4-FFF2-40B4-BE49-F238E27FC236}">
                  <a16:creationId xmlns:a16="http://schemas.microsoft.com/office/drawing/2014/main" id="{08CB9D11-2694-0540-93E8-BFC37454852E}"/>
                </a:ext>
              </a:extLst>
            </p:cNvPr>
            <p:cNvPicPr>
              <a:picLocks noChangeAspect="1"/>
            </p:cNvPicPr>
            <p:nvPr/>
          </p:nvPicPr>
          <p:blipFill rotWithShape="1">
            <a:blip r:embed="rId2">
              <a:extLst>
                <a:ext uri="{28A0092B-C50C-407E-A947-70E740481C1C}">
                  <a14:useLocalDpi xmlns:a14="http://schemas.microsoft.com/office/drawing/2010/main" val="0"/>
                </a:ext>
              </a:extLst>
            </a:blip>
            <a:srcRect t="12657" b="11866"/>
            <a:stretch/>
          </p:blipFill>
          <p:spPr>
            <a:xfrm>
              <a:off x="1612089" y="902494"/>
              <a:ext cx="5675060" cy="55431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oup 3">
              <a:extLst>
                <a:ext uri="{FF2B5EF4-FFF2-40B4-BE49-F238E27FC236}">
                  <a16:creationId xmlns:a16="http://schemas.microsoft.com/office/drawing/2014/main" id="{D9CDDDC0-5A55-894D-9512-0F8253ECAFC6}"/>
                </a:ext>
              </a:extLst>
            </p:cNvPr>
            <p:cNvGrpSpPr/>
            <p:nvPr/>
          </p:nvGrpSpPr>
          <p:grpSpPr>
            <a:xfrm>
              <a:off x="2354211" y="395203"/>
              <a:ext cx="4277985" cy="6575068"/>
              <a:chOff x="2317679" y="776203"/>
              <a:chExt cx="4277985" cy="6575068"/>
            </a:xfrm>
          </p:grpSpPr>
          <p:grpSp>
            <p:nvGrpSpPr>
              <p:cNvPr id="5" name="Group 4">
                <a:extLst>
                  <a:ext uri="{FF2B5EF4-FFF2-40B4-BE49-F238E27FC236}">
                    <a16:creationId xmlns:a16="http://schemas.microsoft.com/office/drawing/2014/main" id="{FE925252-4703-E44A-9CA0-9A5737C45E14}"/>
                  </a:ext>
                </a:extLst>
              </p:cNvPr>
              <p:cNvGrpSpPr/>
              <p:nvPr/>
            </p:nvGrpSpPr>
            <p:grpSpPr>
              <a:xfrm>
                <a:off x="2971800" y="776203"/>
                <a:ext cx="3623864" cy="369332"/>
                <a:chOff x="2971800" y="776203"/>
                <a:chExt cx="3623864" cy="369332"/>
              </a:xfrm>
            </p:grpSpPr>
            <p:sp>
              <p:nvSpPr>
                <p:cNvPr id="7" name="TextBox 6">
                  <a:extLst>
                    <a:ext uri="{FF2B5EF4-FFF2-40B4-BE49-F238E27FC236}">
                      <a16:creationId xmlns:a16="http://schemas.microsoft.com/office/drawing/2014/main" id="{9A7D4F31-A7B0-6347-AF8A-91865DF008F7}"/>
                    </a:ext>
                  </a:extLst>
                </p:cNvPr>
                <p:cNvSpPr txBox="1"/>
                <p:nvPr/>
              </p:nvSpPr>
              <p:spPr>
                <a:xfrm>
                  <a:off x="2971800" y="776203"/>
                  <a:ext cx="800745" cy="369332"/>
                </a:xfrm>
                <a:prstGeom prst="rect">
                  <a:avLst/>
                </a:prstGeom>
                <a:noFill/>
              </p:spPr>
              <p:txBody>
                <a:bodyPr wrap="none" rtlCol="0">
                  <a:spAutoFit/>
                </a:bodyPr>
                <a:lstStyle/>
                <a:p>
                  <a:r>
                    <a:rPr lang="en-US" err="1"/>
                    <a:t>Bovids</a:t>
                  </a:r>
                  <a:endParaRPr lang="en-US"/>
                </a:p>
              </p:txBody>
            </p:sp>
            <p:sp>
              <p:nvSpPr>
                <p:cNvPr id="8" name="TextBox 7">
                  <a:extLst>
                    <a:ext uri="{FF2B5EF4-FFF2-40B4-BE49-F238E27FC236}">
                      <a16:creationId xmlns:a16="http://schemas.microsoft.com/office/drawing/2014/main" id="{BAFE944C-D790-5D49-B2BD-AFC6863DAA07}"/>
                    </a:ext>
                  </a:extLst>
                </p:cNvPr>
                <p:cNvSpPr txBox="1"/>
                <p:nvPr/>
              </p:nvSpPr>
              <p:spPr>
                <a:xfrm>
                  <a:off x="5791200" y="776203"/>
                  <a:ext cx="804464" cy="369332"/>
                </a:xfrm>
                <a:prstGeom prst="rect">
                  <a:avLst/>
                </a:prstGeom>
                <a:noFill/>
              </p:spPr>
              <p:txBody>
                <a:bodyPr wrap="none" rtlCol="0">
                  <a:spAutoFit/>
                </a:bodyPr>
                <a:lstStyle/>
                <a:p>
                  <a:r>
                    <a:rPr lang="en-US" dirty="0"/>
                    <a:t>Equids</a:t>
                  </a:r>
                </a:p>
              </p:txBody>
            </p:sp>
          </p:grpSp>
          <p:sp>
            <p:nvSpPr>
              <p:cNvPr id="6" name="TextBox 5">
                <a:extLst>
                  <a:ext uri="{FF2B5EF4-FFF2-40B4-BE49-F238E27FC236}">
                    <a16:creationId xmlns:a16="http://schemas.microsoft.com/office/drawing/2014/main" id="{65746083-946F-AA49-8724-0767559CE64D}"/>
                  </a:ext>
                </a:extLst>
              </p:cNvPr>
              <p:cNvSpPr txBox="1"/>
              <p:nvPr/>
            </p:nvSpPr>
            <p:spPr>
              <a:xfrm>
                <a:off x="2317679" y="7000831"/>
                <a:ext cx="4190814" cy="350440"/>
              </a:xfrm>
              <a:prstGeom prst="rect">
                <a:avLst/>
              </a:prstGeom>
              <a:noFill/>
            </p:spPr>
            <p:txBody>
              <a:bodyPr wrap="square" rtlCol="0">
                <a:spAutoFit/>
              </a:bodyPr>
              <a:lstStyle/>
              <a:p>
                <a:pPr algn="ctr"/>
                <a:r>
                  <a:rPr lang="en-US" sz="1400" dirty="0"/>
                  <a:t>Mitchell &amp; Lust (2008. Biol. Lett. 4:415)</a:t>
                </a:r>
              </a:p>
            </p:txBody>
          </p:sp>
        </p:grpSp>
      </p:grpSp>
      <p:sp>
        <p:nvSpPr>
          <p:cNvPr id="9" name="TextBox 8">
            <a:extLst>
              <a:ext uri="{FF2B5EF4-FFF2-40B4-BE49-F238E27FC236}">
                <a16:creationId xmlns:a16="http://schemas.microsoft.com/office/drawing/2014/main" id="{FE522C6A-87E4-0D49-A41A-5846109793EB}"/>
              </a:ext>
            </a:extLst>
          </p:cNvPr>
          <p:cNvSpPr txBox="1"/>
          <p:nvPr/>
        </p:nvSpPr>
        <p:spPr>
          <a:xfrm>
            <a:off x="2895600" y="228600"/>
            <a:ext cx="342900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Adaptations for Heat</a:t>
            </a:r>
          </a:p>
        </p:txBody>
      </p:sp>
      <p:sp>
        <p:nvSpPr>
          <p:cNvPr id="10" name="TextBox 9">
            <a:extLst>
              <a:ext uri="{FF2B5EF4-FFF2-40B4-BE49-F238E27FC236}">
                <a16:creationId xmlns:a16="http://schemas.microsoft.com/office/drawing/2014/main" id="{C553117C-8253-7D44-802C-23156EBC93E0}"/>
              </a:ext>
            </a:extLst>
          </p:cNvPr>
          <p:cNvSpPr txBox="1"/>
          <p:nvPr/>
        </p:nvSpPr>
        <p:spPr>
          <a:xfrm>
            <a:off x="3856938" y="685800"/>
            <a:ext cx="1430124" cy="369332"/>
          </a:xfrm>
          <a:prstGeom prst="rect">
            <a:avLst/>
          </a:prstGeom>
          <a:noFill/>
        </p:spPr>
        <p:txBody>
          <a:bodyPr wrap="none" rtlCol="0">
            <a:spAutoFit/>
          </a:bodyPr>
          <a:lstStyle/>
          <a:p>
            <a:r>
              <a:rPr lang="en-US" dirty="0"/>
              <a:t>Brain Cooling</a:t>
            </a:r>
          </a:p>
        </p:txBody>
      </p:sp>
    </p:spTree>
    <p:extLst>
      <p:ext uri="{BB962C8B-B14F-4D97-AF65-F5344CB8AC3E}">
        <p14:creationId xmlns:p14="http://schemas.microsoft.com/office/powerpoint/2010/main" val="3585454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8147" y="838200"/>
            <a:ext cx="2207706" cy="400110"/>
          </a:xfrm>
          <a:prstGeom prst="rect">
            <a:avLst/>
          </a:prstGeom>
        </p:spPr>
        <p:txBody>
          <a:bodyPr wrap="none">
            <a:spAutoFit/>
          </a:bodyPr>
          <a:lstStyle/>
          <a:p>
            <a:r>
              <a:rPr lang="en-US" sz="2000"/>
              <a:t>Evaporative cooling</a:t>
            </a:r>
          </a:p>
        </p:txBody>
      </p:sp>
      <p:sp>
        <p:nvSpPr>
          <p:cNvPr id="6" name="TextBox 5"/>
          <p:cNvSpPr txBox="1"/>
          <p:nvPr/>
        </p:nvSpPr>
        <p:spPr>
          <a:xfrm>
            <a:off x="2895600" y="228600"/>
            <a:ext cx="342900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a:t>Adaptations for Heat</a:t>
            </a:r>
          </a:p>
        </p:txBody>
      </p:sp>
      <p:grpSp>
        <p:nvGrpSpPr>
          <p:cNvPr id="8" name="Group 7"/>
          <p:cNvGrpSpPr/>
          <p:nvPr/>
        </p:nvGrpSpPr>
        <p:grpSpPr>
          <a:xfrm>
            <a:off x="4611872" y="2465718"/>
            <a:ext cx="4038600" cy="4091462"/>
            <a:chOff x="304800" y="3117098"/>
            <a:chExt cx="2974622" cy="2674102"/>
          </a:xfrm>
        </p:grpSpPr>
        <p:pic>
          <p:nvPicPr>
            <p:cNvPr id="4099" name="Picture 3"/>
            <p:cNvPicPr>
              <a:picLocks noChangeAspect="1" noChangeArrowheads="1"/>
            </p:cNvPicPr>
            <p:nvPr/>
          </p:nvPicPr>
          <p:blipFill>
            <a:blip r:embed="rId3"/>
            <a:srcRect l="3947" t="7813" r="6579" b="7812"/>
            <a:stretch>
              <a:fillRect/>
            </a:stretch>
          </p:blipFill>
          <p:spPr bwMode="auto">
            <a:xfrm>
              <a:off x="304800" y="3429000"/>
              <a:ext cx="2974622" cy="2362200"/>
            </a:xfrm>
            <a:prstGeom prst="rect">
              <a:avLst/>
            </a:prstGeom>
            <a:ln>
              <a:noFill/>
            </a:ln>
            <a:effectLst/>
          </p:spPr>
        </p:pic>
        <p:sp>
          <p:nvSpPr>
            <p:cNvPr id="7" name="TextBox 6"/>
            <p:cNvSpPr txBox="1"/>
            <p:nvPr/>
          </p:nvSpPr>
          <p:spPr>
            <a:xfrm>
              <a:off x="417050" y="3117098"/>
              <a:ext cx="2750122" cy="241388"/>
            </a:xfrm>
            <a:prstGeom prst="rect">
              <a:avLst/>
            </a:prstGeom>
            <a:noFill/>
          </p:spPr>
          <p:txBody>
            <a:bodyPr wrap="square" rtlCol="0">
              <a:spAutoFit/>
            </a:bodyPr>
            <a:lstStyle/>
            <a:p>
              <a:r>
                <a:rPr lang="en-US"/>
                <a:t>Panting – Pulmonary evaporation</a:t>
              </a:r>
            </a:p>
          </p:txBody>
        </p:sp>
      </p:grpSp>
      <p:grpSp>
        <p:nvGrpSpPr>
          <p:cNvPr id="10" name="Group 9"/>
          <p:cNvGrpSpPr/>
          <p:nvPr/>
        </p:nvGrpSpPr>
        <p:grpSpPr>
          <a:xfrm>
            <a:off x="375684" y="2133600"/>
            <a:ext cx="3733800" cy="4495800"/>
            <a:chOff x="3886200" y="2514600"/>
            <a:chExt cx="2971800" cy="3940700"/>
          </a:xfrm>
        </p:grpSpPr>
        <p:pic>
          <p:nvPicPr>
            <p:cNvPr id="4098" name="Picture 2"/>
            <p:cNvPicPr>
              <a:picLocks noChangeAspect="1" noChangeArrowheads="1"/>
            </p:cNvPicPr>
            <p:nvPr/>
          </p:nvPicPr>
          <p:blipFill>
            <a:blip r:embed="rId4"/>
            <a:srcRect/>
            <a:stretch>
              <a:fillRect/>
            </a:stretch>
          </p:blipFill>
          <p:spPr bwMode="auto">
            <a:xfrm>
              <a:off x="3886200" y="2895600"/>
              <a:ext cx="2971800" cy="35597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4527364" y="2514600"/>
              <a:ext cx="1689472" cy="323730"/>
            </a:xfrm>
            <a:prstGeom prst="rect">
              <a:avLst/>
            </a:prstGeom>
            <a:noFill/>
          </p:spPr>
          <p:txBody>
            <a:bodyPr wrap="square" rtlCol="0">
              <a:spAutoFit/>
            </a:bodyPr>
            <a:lstStyle/>
            <a:p>
              <a:pPr algn="ctr"/>
              <a:r>
                <a:rPr lang="en-US"/>
                <a:t>Spreading saliva</a:t>
              </a:r>
            </a:p>
          </p:txBody>
        </p:sp>
      </p:grpSp>
      <p:sp>
        <p:nvSpPr>
          <p:cNvPr id="11" name="TextBox 10"/>
          <p:cNvSpPr txBox="1"/>
          <p:nvPr/>
        </p:nvSpPr>
        <p:spPr>
          <a:xfrm>
            <a:off x="1552840" y="1524000"/>
            <a:ext cx="6038319" cy="369332"/>
          </a:xfrm>
          <a:prstGeom prst="rect">
            <a:avLst/>
          </a:prstGeom>
          <a:noFill/>
        </p:spPr>
        <p:txBody>
          <a:bodyPr wrap="none" rtlCol="0">
            <a:spAutoFit/>
          </a:bodyPr>
          <a:lstStyle/>
          <a:p>
            <a:r>
              <a:rPr lang="en-US"/>
              <a:t>Sweating is the most common method of evaporative cooling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9400" y="227967"/>
            <a:ext cx="2605200" cy="584776"/>
          </a:xfrm>
          <a:prstGeom prst="rect">
            <a:avLst/>
          </a:prstGeom>
          <a:noFill/>
        </p:spPr>
        <p:txBody>
          <a:bodyPr wrap="none" rtlCol="0">
            <a:spAutoFit/>
          </a:bodyPr>
          <a:lstStyle/>
          <a:p>
            <a:r>
              <a:rPr lang="en-US" sz="3200"/>
              <a:t>Water Balance</a:t>
            </a:r>
          </a:p>
        </p:txBody>
      </p:sp>
      <p:sp>
        <p:nvSpPr>
          <p:cNvPr id="4" name="TextBox 3"/>
          <p:cNvSpPr txBox="1"/>
          <p:nvPr/>
        </p:nvSpPr>
        <p:spPr>
          <a:xfrm>
            <a:off x="1203230" y="2159425"/>
            <a:ext cx="5754851" cy="369332"/>
          </a:xfrm>
          <a:prstGeom prst="rect">
            <a:avLst/>
          </a:prstGeom>
          <a:noFill/>
        </p:spPr>
        <p:txBody>
          <a:bodyPr wrap="none" rtlCol="0">
            <a:spAutoFit/>
          </a:bodyPr>
          <a:lstStyle/>
          <a:p>
            <a:r>
              <a:rPr lang="en-US"/>
              <a:t>1. Evaporation from body via sweat: </a:t>
            </a:r>
            <a:r>
              <a:rPr lang="en-US" err="1"/>
              <a:t>cutaneous</a:t>
            </a:r>
            <a:r>
              <a:rPr lang="en-US"/>
              <a:t> evaporation.</a:t>
            </a:r>
          </a:p>
        </p:txBody>
      </p:sp>
      <p:sp>
        <p:nvSpPr>
          <p:cNvPr id="6" name="TextBox 5"/>
          <p:cNvSpPr txBox="1"/>
          <p:nvPr/>
        </p:nvSpPr>
        <p:spPr>
          <a:xfrm>
            <a:off x="1203230" y="2743484"/>
            <a:ext cx="6519734" cy="646331"/>
          </a:xfrm>
          <a:prstGeom prst="rect">
            <a:avLst/>
          </a:prstGeom>
          <a:noFill/>
        </p:spPr>
        <p:txBody>
          <a:bodyPr wrap="none" rtlCol="0">
            <a:spAutoFit/>
          </a:bodyPr>
          <a:lstStyle/>
          <a:p>
            <a:r>
              <a:rPr lang="en-US"/>
              <a:t>2. Evaporation from respiratory system, including lungs and mucous </a:t>
            </a:r>
          </a:p>
          <a:p>
            <a:r>
              <a:rPr lang="en-US"/>
              <a:t>    membranes: pulmonary evaporation.</a:t>
            </a:r>
          </a:p>
        </p:txBody>
      </p:sp>
      <p:sp>
        <p:nvSpPr>
          <p:cNvPr id="7" name="TextBox 6"/>
          <p:cNvSpPr txBox="1"/>
          <p:nvPr/>
        </p:nvSpPr>
        <p:spPr>
          <a:xfrm>
            <a:off x="802154" y="1688552"/>
            <a:ext cx="1901933" cy="369332"/>
          </a:xfrm>
          <a:prstGeom prst="rect">
            <a:avLst/>
          </a:prstGeom>
          <a:noFill/>
        </p:spPr>
        <p:txBody>
          <a:bodyPr wrap="none" rtlCol="0">
            <a:spAutoFit/>
          </a:bodyPr>
          <a:lstStyle/>
          <a:p>
            <a:r>
              <a:rPr lang="en-US" b="1"/>
              <a:t>A. Loss Occurs Via</a:t>
            </a:r>
          </a:p>
        </p:txBody>
      </p:sp>
      <p:sp>
        <p:nvSpPr>
          <p:cNvPr id="8" name="TextBox 7"/>
          <p:cNvSpPr txBox="1"/>
          <p:nvPr/>
        </p:nvSpPr>
        <p:spPr>
          <a:xfrm>
            <a:off x="1203230" y="3604542"/>
            <a:ext cx="3698448" cy="369332"/>
          </a:xfrm>
          <a:prstGeom prst="rect">
            <a:avLst/>
          </a:prstGeom>
          <a:noFill/>
        </p:spPr>
        <p:txBody>
          <a:bodyPr wrap="none" rtlCol="0">
            <a:spAutoFit/>
          </a:bodyPr>
          <a:lstStyle/>
          <a:p>
            <a:r>
              <a:rPr lang="en-US"/>
              <a:t>3. Waste both in both urine and feces</a:t>
            </a:r>
          </a:p>
        </p:txBody>
      </p:sp>
      <p:sp>
        <p:nvSpPr>
          <p:cNvPr id="9" name="TextBox 8"/>
          <p:cNvSpPr txBox="1"/>
          <p:nvPr/>
        </p:nvSpPr>
        <p:spPr>
          <a:xfrm>
            <a:off x="1203230" y="4188602"/>
            <a:ext cx="1274019" cy="369332"/>
          </a:xfrm>
          <a:prstGeom prst="rect">
            <a:avLst/>
          </a:prstGeom>
          <a:noFill/>
        </p:spPr>
        <p:txBody>
          <a:bodyPr wrap="none" rtlCol="0">
            <a:spAutoFit/>
          </a:bodyPr>
          <a:lstStyle/>
          <a:p>
            <a:r>
              <a:rPr lang="en-US"/>
              <a:t>4. Lactation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9400" y="227967"/>
            <a:ext cx="2605200" cy="584776"/>
          </a:xfrm>
          <a:prstGeom prst="rect">
            <a:avLst/>
          </a:prstGeom>
          <a:noFill/>
        </p:spPr>
        <p:txBody>
          <a:bodyPr wrap="none" rtlCol="0">
            <a:spAutoFit/>
          </a:bodyPr>
          <a:lstStyle/>
          <a:p>
            <a:r>
              <a:rPr lang="en-US" sz="3200"/>
              <a:t>Water Balance</a:t>
            </a:r>
          </a:p>
        </p:txBody>
      </p:sp>
      <p:sp>
        <p:nvSpPr>
          <p:cNvPr id="3" name="Rectangle 2"/>
          <p:cNvSpPr/>
          <p:nvPr/>
        </p:nvSpPr>
        <p:spPr>
          <a:xfrm>
            <a:off x="464294" y="981529"/>
            <a:ext cx="8111299" cy="923330"/>
          </a:xfrm>
          <a:prstGeom prst="rect">
            <a:avLst/>
          </a:prstGeom>
        </p:spPr>
        <p:txBody>
          <a:bodyPr wrap="square">
            <a:spAutoFit/>
          </a:bodyPr>
          <a:lstStyle/>
          <a:p>
            <a:r>
              <a:rPr lang="en-US"/>
              <a:t> </a:t>
            </a:r>
          </a:p>
          <a:p>
            <a:pPr marL="342900" indent="-342900">
              <a:buAutoNum type="arabicPeriod"/>
            </a:pPr>
            <a:r>
              <a:rPr lang="en-US"/>
              <a:t>Drink free water - Water that is freely available in the desert is very rare. Many desert-adapted rodents have consequently lost the ability to drink free water.</a:t>
            </a:r>
          </a:p>
        </p:txBody>
      </p:sp>
      <p:grpSp>
        <p:nvGrpSpPr>
          <p:cNvPr id="7" name="Group 6"/>
          <p:cNvGrpSpPr/>
          <p:nvPr/>
        </p:nvGrpSpPr>
        <p:grpSpPr>
          <a:xfrm>
            <a:off x="546225" y="4797039"/>
            <a:ext cx="6885160" cy="1981600"/>
            <a:chOff x="819325" y="5042829"/>
            <a:chExt cx="6885160" cy="1981600"/>
          </a:xfrm>
        </p:grpSpPr>
        <p:sp>
          <p:nvSpPr>
            <p:cNvPr id="5" name="Rectangle 4"/>
            <p:cNvSpPr/>
            <p:nvPr/>
          </p:nvSpPr>
          <p:spPr>
            <a:xfrm>
              <a:off x="819325" y="5042829"/>
              <a:ext cx="6213200" cy="646331"/>
            </a:xfrm>
            <a:prstGeom prst="rect">
              <a:avLst/>
            </a:prstGeom>
          </p:spPr>
          <p:txBody>
            <a:bodyPr wrap="square">
              <a:spAutoFit/>
            </a:bodyPr>
            <a:lstStyle/>
            <a:p>
              <a:r>
                <a:rPr lang="en-US"/>
                <a:t>Carnivorous desert mammals obtain all the water they require from their prey - </a:t>
              </a:r>
              <a:r>
                <a:rPr lang="en-US" i="1" err="1"/>
                <a:t>Onychomys</a:t>
              </a:r>
              <a:r>
                <a:rPr lang="en-US" i="1"/>
                <a:t> </a:t>
              </a:r>
              <a:r>
                <a:rPr lang="en-US" i="1" err="1"/>
                <a:t>leucogaster</a:t>
              </a:r>
              <a:r>
                <a:rPr lang="en-US" i="1"/>
                <a:t>.</a:t>
              </a:r>
              <a:endParaRPr lang="en-US"/>
            </a:p>
          </p:txBody>
        </p:sp>
        <p:pic>
          <p:nvPicPr>
            <p:cNvPr id="6" name="Picture 5"/>
            <p:cNvPicPr>
              <a:picLocks noChangeAspect="1"/>
            </p:cNvPicPr>
            <p:nvPr/>
          </p:nvPicPr>
          <p:blipFill>
            <a:blip r:embed="rId2"/>
            <a:stretch>
              <a:fillRect/>
            </a:stretch>
          </p:blipFill>
          <p:spPr>
            <a:xfrm>
              <a:off x="5384538" y="5472964"/>
              <a:ext cx="2319947" cy="1551465"/>
            </a:xfrm>
            <a:prstGeom prst="rect">
              <a:avLst/>
            </a:prstGeom>
          </p:spPr>
        </p:pic>
      </p:grpSp>
      <p:grpSp>
        <p:nvGrpSpPr>
          <p:cNvPr id="9" name="Group 8"/>
          <p:cNvGrpSpPr/>
          <p:nvPr/>
        </p:nvGrpSpPr>
        <p:grpSpPr>
          <a:xfrm>
            <a:off x="477950" y="2211601"/>
            <a:ext cx="8627790" cy="2521764"/>
            <a:chOff x="477950" y="2211601"/>
            <a:chExt cx="8627790" cy="2521764"/>
          </a:xfrm>
        </p:grpSpPr>
        <p:sp>
          <p:nvSpPr>
            <p:cNvPr id="4" name="Rectangle 3"/>
            <p:cNvSpPr/>
            <p:nvPr/>
          </p:nvSpPr>
          <p:spPr>
            <a:xfrm>
              <a:off x="477950" y="2254032"/>
              <a:ext cx="6117610" cy="2031325"/>
            </a:xfrm>
            <a:prstGeom prst="rect">
              <a:avLst/>
            </a:prstGeom>
          </p:spPr>
          <p:txBody>
            <a:bodyPr wrap="square">
              <a:spAutoFit/>
            </a:bodyPr>
            <a:lstStyle/>
            <a:p>
              <a:r>
                <a:rPr lang="en-US"/>
                <a:t>2. Preformed (Dietary) Water - Water in tissues of food.</a:t>
              </a:r>
            </a:p>
            <a:p>
              <a:r>
                <a:rPr lang="en-US"/>
                <a:t> </a:t>
              </a:r>
            </a:p>
            <a:p>
              <a:r>
                <a:rPr lang="en-US"/>
                <a:t>Many plants are hygroscopic; they take up water during the evenings when there is a little more moisture.</a:t>
              </a:r>
            </a:p>
            <a:p>
              <a:r>
                <a:rPr lang="en-US"/>
                <a:t>		</a:t>
              </a:r>
            </a:p>
            <a:p>
              <a:r>
                <a:rPr lang="en-US"/>
                <a:t>Many desert rodents, such as </a:t>
              </a:r>
              <a:r>
                <a:rPr lang="en-US" i="1" err="1"/>
                <a:t>Neotoma</a:t>
              </a:r>
              <a:r>
                <a:rPr lang="en-US" i="1"/>
                <a:t> </a:t>
              </a:r>
              <a:r>
                <a:rPr lang="en-US" i="1" err="1"/>
                <a:t>lepida</a:t>
              </a:r>
              <a:r>
                <a:rPr lang="en-US" i="1"/>
                <a:t>,</a:t>
              </a:r>
              <a:r>
                <a:rPr lang="en-US"/>
                <a:t> feed on </a:t>
              </a:r>
              <a:r>
                <a:rPr lang="en-US" i="1" err="1"/>
                <a:t>Opuntia</a:t>
              </a:r>
              <a:r>
                <a:rPr lang="en-US"/>
                <a:t> cactus.	</a:t>
              </a:r>
            </a:p>
          </p:txBody>
        </p:sp>
        <p:pic>
          <p:nvPicPr>
            <p:cNvPr id="8" name="Picture 7"/>
            <p:cNvPicPr>
              <a:picLocks noChangeAspect="1"/>
            </p:cNvPicPr>
            <p:nvPr/>
          </p:nvPicPr>
          <p:blipFill rotWithShape="1">
            <a:blip r:embed="rId3"/>
            <a:srcRect b="28316"/>
            <a:stretch/>
          </p:blipFill>
          <p:spPr>
            <a:xfrm>
              <a:off x="6794340" y="2211601"/>
              <a:ext cx="2311400" cy="2521764"/>
            </a:xfrm>
            <a:prstGeom prst="rect">
              <a:avLst/>
            </a:prstGeom>
          </p:spPr>
        </p:pic>
      </p:grpSp>
      <p:sp>
        <p:nvSpPr>
          <p:cNvPr id="10" name="Rectangle 9"/>
          <p:cNvSpPr/>
          <p:nvPr/>
        </p:nvSpPr>
        <p:spPr>
          <a:xfrm>
            <a:off x="464294" y="728588"/>
            <a:ext cx="2074832" cy="369332"/>
          </a:xfrm>
          <a:prstGeom prst="rect">
            <a:avLst/>
          </a:prstGeom>
        </p:spPr>
        <p:txBody>
          <a:bodyPr wrap="none">
            <a:spAutoFit/>
          </a:bodyPr>
          <a:lstStyle/>
          <a:p>
            <a:r>
              <a:rPr lang="en-US" b="1"/>
              <a:t>B. Sources of Water</a:t>
            </a:r>
          </a:p>
        </p:txBody>
      </p:sp>
    </p:spTree>
    <p:extLst>
      <p:ext uri="{BB962C8B-B14F-4D97-AF65-F5344CB8AC3E}">
        <p14:creationId xmlns:p14="http://schemas.microsoft.com/office/powerpoint/2010/main" val="205356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7392" y="813770"/>
            <a:ext cx="7660682" cy="369332"/>
          </a:xfrm>
          <a:prstGeom prst="rect">
            <a:avLst/>
          </a:prstGeom>
        </p:spPr>
        <p:txBody>
          <a:bodyPr wrap="square">
            <a:spAutoFit/>
          </a:bodyPr>
          <a:lstStyle/>
          <a:p>
            <a:r>
              <a:rPr lang="en-US"/>
              <a:t>3. Metabolic Water – Water formed as a by-product of metabolizing nutrients.</a:t>
            </a:r>
          </a:p>
        </p:txBody>
      </p:sp>
      <p:sp>
        <p:nvSpPr>
          <p:cNvPr id="3" name="Rectangle 2"/>
          <p:cNvSpPr/>
          <p:nvPr/>
        </p:nvSpPr>
        <p:spPr>
          <a:xfrm>
            <a:off x="1857135" y="1488714"/>
            <a:ext cx="5721614" cy="646331"/>
          </a:xfrm>
          <a:prstGeom prst="rect">
            <a:avLst/>
          </a:prstGeom>
        </p:spPr>
        <p:txBody>
          <a:bodyPr wrap="square">
            <a:spAutoFit/>
          </a:bodyPr>
          <a:lstStyle/>
          <a:p>
            <a:pPr algn="ctr"/>
            <a:r>
              <a:rPr lang="en-US"/>
              <a:t>The amount of metabolic water produced depends on both the amount of food eaten and the composition of the diet.</a:t>
            </a:r>
          </a:p>
        </p:txBody>
      </p:sp>
      <p:sp>
        <p:nvSpPr>
          <p:cNvPr id="4" name="Rectangle 3"/>
          <p:cNvSpPr/>
          <p:nvPr/>
        </p:nvSpPr>
        <p:spPr>
          <a:xfrm>
            <a:off x="1857135" y="2280601"/>
            <a:ext cx="6806348" cy="2862323"/>
          </a:xfrm>
          <a:prstGeom prst="rect">
            <a:avLst/>
          </a:prstGeom>
        </p:spPr>
        <p:txBody>
          <a:bodyPr wrap="square">
            <a:spAutoFit/>
          </a:bodyPr>
          <a:lstStyle/>
          <a:p>
            <a:endParaRPr lang="en-US"/>
          </a:p>
          <a:p>
            <a:r>
              <a:rPr lang="en-US"/>
              <a:t>Metabolism of protein -- 0.396 g H</a:t>
            </a:r>
            <a:r>
              <a:rPr lang="en-US" baseline="-25000"/>
              <a:t>2</a:t>
            </a:r>
            <a:r>
              <a:rPr lang="en-US"/>
              <a:t>0/g protein			</a:t>
            </a:r>
          </a:p>
          <a:p>
            <a:r>
              <a:rPr lang="en-US"/>
              <a:t>			carbohydrate -- 0.556 g H</a:t>
            </a:r>
            <a:r>
              <a:rPr lang="en-US" baseline="-25000"/>
              <a:t>2</a:t>
            </a:r>
            <a:r>
              <a:rPr lang="en-US"/>
              <a:t>0/g carbs</a:t>
            </a:r>
          </a:p>
          <a:p>
            <a:r>
              <a:rPr lang="en-US"/>
              <a:t>			fat -- 1.071 g H</a:t>
            </a:r>
            <a:r>
              <a:rPr lang="en-US" baseline="-25000"/>
              <a:t>2</a:t>
            </a:r>
            <a:r>
              <a:rPr lang="en-US"/>
              <a:t>0/g fats</a:t>
            </a:r>
          </a:p>
          <a:p>
            <a:endParaRPr lang="en-US"/>
          </a:p>
          <a:p>
            <a:endParaRPr lang="en-US"/>
          </a:p>
          <a:p>
            <a:r>
              <a:rPr lang="en-US"/>
              <a:t>We might expect desert species to eat lots of fatty foods, but they  </a:t>
            </a:r>
          </a:p>
          <a:p>
            <a:r>
              <a:rPr lang="en-US"/>
              <a:t>  actually tend not to because of the high energy-cost of metabolizing</a:t>
            </a:r>
          </a:p>
          <a:p>
            <a:r>
              <a:rPr lang="en-US"/>
              <a:t>  lipids. It’s more efficient to eat a lot of carbohydrates.</a:t>
            </a:r>
          </a:p>
          <a:p>
            <a:endParaRPr lang="en-US"/>
          </a:p>
        </p:txBody>
      </p:sp>
      <p:sp>
        <p:nvSpPr>
          <p:cNvPr id="5" name="Rectangle 4"/>
          <p:cNvSpPr/>
          <p:nvPr/>
        </p:nvSpPr>
        <p:spPr>
          <a:xfrm>
            <a:off x="1208735" y="5252484"/>
            <a:ext cx="6899106" cy="646331"/>
          </a:xfrm>
          <a:prstGeom prst="rect">
            <a:avLst/>
          </a:prstGeom>
        </p:spPr>
        <p:txBody>
          <a:bodyPr wrap="square">
            <a:spAutoFit/>
          </a:bodyPr>
          <a:lstStyle/>
          <a:p>
            <a:pPr algn="ctr"/>
            <a:r>
              <a:rPr lang="en-US"/>
              <a:t> Many desert rodents (e.g., </a:t>
            </a:r>
            <a:r>
              <a:rPr lang="en-US" err="1"/>
              <a:t>Heteromyids</a:t>
            </a:r>
            <a:r>
              <a:rPr lang="en-US"/>
              <a:t>) rely exclusively on metabolic water production and preformed water.</a:t>
            </a:r>
          </a:p>
        </p:txBody>
      </p:sp>
    </p:spTree>
    <p:extLst>
      <p:ext uri="{BB962C8B-B14F-4D97-AF65-F5344CB8AC3E}">
        <p14:creationId xmlns:p14="http://schemas.microsoft.com/office/powerpoint/2010/main" val="403756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2300" y="152400"/>
            <a:ext cx="281940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Adaptations for Cold</a:t>
            </a:r>
          </a:p>
        </p:txBody>
      </p:sp>
      <p:grpSp>
        <p:nvGrpSpPr>
          <p:cNvPr id="7" name="Group 6"/>
          <p:cNvGrpSpPr/>
          <p:nvPr/>
        </p:nvGrpSpPr>
        <p:grpSpPr>
          <a:xfrm>
            <a:off x="1798762" y="1066800"/>
            <a:ext cx="5097338" cy="4267200"/>
            <a:chOff x="1798762" y="685800"/>
            <a:chExt cx="5097338" cy="4267200"/>
          </a:xfrm>
        </p:grpSpPr>
        <p:sp>
          <p:nvSpPr>
            <p:cNvPr id="3" name="TextBox 2"/>
            <p:cNvSpPr txBox="1"/>
            <p:nvPr/>
          </p:nvSpPr>
          <p:spPr>
            <a:xfrm>
              <a:off x="1981200" y="685800"/>
              <a:ext cx="4648200" cy="46166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t>Large</a:t>
              </a:r>
              <a:r>
                <a:rPr lang="en-US" sz="2400" dirty="0"/>
                <a:t> </a:t>
              </a:r>
              <a:r>
                <a:rPr lang="en-US" sz="2000" dirty="0"/>
                <a:t>size; this relates to thermal inertia.</a:t>
              </a:r>
            </a:p>
          </p:txBody>
        </p:sp>
        <p:pic>
          <p:nvPicPr>
            <p:cNvPr id="2051" name="Picture 3"/>
            <p:cNvPicPr>
              <a:picLocks noChangeAspect="1" noChangeArrowheads="1"/>
            </p:cNvPicPr>
            <p:nvPr/>
          </p:nvPicPr>
          <p:blipFill>
            <a:blip r:embed="rId3"/>
            <a:srcRect/>
            <a:stretch>
              <a:fillRect/>
            </a:stretch>
          </p:blipFill>
          <p:spPr bwMode="auto">
            <a:xfrm>
              <a:off x="1798762" y="1219200"/>
              <a:ext cx="5097338" cy="373380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1547" y="696382"/>
            <a:ext cx="5714124" cy="461665"/>
          </a:xfrm>
          <a:prstGeom prst="rect">
            <a:avLst/>
          </a:prstGeom>
          <a:noFill/>
        </p:spPr>
        <p:txBody>
          <a:bodyPr wrap="none" rtlCol="0">
            <a:spAutoFit/>
          </a:bodyPr>
          <a:lstStyle/>
          <a:p>
            <a:r>
              <a:rPr lang="en-US" sz="2400"/>
              <a:t>Over the long term, gains must equal losses.</a:t>
            </a:r>
          </a:p>
        </p:txBody>
      </p:sp>
      <p:sp>
        <p:nvSpPr>
          <p:cNvPr id="3" name="TextBox 2"/>
          <p:cNvSpPr txBox="1"/>
          <p:nvPr/>
        </p:nvSpPr>
        <p:spPr>
          <a:xfrm>
            <a:off x="781991" y="1549462"/>
            <a:ext cx="7255036" cy="369332"/>
          </a:xfrm>
          <a:prstGeom prst="rect">
            <a:avLst/>
          </a:prstGeom>
          <a:noFill/>
        </p:spPr>
        <p:txBody>
          <a:bodyPr wrap="none" rtlCol="0">
            <a:spAutoFit/>
          </a:bodyPr>
          <a:lstStyle/>
          <a:p>
            <a:r>
              <a:rPr lang="en-US"/>
              <a:t>Desert-adapted forms have the ability to withstand short-term dehydration. </a:t>
            </a:r>
          </a:p>
        </p:txBody>
      </p:sp>
      <p:grpSp>
        <p:nvGrpSpPr>
          <p:cNvPr id="6" name="Group 5"/>
          <p:cNvGrpSpPr/>
          <p:nvPr/>
        </p:nvGrpSpPr>
        <p:grpSpPr>
          <a:xfrm>
            <a:off x="831171" y="2015143"/>
            <a:ext cx="7032694" cy="2166563"/>
            <a:chOff x="831171" y="2015143"/>
            <a:chExt cx="7032694" cy="2166563"/>
          </a:xfrm>
        </p:grpSpPr>
        <p:pic>
          <p:nvPicPr>
            <p:cNvPr id="4" name="Picture 3"/>
            <p:cNvPicPr>
              <a:picLocks noChangeAspect="1"/>
            </p:cNvPicPr>
            <p:nvPr/>
          </p:nvPicPr>
          <p:blipFill>
            <a:blip r:embed="rId2"/>
            <a:stretch>
              <a:fillRect/>
            </a:stretch>
          </p:blipFill>
          <p:spPr>
            <a:xfrm>
              <a:off x="3495783" y="2809338"/>
              <a:ext cx="1829824" cy="1372368"/>
            </a:xfrm>
            <a:prstGeom prst="rect">
              <a:avLst/>
            </a:prstGeom>
          </p:spPr>
        </p:pic>
        <p:sp>
          <p:nvSpPr>
            <p:cNvPr id="5" name="TextBox 4"/>
            <p:cNvSpPr txBox="1"/>
            <p:nvPr/>
          </p:nvSpPr>
          <p:spPr>
            <a:xfrm>
              <a:off x="831171" y="2015143"/>
              <a:ext cx="7032694" cy="646331"/>
            </a:xfrm>
            <a:prstGeom prst="rect">
              <a:avLst/>
            </a:prstGeom>
            <a:noFill/>
          </p:spPr>
          <p:txBody>
            <a:bodyPr wrap="none" rtlCol="0">
              <a:spAutoFit/>
            </a:bodyPr>
            <a:lstStyle/>
            <a:p>
              <a:pPr algn="ctr"/>
              <a:r>
                <a:rPr lang="en-US"/>
                <a:t>Generalized forms (e.g., </a:t>
              </a:r>
              <a:r>
                <a:rPr lang="en-US" i="1"/>
                <a:t>Homo</a:t>
              </a:r>
              <a:r>
                <a:rPr lang="en-US"/>
                <a:t>, </a:t>
              </a:r>
              <a:r>
                <a:rPr lang="en-US" i="1" err="1"/>
                <a:t>Rattus</a:t>
              </a:r>
              <a:r>
                <a:rPr lang="en-US"/>
                <a:t>) can only survive loss of 10-14% of</a:t>
              </a:r>
            </a:p>
            <a:p>
              <a:pPr algn="ctr"/>
              <a:r>
                <a:rPr lang="en-US"/>
                <a:t> body weight in water.</a:t>
              </a:r>
            </a:p>
          </p:txBody>
        </p:sp>
      </p:grpSp>
      <p:grpSp>
        <p:nvGrpSpPr>
          <p:cNvPr id="9" name="Group 8"/>
          <p:cNvGrpSpPr/>
          <p:nvPr/>
        </p:nvGrpSpPr>
        <p:grpSpPr>
          <a:xfrm>
            <a:off x="762001" y="4614334"/>
            <a:ext cx="7443063" cy="1989665"/>
            <a:chOff x="931333" y="4614334"/>
            <a:chExt cx="7443063" cy="1989665"/>
          </a:xfrm>
        </p:grpSpPr>
        <p:sp>
          <p:nvSpPr>
            <p:cNvPr id="7" name="TextBox 6"/>
            <p:cNvSpPr txBox="1"/>
            <p:nvPr/>
          </p:nvSpPr>
          <p:spPr>
            <a:xfrm>
              <a:off x="931333" y="4614334"/>
              <a:ext cx="7443063" cy="646331"/>
            </a:xfrm>
            <a:prstGeom prst="rect">
              <a:avLst/>
            </a:prstGeom>
            <a:noFill/>
          </p:spPr>
          <p:txBody>
            <a:bodyPr wrap="none" rtlCol="0">
              <a:spAutoFit/>
            </a:bodyPr>
            <a:lstStyle/>
            <a:p>
              <a:pPr algn="ctr"/>
              <a:r>
                <a:rPr lang="en-US"/>
                <a:t>Desert-adapted forms such as camels (</a:t>
              </a:r>
              <a:r>
                <a:rPr lang="en-US" i="1" err="1"/>
                <a:t>Camelus</a:t>
              </a:r>
              <a:r>
                <a:rPr lang="en-US" i="1"/>
                <a:t> </a:t>
              </a:r>
              <a:r>
                <a:rPr lang="en-US" i="1" err="1"/>
                <a:t>dromedarius</a:t>
              </a:r>
              <a:r>
                <a:rPr lang="en-US"/>
                <a:t>) can survive loss</a:t>
              </a:r>
            </a:p>
            <a:p>
              <a:pPr algn="ctr"/>
              <a:r>
                <a:rPr lang="en-US"/>
                <a:t> of 25% of body weight. </a:t>
              </a:r>
            </a:p>
          </p:txBody>
        </p:sp>
        <p:pic>
          <p:nvPicPr>
            <p:cNvPr id="8" name="Picture 7"/>
            <p:cNvPicPr>
              <a:picLocks noChangeAspect="1"/>
            </p:cNvPicPr>
            <p:nvPr/>
          </p:nvPicPr>
          <p:blipFill>
            <a:blip r:embed="rId3"/>
            <a:stretch>
              <a:fillRect/>
            </a:stretch>
          </p:blipFill>
          <p:spPr>
            <a:xfrm>
              <a:off x="3626556" y="5288604"/>
              <a:ext cx="1699052" cy="1315395"/>
            </a:xfrm>
            <a:prstGeom prst="rect">
              <a:avLst/>
            </a:prstGeom>
          </p:spPr>
        </p:pic>
      </p:grpSp>
    </p:spTree>
    <p:extLst>
      <p:ext uri="{BB962C8B-B14F-4D97-AF65-F5344CB8AC3E}">
        <p14:creationId xmlns:p14="http://schemas.microsoft.com/office/powerpoint/2010/main" val="61858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1832" y="458805"/>
            <a:ext cx="5033650" cy="461665"/>
          </a:xfrm>
          <a:prstGeom prst="rect">
            <a:avLst/>
          </a:prstGeom>
        </p:spPr>
        <p:txBody>
          <a:bodyPr wrap="none">
            <a:spAutoFit/>
          </a:bodyPr>
          <a:lstStyle/>
          <a:p>
            <a:r>
              <a:rPr lang="en-US" sz="2400"/>
              <a:t>Adaptations for Conservation of Water </a:t>
            </a:r>
          </a:p>
        </p:txBody>
      </p:sp>
      <p:sp>
        <p:nvSpPr>
          <p:cNvPr id="3" name="Rectangle 2"/>
          <p:cNvSpPr/>
          <p:nvPr/>
        </p:nvSpPr>
        <p:spPr>
          <a:xfrm>
            <a:off x="955879" y="1143000"/>
            <a:ext cx="7483161" cy="646331"/>
          </a:xfrm>
          <a:prstGeom prst="rect">
            <a:avLst/>
          </a:prstGeom>
        </p:spPr>
        <p:txBody>
          <a:bodyPr wrap="square">
            <a:spAutoFit/>
          </a:bodyPr>
          <a:lstStyle/>
          <a:p>
            <a:pPr algn="ctr"/>
            <a:r>
              <a:rPr lang="en-US"/>
              <a:t>Obviously, some of the same strategies for avoiding heat stress will also result in water conservation by eliminating the need for evaporative cooling.</a:t>
            </a:r>
          </a:p>
        </p:txBody>
      </p:sp>
      <p:sp>
        <p:nvSpPr>
          <p:cNvPr id="4" name="Rectangle 3"/>
          <p:cNvSpPr/>
          <p:nvPr/>
        </p:nvSpPr>
        <p:spPr>
          <a:xfrm>
            <a:off x="737392" y="1981200"/>
            <a:ext cx="7701648" cy="923330"/>
          </a:xfrm>
          <a:prstGeom prst="rect">
            <a:avLst/>
          </a:prstGeom>
        </p:spPr>
        <p:txBody>
          <a:bodyPr wrap="square">
            <a:spAutoFit/>
          </a:bodyPr>
          <a:lstStyle/>
          <a:p>
            <a:r>
              <a:rPr lang="en-US"/>
              <a:t>1. Nocturnal – This not only avoids the need for evaporative cooling, but many    forms feed only at night. This is the most humid part of the day and vegetation absorbs moisture from the relatively humid night air.</a:t>
            </a:r>
          </a:p>
        </p:txBody>
      </p:sp>
      <p:sp>
        <p:nvSpPr>
          <p:cNvPr id="10" name="Rectangle 9"/>
          <p:cNvSpPr/>
          <p:nvPr/>
        </p:nvSpPr>
        <p:spPr>
          <a:xfrm>
            <a:off x="1376642" y="4865172"/>
            <a:ext cx="237566" cy="369332"/>
          </a:xfrm>
          <a:prstGeom prst="rect">
            <a:avLst/>
          </a:prstGeom>
        </p:spPr>
        <p:txBody>
          <a:bodyPr wrap="none">
            <a:spAutoFit/>
          </a:bodyPr>
          <a:lstStyle/>
          <a:p>
            <a:r>
              <a:rPr lang="en-US"/>
              <a:t> </a:t>
            </a:r>
          </a:p>
        </p:txBody>
      </p:sp>
      <p:grpSp>
        <p:nvGrpSpPr>
          <p:cNvPr id="13" name="Group 12"/>
          <p:cNvGrpSpPr/>
          <p:nvPr/>
        </p:nvGrpSpPr>
        <p:grpSpPr>
          <a:xfrm>
            <a:off x="1284622" y="3029106"/>
            <a:ext cx="6841069" cy="3752506"/>
            <a:chOff x="1284622" y="3029106"/>
            <a:chExt cx="6841069" cy="3752506"/>
          </a:xfrm>
        </p:grpSpPr>
        <p:grpSp>
          <p:nvGrpSpPr>
            <p:cNvPr id="9" name="Group 8"/>
            <p:cNvGrpSpPr/>
            <p:nvPr/>
          </p:nvGrpSpPr>
          <p:grpSpPr>
            <a:xfrm>
              <a:off x="1284622" y="3029106"/>
              <a:ext cx="3534035" cy="3752506"/>
              <a:chOff x="2822713" y="3105494"/>
              <a:chExt cx="3534035" cy="3752506"/>
            </a:xfrm>
          </p:grpSpPr>
          <p:sp>
            <p:nvSpPr>
              <p:cNvPr id="7" name="TextBox 6"/>
              <p:cNvSpPr txBox="1"/>
              <p:nvPr/>
            </p:nvSpPr>
            <p:spPr>
              <a:xfrm>
                <a:off x="3924548" y="3105494"/>
                <a:ext cx="1330364" cy="369332"/>
              </a:xfrm>
              <a:prstGeom prst="rect">
                <a:avLst/>
              </a:prstGeom>
              <a:noFill/>
            </p:spPr>
            <p:txBody>
              <a:bodyPr wrap="none" rtlCol="0">
                <a:spAutoFit/>
              </a:bodyPr>
              <a:lstStyle/>
              <a:p>
                <a:pPr algn="ctr"/>
                <a:r>
                  <a:rPr lang="en-US" i="1"/>
                  <a:t>Oryx </a:t>
                </a:r>
                <a:r>
                  <a:rPr lang="en-US" i="1" err="1"/>
                  <a:t>gazella</a:t>
                </a:r>
                <a:endParaRPr lang="en-US" i="1"/>
              </a:p>
            </p:txBody>
          </p:sp>
          <p:pic>
            <p:nvPicPr>
              <p:cNvPr id="5" name="Picture 4"/>
              <p:cNvPicPr>
                <a:picLocks noChangeAspect="1"/>
              </p:cNvPicPr>
              <p:nvPr/>
            </p:nvPicPr>
            <p:blipFill>
              <a:blip r:embed="rId2"/>
              <a:stretch>
                <a:fillRect/>
              </a:stretch>
            </p:blipFill>
            <p:spPr>
              <a:xfrm>
                <a:off x="2822713" y="3427065"/>
                <a:ext cx="3534035" cy="3430935"/>
              </a:xfrm>
              <a:prstGeom prst="rect">
                <a:avLst/>
              </a:prstGeom>
            </p:spPr>
          </p:pic>
        </p:grpSp>
        <p:pic>
          <p:nvPicPr>
            <p:cNvPr id="12" name="Picture 11"/>
            <p:cNvPicPr>
              <a:picLocks noChangeAspect="1"/>
            </p:cNvPicPr>
            <p:nvPr/>
          </p:nvPicPr>
          <p:blipFill>
            <a:blip r:embed="rId3"/>
            <a:stretch>
              <a:fillRect/>
            </a:stretch>
          </p:blipFill>
          <p:spPr>
            <a:xfrm>
              <a:off x="4986328" y="3342813"/>
              <a:ext cx="3139363" cy="3125092"/>
            </a:xfrm>
            <a:prstGeom prst="rect">
              <a:avLst/>
            </a:prstGeom>
          </p:spPr>
        </p:pic>
      </p:grpSp>
    </p:spTree>
    <p:extLst>
      <p:ext uri="{BB962C8B-B14F-4D97-AF65-F5344CB8AC3E}">
        <p14:creationId xmlns:p14="http://schemas.microsoft.com/office/powerpoint/2010/main" val="208169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3991" y="1157755"/>
            <a:ext cx="7906479" cy="369332"/>
          </a:xfrm>
          <a:prstGeom prst="rect">
            <a:avLst/>
          </a:prstGeom>
        </p:spPr>
        <p:txBody>
          <a:bodyPr wrap="square">
            <a:spAutoFit/>
          </a:bodyPr>
          <a:lstStyle/>
          <a:p>
            <a:r>
              <a:rPr lang="en-US"/>
              <a:t>2. </a:t>
            </a:r>
            <a:r>
              <a:rPr lang="en-US" err="1"/>
              <a:t>Fossorial</a:t>
            </a:r>
            <a:r>
              <a:rPr lang="en-US"/>
              <a:t> - We’ve discussed that it’s cooler in burrows than on the surface.</a:t>
            </a:r>
          </a:p>
        </p:txBody>
      </p:sp>
      <p:sp>
        <p:nvSpPr>
          <p:cNvPr id="3" name="Rectangle 2"/>
          <p:cNvSpPr/>
          <p:nvPr/>
        </p:nvSpPr>
        <p:spPr>
          <a:xfrm>
            <a:off x="2052363" y="392676"/>
            <a:ext cx="5033650" cy="461665"/>
          </a:xfrm>
          <a:prstGeom prst="rect">
            <a:avLst/>
          </a:prstGeom>
        </p:spPr>
        <p:txBody>
          <a:bodyPr wrap="none">
            <a:spAutoFit/>
          </a:bodyPr>
          <a:lstStyle/>
          <a:p>
            <a:r>
              <a:rPr lang="en-US" sz="2400"/>
              <a:t>Adaptations for Conservation of Water </a:t>
            </a:r>
          </a:p>
        </p:txBody>
      </p:sp>
      <p:grpSp>
        <p:nvGrpSpPr>
          <p:cNvPr id="6" name="Group 5"/>
          <p:cNvGrpSpPr/>
          <p:nvPr/>
        </p:nvGrpSpPr>
        <p:grpSpPr>
          <a:xfrm>
            <a:off x="793598" y="1797775"/>
            <a:ext cx="7556804" cy="2967012"/>
            <a:chOff x="793598" y="1797775"/>
            <a:chExt cx="7556804" cy="2967012"/>
          </a:xfrm>
        </p:grpSpPr>
        <p:sp>
          <p:nvSpPr>
            <p:cNvPr id="4" name="Rectangle 3"/>
            <p:cNvSpPr/>
            <p:nvPr/>
          </p:nvSpPr>
          <p:spPr>
            <a:xfrm>
              <a:off x="793598" y="3841457"/>
              <a:ext cx="7556804" cy="923330"/>
            </a:xfrm>
            <a:prstGeom prst="rect">
              <a:avLst/>
            </a:prstGeom>
          </p:spPr>
          <p:txBody>
            <a:bodyPr wrap="square">
              <a:spAutoFit/>
            </a:bodyPr>
            <a:lstStyle/>
            <a:p>
              <a:r>
                <a:rPr lang="en-US"/>
                <a:t>In addition, many desert rodents plug some burrows. This traps respired moisture and the relative humidity in burrows is up to </a:t>
              </a:r>
              <a:r>
                <a:rPr lang="en-US" b="1"/>
                <a:t>76% </a:t>
              </a:r>
              <a:r>
                <a:rPr lang="en-US"/>
                <a:t>relative humidity, much higher than outside.</a:t>
              </a:r>
            </a:p>
          </p:txBody>
        </p:sp>
        <p:pic>
          <p:nvPicPr>
            <p:cNvPr id="5" name="Picture 4"/>
            <p:cNvPicPr>
              <a:picLocks noChangeAspect="1"/>
            </p:cNvPicPr>
            <p:nvPr/>
          </p:nvPicPr>
          <p:blipFill>
            <a:blip r:embed="rId2"/>
            <a:stretch>
              <a:fillRect/>
            </a:stretch>
          </p:blipFill>
          <p:spPr>
            <a:xfrm>
              <a:off x="2630795" y="1797775"/>
              <a:ext cx="3923515" cy="1896262"/>
            </a:xfrm>
            <a:prstGeom prst="rect">
              <a:avLst/>
            </a:prstGeom>
          </p:spPr>
        </p:pic>
      </p:grpSp>
      <p:sp>
        <p:nvSpPr>
          <p:cNvPr id="7" name="Rectangle 6"/>
          <p:cNvSpPr/>
          <p:nvPr/>
        </p:nvSpPr>
        <p:spPr>
          <a:xfrm>
            <a:off x="793598" y="4889479"/>
            <a:ext cx="7248966" cy="646331"/>
          </a:xfrm>
          <a:prstGeom prst="rect">
            <a:avLst/>
          </a:prstGeom>
        </p:spPr>
        <p:txBody>
          <a:bodyPr wrap="square">
            <a:spAutoFit/>
          </a:bodyPr>
          <a:lstStyle/>
          <a:p>
            <a:r>
              <a:rPr lang="en-US"/>
              <a:t>Dry seeds are usually stored in humid burrows, where they actually absorb respired moisture from the humid air in the burrows.</a:t>
            </a:r>
          </a:p>
        </p:txBody>
      </p:sp>
      <p:sp>
        <p:nvSpPr>
          <p:cNvPr id="8" name="Rectangle 7"/>
          <p:cNvSpPr/>
          <p:nvPr/>
        </p:nvSpPr>
        <p:spPr>
          <a:xfrm>
            <a:off x="793598" y="5740451"/>
            <a:ext cx="7248966" cy="646331"/>
          </a:xfrm>
          <a:prstGeom prst="rect">
            <a:avLst/>
          </a:prstGeom>
        </p:spPr>
        <p:txBody>
          <a:bodyPr wrap="square">
            <a:spAutoFit/>
          </a:bodyPr>
          <a:lstStyle/>
          <a:p>
            <a:r>
              <a:rPr lang="en-US"/>
              <a:t>This absorbed water may actually account for up to 30% of a kangaroo rat’s daily water requirement.</a:t>
            </a:r>
          </a:p>
        </p:txBody>
      </p:sp>
    </p:spTree>
    <p:extLst>
      <p:ext uri="{BB962C8B-B14F-4D97-AF65-F5344CB8AC3E}">
        <p14:creationId xmlns:p14="http://schemas.microsoft.com/office/powerpoint/2010/main" val="285268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7043241" y="4706684"/>
            <a:ext cx="2095500" cy="2095500"/>
          </a:xfrm>
          <a:prstGeom prst="rect">
            <a:avLst/>
          </a:prstGeom>
          <a:noFill/>
          <a:ln w="9525">
            <a:noFill/>
            <a:miter lim="800000"/>
            <a:headEnd/>
            <a:tailEnd/>
          </a:ln>
          <a:effectLst/>
        </p:spPr>
      </p:pic>
      <p:sp>
        <p:nvSpPr>
          <p:cNvPr id="6" name="Rectangle 5"/>
          <p:cNvSpPr/>
          <p:nvPr/>
        </p:nvSpPr>
        <p:spPr>
          <a:xfrm>
            <a:off x="2301832" y="458805"/>
            <a:ext cx="5033650" cy="461665"/>
          </a:xfrm>
          <a:prstGeom prst="rect">
            <a:avLst/>
          </a:prstGeom>
        </p:spPr>
        <p:txBody>
          <a:bodyPr wrap="none">
            <a:spAutoFit/>
          </a:bodyPr>
          <a:lstStyle/>
          <a:p>
            <a:r>
              <a:rPr lang="en-US" sz="2400"/>
              <a:t>Adaptations for Conservation of Water </a:t>
            </a:r>
          </a:p>
        </p:txBody>
      </p:sp>
      <p:sp>
        <p:nvSpPr>
          <p:cNvPr id="2" name="TextBox 1"/>
          <p:cNvSpPr txBox="1"/>
          <p:nvPr/>
        </p:nvSpPr>
        <p:spPr>
          <a:xfrm>
            <a:off x="457200" y="1078054"/>
            <a:ext cx="4532836" cy="369332"/>
          </a:xfrm>
          <a:prstGeom prst="rect">
            <a:avLst/>
          </a:prstGeom>
          <a:noFill/>
        </p:spPr>
        <p:txBody>
          <a:bodyPr wrap="none" rtlCol="0">
            <a:spAutoFit/>
          </a:bodyPr>
          <a:lstStyle/>
          <a:p>
            <a:r>
              <a:rPr lang="en-US"/>
              <a:t>3. Nasal Recycling – Critical for desert rodents.</a:t>
            </a:r>
          </a:p>
        </p:txBody>
      </p:sp>
      <p:sp>
        <p:nvSpPr>
          <p:cNvPr id="3" name="Rectangle 2"/>
          <p:cNvSpPr/>
          <p:nvPr/>
        </p:nvSpPr>
        <p:spPr>
          <a:xfrm>
            <a:off x="254332" y="1541380"/>
            <a:ext cx="7462933" cy="369332"/>
          </a:xfrm>
          <a:prstGeom prst="rect">
            <a:avLst/>
          </a:prstGeom>
        </p:spPr>
        <p:txBody>
          <a:bodyPr wrap="square">
            <a:spAutoFit/>
          </a:bodyPr>
          <a:lstStyle/>
          <a:p>
            <a:pPr marL="285750" indent="-285750">
              <a:buFontTx/>
              <a:buChar char="-"/>
            </a:pPr>
            <a:r>
              <a:rPr lang="en-US"/>
              <a:t>Exhaled air is actually cooler than body temperature in these forms.</a:t>
            </a:r>
          </a:p>
        </p:txBody>
      </p:sp>
      <p:grpSp>
        <p:nvGrpSpPr>
          <p:cNvPr id="12" name="Group 11"/>
          <p:cNvGrpSpPr/>
          <p:nvPr/>
        </p:nvGrpSpPr>
        <p:grpSpPr>
          <a:xfrm>
            <a:off x="254332" y="1700621"/>
            <a:ext cx="8619260" cy="1651019"/>
            <a:chOff x="254332" y="1700621"/>
            <a:chExt cx="8619260" cy="1651019"/>
          </a:xfrm>
        </p:grpSpPr>
        <p:pic>
          <p:nvPicPr>
            <p:cNvPr id="4" name="Picture 3"/>
            <p:cNvPicPr>
              <a:picLocks noChangeAspect="1"/>
            </p:cNvPicPr>
            <p:nvPr/>
          </p:nvPicPr>
          <p:blipFill>
            <a:blip r:embed="rId4"/>
            <a:stretch>
              <a:fillRect/>
            </a:stretch>
          </p:blipFill>
          <p:spPr>
            <a:xfrm>
              <a:off x="7635328" y="1700621"/>
              <a:ext cx="1238264" cy="1651019"/>
            </a:xfrm>
            <a:prstGeom prst="rect">
              <a:avLst/>
            </a:prstGeom>
          </p:spPr>
        </p:pic>
        <p:sp>
          <p:nvSpPr>
            <p:cNvPr id="5" name="Rectangle 4"/>
            <p:cNvSpPr/>
            <p:nvPr/>
          </p:nvSpPr>
          <p:spPr>
            <a:xfrm>
              <a:off x="254332" y="1764127"/>
              <a:ext cx="7947445" cy="923330"/>
            </a:xfrm>
            <a:prstGeom prst="rect">
              <a:avLst/>
            </a:prstGeom>
          </p:spPr>
          <p:txBody>
            <a:bodyPr wrap="square">
              <a:spAutoFit/>
            </a:bodyPr>
            <a:lstStyle/>
            <a:p>
              <a:endParaRPr lang="en-US"/>
            </a:p>
            <a:p>
              <a:pPr marL="285750" indent="-285750">
                <a:buFontTx/>
                <a:buChar char="-"/>
              </a:pPr>
              <a:r>
                <a:rPr lang="en-US"/>
                <a:t>They have a long, narrow rostrum with large mucosa, the membrane that produces nasal mucus.</a:t>
              </a:r>
            </a:p>
          </p:txBody>
        </p:sp>
      </p:grpSp>
      <p:sp>
        <p:nvSpPr>
          <p:cNvPr id="8" name="Rectangle 7"/>
          <p:cNvSpPr/>
          <p:nvPr/>
        </p:nvSpPr>
        <p:spPr>
          <a:xfrm>
            <a:off x="300762" y="2680077"/>
            <a:ext cx="7401229" cy="646331"/>
          </a:xfrm>
          <a:prstGeom prst="rect">
            <a:avLst/>
          </a:prstGeom>
        </p:spPr>
        <p:txBody>
          <a:bodyPr wrap="square">
            <a:spAutoFit/>
          </a:bodyPr>
          <a:lstStyle/>
          <a:p>
            <a:pPr marL="285750" indent="-285750">
              <a:buFontTx/>
              <a:buChar char="-"/>
            </a:pPr>
            <a:r>
              <a:rPr lang="en-US"/>
              <a:t>As air is inhaled, mucus evaporates from the mucosa. This slight loss of</a:t>
            </a:r>
          </a:p>
          <a:p>
            <a:r>
              <a:rPr lang="en-US"/>
              <a:t>     water results in evaporative cooling of the mucous membrane.</a:t>
            </a:r>
          </a:p>
        </p:txBody>
      </p:sp>
      <p:sp>
        <p:nvSpPr>
          <p:cNvPr id="9" name="Rectangle 8"/>
          <p:cNvSpPr/>
          <p:nvPr/>
        </p:nvSpPr>
        <p:spPr>
          <a:xfrm>
            <a:off x="254332" y="3410105"/>
            <a:ext cx="8889668" cy="646331"/>
          </a:xfrm>
          <a:prstGeom prst="rect">
            <a:avLst/>
          </a:prstGeom>
        </p:spPr>
        <p:txBody>
          <a:bodyPr wrap="square">
            <a:spAutoFit/>
          </a:bodyPr>
          <a:lstStyle/>
          <a:p>
            <a:pPr marL="285750" indent="-285750">
              <a:buFontTx/>
              <a:buChar char="-"/>
            </a:pPr>
            <a:r>
              <a:rPr lang="en-US"/>
              <a:t>Once in the lungs, inspired air becomes warmed to body temperature and</a:t>
            </a:r>
          </a:p>
          <a:p>
            <a:r>
              <a:rPr lang="en-US"/>
              <a:t>      saturated with water vapor (pulmonary evaporation).</a:t>
            </a:r>
          </a:p>
        </p:txBody>
      </p:sp>
      <p:sp>
        <p:nvSpPr>
          <p:cNvPr id="10" name="Rectangle 9"/>
          <p:cNvSpPr/>
          <p:nvPr/>
        </p:nvSpPr>
        <p:spPr>
          <a:xfrm>
            <a:off x="254332" y="4077607"/>
            <a:ext cx="7933790" cy="646331"/>
          </a:xfrm>
          <a:prstGeom prst="rect">
            <a:avLst/>
          </a:prstGeom>
        </p:spPr>
        <p:txBody>
          <a:bodyPr wrap="square">
            <a:spAutoFit/>
          </a:bodyPr>
          <a:lstStyle/>
          <a:p>
            <a:pPr marL="285750" indent="-285750">
              <a:buFontTx/>
              <a:buChar char="-"/>
            </a:pPr>
            <a:r>
              <a:rPr lang="en-US"/>
              <a:t>On exhalation, this warm, moist air passes the cool mucosa. This cools the air and the moisture from pulmonary evaporation condenses onto the mucosa.</a:t>
            </a:r>
          </a:p>
        </p:txBody>
      </p:sp>
      <p:sp>
        <p:nvSpPr>
          <p:cNvPr id="11" name="TextBox 10"/>
          <p:cNvSpPr txBox="1"/>
          <p:nvPr/>
        </p:nvSpPr>
        <p:spPr>
          <a:xfrm>
            <a:off x="254332" y="4793384"/>
            <a:ext cx="7164012" cy="1200329"/>
          </a:xfrm>
          <a:prstGeom prst="rect">
            <a:avLst/>
          </a:prstGeom>
          <a:noFill/>
        </p:spPr>
        <p:txBody>
          <a:bodyPr wrap="none" rtlCol="0">
            <a:spAutoFit/>
          </a:bodyPr>
          <a:lstStyle/>
          <a:p>
            <a:r>
              <a:rPr lang="en-US"/>
              <a:t>- Much of this condensed water is then absorbed through the mucosa.	</a:t>
            </a:r>
          </a:p>
          <a:p>
            <a:r>
              <a:rPr lang="en-US"/>
              <a:t> </a:t>
            </a:r>
          </a:p>
          <a:p>
            <a:r>
              <a:rPr lang="en-US"/>
              <a:t>With this strategy, </a:t>
            </a:r>
            <a:r>
              <a:rPr lang="en-US" i="1" err="1"/>
              <a:t>Dipodomys</a:t>
            </a:r>
            <a:r>
              <a:rPr lang="en-US"/>
              <a:t> recover 80% of the pulmonary evaporation. </a:t>
            </a:r>
          </a:p>
          <a:p>
            <a:endParaRPr lang="en-US"/>
          </a:p>
        </p:txBody>
      </p:sp>
    </p:spTree>
    <p:extLst>
      <p:ext uri="{BB962C8B-B14F-4D97-AF65-F5344CB8AC3E}">
        <p14:creationId xmlns:p14="http://schemas.microsoft.com/office/powerpoint/2010/main" val="239269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1832" y="458805"/>
            <a:ext cx="5033650" cy="461665"/>
          </a:xfrm>
          <a:prstGeom prst="rect">
            <a:avLst/>
          </a:prstGeom>
        </p:spPr>
        <p:txBody>
          <a:bodyPr wrap="none">
            <a:spAutoFit/>
          </a:bodyPr>
          <a:lstStyle/>
          <a:p>
            <a:r>
              <a:rPr lang="en-US" sz="2400"/>
              <a:t>Adaptations for Conservation of Water </a:t>
            </a:r>
          </a:p>
        </p:txBody>
      </p:sp>
      <p:sp>
        <p:nvSpPr>
          <p:cNvPr id="6" name="TextBox 5"/>
          <p:cNvSpPr txBox="1"/>
          <p:nvPr/>
        </p:nvSpPr>
        <p:spPr>
          <a:xfrm>
            <a:off x="457200" y="1037089"/>
            <a:ext cx="7009776" cy="369332"/>
          </a:xfrm>
          <a:prstGeom prst="rect">
            <a:avLst/>
          </a:prstGeom>
          <a:noFill/>
        </p:spPr>
        <p:txBody>
          <a:bodyPr wrap="none" rtlCol="0">
            <a:spAutoFit/>
          </a:bodyPr>
          <a:lstStyle/>
          <a:p>
            <a:r>
              <a:rPr lang="en-US"/>
              <a:t>4. Concentrate urine – All desert species have this ability to some degree.</a:t>
            </a:r>
          </a:p>
        </p:txBody>
      </p:sp>
      <p:sp>
        <p:nvSpPr>
          <p:cNvPr id="2" name="Rectangle 1"/>
          <p:cNvSpPr/>
          <p:nvPr/>
        </p:nvSpPr>
        <p:spPr>
          <a:xfrm>
            <a:off x="5134435" y="1683801"/>
            <a:ext cx="3859359" cy="1200329"/>
          </a:xfrm>
          <a:prstGeom prst="rect">
            <a:avLst/>
          </a:prstGeom>
        </p:spPr>
        <p:txBody>
          <a:bodyPr wrap="square">
            <a:spAutoFit/>
          </a:bodyPr>
          <a:lstStyle/>
          <a:p>
            <a:r>
              <a:rPr lang="en-US" dirty="0"/>
              <a:t>Very long Loops of Henle permit a great deal of resorption of water and therefore the production of concentrated urine. </a:t>
            </a:r>
          </a:p>
        </p:txBody>
      </p:sp>
      <p:sp>
        <p:nvSpPr>
          <p:cNvPr id="3" name="Rectangle 2"/>
          <p:cNvSpPr/>
          <p:nvPr/>
        </p:nvSpPr>
        <p:spPr>
          <a:xfrm>
            <a:off x="5180976" y="3429000"/>
            <a:ext cx="3812818" cy="1754327"/>
          </a:xfrm>
          <a:prstGeom prst="rect">
            <a:avLst/>
          </a:prstGeom>
        </p:spPr>
        <p:txBody>
          <a:bodyPr wrap="square">
            <a:spAutoFit/>
          </a:bodyPr>
          <a:lstStyle/>
          <a:p>
            <a:r>
              <a:rPr lang="en-US" dirty="0"/>
              <a:t>In desert-adapted rodents, the long Loops of Henle are relatively longer than in generalized mammals. In addition, a higher percentage of nephrons have these very long Loops of Henle. </a:t>
            </a:r>
          </a:p>
        </p:txBody>
      </p:sp>
      <p:pic>
        <p:nvPicPr>
          <p:cNvPr id="4" name="Picture 3"/>
          <p:cNvPicPr>
            <a:picLocks noChangeAspect="1"/>
          </p:cNvPicPr>
          <p:nvPr/>
        </p:nvPicPr>
        <p:blipFill>
          <a:blip r:embed="rId3"/>
          <a:stretch>
            <a:fillRect/>
          </a:stretch>
        </p:blipFill>
        <p:spPr>
          <a:xfrm>
            <a:off x="689112" y="1523040"/>
            <a:ext cx="4070044" cy="4612717"/>
          </a:xfrm>
          <a:prstGeom prst="rect">
            <a:avLst/>
          </a:prstGeom>
        </p:spPr>
      </p:pic>
    </p:spTree>
    <p:extLst>
      <p:ext uri="{BB962C8B-B14F-4D97-AF65-F5344CB8AC3E}">
        <p14:creationId xmlns:p14="http://schemas.microsoft.com/office/powerpoint/2010/main" val="384262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58887" y="226067"/>
            <a:ext cx="2117439" cy="461665"/>
          </a:xfrm>
          <a:prstGeom prst="rect">
            <a:avLst/>
          </a:prstGeom>
          <a:noFill/>
        </p:spPr>
        <p:txBody>
          <a:bodyPr wrap="none" rtlCol="0">
            <a:spAutoFit/>
          </a:bodyPr>
          <a:lstStyle/>
          <a:p>
            <a:pPr algn="ctr"/>
            <a:r>
              <a:rPr lang="en-US" sz="2400" dirty="0"/>
              <a:t>Renal</a:t>
            </a:r>
            <a:r>
              <a:rPr lang="en-US" sz="2000" dirty="0"/>
              <a:t> </a:t>
            </a:r>
            <a:r>
              <a:rPr lang="en-US" sz="2400" dirty="0"/>
              <a:t>Flexibility</a:t>
            </a:r>
            <a:endParaRPr lang="en-US" sz="2400" i="1" dirty="0"/>
          </a:p>
        </p:txBody>
      </p:sp>
      <p:pic>
        <p:nvPicPr>
          <p:cNvPr id="7" name="Picture 6"/>
          <p:cNvPicPr>
            <a:picLocks noChangeAspect="1"/>
          </p:cNvPicPr>
          <p:nvPr/>
        </p:nvPicPr>
        <p:blipFill rotWithShape="1">
          <a:blip r:embed="rId3"/>
          <a:srcRect l="12757" r="13992"/>
          <a:stretch/>
        </p:blipFill>
        <p:spPr>
          <a:xfrm>
            <a:off x="586948" y="773274"/>
            <a:ext cx="3411311" cy="3492760"/>
          </a:xfrm>
          <a:prstGeom prst="rect">
            <a:avLst/>
          </a:prstGeom>
        </p:spPr>
      </p:pic>
      <p:grpSp>
        <p:nvGrpSpPr>
          <p:cNvPr id="6" name="Group 5"/>
          <p:cNvGrpSpPr/>
          <p:nvPr/>
        </p:nvGrpSpPr>
        <p:grpSpPr>
          <a:xfrm>
            <a:off x="407556" y="881520"/>
            <a:ext cx="8032646" cy="5608119"/>
            <a:chOff x="407556" y="881520"/>
            <a:chExt cx="8032646" cy="5608119"/>
          </a:xfrm>
        </p:grpSpPr>
        <p:pic>
          <p:nvPicPr>
            <p:cNvPr id="1026" name="Picture 2"/>
            <p:cNvPicPr>
              <a:picLocks noChangeAspect="1" noChangeArrowheads="1"/>
            </p:cNvPicPr>
            <p:nvPr/>
          </p:nvPicPr>
          <p:blipFill>
            <a:blip r:embed="rId4"/>
            <a:srcRect/>
            <a:stretch>
              <a:fillRect/>
            </a:stretch>
          </p:blipFill>
          <p:spPr bwMode="auto">
            <a:xfrm>
              <a:off x="407556" y="4706834"/>
              <a:ext cx="4210050" cy="1619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5" name="Group 4"/>
            <p:cNvGrpSpPr/>
            <p:nvPr/>
          </p:nvGrpSpPr>
          <p:grpSpPr>
            <a:xfrm>
              <a:off x="5677472" y="881520"/>
              <a:ext cx="2762730" cy="3132062"/>
              <a:chOff x="573526" y="1164192"/>
              <a:chExt cx="2762730" cy="3132062"/>
            </a:xfrm>
          </p:grpSpPr>
          <p:pic>
            <p:nvPicPr>
              <p:cNvPr id="3" name="Picture 2"/>
              <p:cNvPicPr>
                <a:picLocks noChangeAspect="1"/>
              </p:cNvPicPr>
              <p:nvPr/>
            </p:nvPicPr>
            <p:blipFill>
              <a:blip r:embed="rId5"/>
              <a:stretch>
                <a:fillRect/>
              </a:stretch>
            </p:blipFill>
            <p:spPr>
              <a:xfrm>
                <a:off x="573526" y="1533524"/>
                <a:ext cx="2762730" cy="2762730"/>
              </a:xfrm>
              <a:prstGeom prst="rect">
                <a:avLst/>
              </a:prstGeom>
            </p:spPr>
          </p:pic>
          <p:sp>
            <p:nvSpPr>
              <p:cNvPr id="4" name="TextBox 3"/>
              <p:cNvSpPr txBox="1"/>
              <p:nvPr/>
            </p:nvSpPr>
            <p:spPr>
              <a:xfrm>
                <a:off x="1144412" y="1164192"/>
                <a:ext cx="1620957" cy="369332"/>
              </a:xfrm>
              <a:prstGeom prst="rect">
                <a:avLst/>
              </a:prstGeom>
              <a:noFill/>
            </p:spPr>
            <p:txBody>
              <a:bodyPr wrap="none" rtlCol="0">
                <a:spAutoFit/>
              </a:bodyPr>
              <a:lstStyle/>
              <a:p>
                <a:r>
                  <a:rPr lang="en-US" dirty="0" err="1"/>
                  <a:t>Sanguinivorous</a:t>
                </a:r>
                <a:endParaRPr lang="en-US" dirty="0"/>
              </a:p>
            </p:txBody>
          </p:sp>
        </p:grpSp>
        <p:pic>
          <p:nvPicPr>
            <p:cNvPr id="8" name="Picture 7"/>
            <p:cNvPicPr>
              <a:picLocks noChangeAspect="1"/>
            </p:cNvPicPr>
            <p:nvPr/>
          </p:nvPicPr>
          <p:blipFill>
            <a:blip r:embed="rId6"/>
            <a:stretch>
              <a:fillRect/>
            </a:stretch>
          </p:blipFill>
          <p:spPr>
            <a:xfrm>
              <a:off x="5833457" y="4266034"/>
              <a:ext cx="2138082" cy="2223605"/>
            </a:xfrm>
            <a:prstGeom prst="rect">
              <a:avLst/>
            </a:prstGeom>
          </p:spPr>
        </p:pic>
      </p:grpSp>
    </p:spTree>
    <p:extLst>
      <p:ext uri="{BB962C8B-B14F-4D97-AF65-F5344CB8AC3E}">
        <p14:creationId xmlns:p14="http://schemas.microsoft.com/office/powerpoint/2010/main" val="63364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62300" y="152400"/>
            <a:ext cx="281940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Adaptations for Cold</a:t>
            </a:r>
          </a:p>
        </p:txBody>
      </p:sp>
      <p:sp>
        <p:nvSpPr>
          <p:cNvPr id="8" name="TextBox 7"/>
          <p:cNvSpPr txBox="1"/>
          <p:nvPr/>
        </p:nvSpPr>
        <p:spPr>
          <a:xfrm>
            <a:off x="2895600" y="685800"/>
            <a:ext cx="3372701" cy="369332"/>
          </a:xfrm>
          <a:prstGeom prst="rect">
            <a:avLst/>
          </a:prstGeom>
          <a:noFill/>
        </p:spPr>
        <p:txBody>
          <a:bodyPr wrap="none" rtlCol="0">
            <a:spAutoFit/>
          </a:bodyPr>
          <a:lstStyle/>
          <a:p>
            <a:r>
              <a:rPr lang="en-US" dirty="0"/>
              <a:t>High mass-specific metabolic rate.</a:t>
            </a:r>
          </a:p>
        </p:txBody>
      </p:sp>
      <p:pic>
        <p:nvPicPr>
          <p:cNvPr id="2" name="Picture 1"/>
          <p:cNvPicPr>
            <a:picLocks noChangeAspect="1"/>
          </p:cNvPicPr>
          <p:nvPr/>
        </p:nvPicPr>
        <p:blipFill>
          <a:blip r:embed="rId2"/>
          <a:stretch>
            <a:fillRect/>
          </a:stretch>
        </p:blipFill>
        <p:spPr>
          <a:xfrm>
            <a:off x="914400" y="1828800"/>
            <a:ext cx="7214991" cy="4114800"/>
          </a:xfrm>
          <a:prstGeom prst="rect">
            <a:avLst/>
          </a:prstGeom>
        </p:spPr>
      </p:pic>
      <p:pic>
        <p:nvPicPr>
          <p:cNvPr id="7" name="Picture 2"/>
          <p:cNvPicPr>
            <a:picLocks noChangeAspect="1" noChangeArrowheads="1"/>
          </p:cNvPicPr>
          <p:nvPr/>
        </p:nvPicPr>
        <p:blipFill>
          <a:blip r:embed="rId3"/>
          <a:srcRect t="2175" b="2175"/>
          <a:stretch>
            <a:fillRect/>
          </a:stretch>
        </p:blipFill>
        <p:spPr bwMode="auto">
          <a:xfrm>
            <a:off x="4038600" y="2667000"/>
            <a:ext cx="1240811" cy="785670"/>
          </a:xfrm>
          <a:prstGeom prst="rect">
            <a:avLst/>
          </a:prstGeom>
          <a:noFill/>
          <a:ln w="88900" cap="sq">
            <a:noFill/>
            <a:miter lim="800000"/>
          </a:ln>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228600"/>
            <a:ext cx="266700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Adaptations to Cold</a:t>
            </a:r>
          </a:p>
        </p:txBody>
      </p:sp>
      <p:sp>
        <p:nvSpPr>
          <p:cNvPr id="3" name="TextBox 2"/>
          <p:cNvSpPr txBox="1"/>
          <p:nvPr/>
        </p:nvSpPr>
        <p:spPr>
          <a:xfrm>
            <a:off x="3505200" y="666690"/>
            <a:ext cx="1981200"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t>Insulation</a:t>
            </a:r>
          </a:p>
        </p:txBody>
      </p:sp>
      <p:grpSp>
        <p:nvGrpSpPr>
          <p:cNvPr id="7" name="Group 6">
            <a:extLst>
              <a:ext uri="{FF2B5EF4-FFF2-40B4-BE49-F238E27FC236}">
                <a16:creationId xmlns:a16="http://schemas.microsoft.com/office/drawing/2014/main" id="{13DFF51B-4059-6A4B-B8CB-6ED2DB2DB9B7}"/>
              </a:ext>
            </a:extLst>
          </p:cNvPr>
          <p:cNvGrpSpPr/>
          <p:nvPr/>
        </p:nvGrpSpPr>
        <p:grpSpPr>
          <a:xfrm>
            <a:off x="337495" y="1281683"/>
            <a:ext cx="4273501" cy="2890207"/>
            <a:chOff x="337495" y="1281683"/>
            <a:chExt cx="4273501" cy="2890207"/>
          </a:xfrm>
        </p:grpSpPr>
        <p:pic>
          <p:nvPicPr>
            <p:cNvPr id="4098" name="Picture 2"/>
            <p:cNvPicPr>
              <a:picLocks noChangeAspect="1" noChangeArrowheads="1"/>
            </p:cNvPicPr>
            <p:nvPr/>
          </p:nvPicPr>
          <p:blipFill>
            <a:blip r:embed="rId3"/>
            <a:srcRect t="8283"/>
            <a:stretch>
              <a:fillRect/>
            </a:stretch>
          </p:blipFill>
          <p:spPr bwMode="auto">
            <a:xfrm>
              <a:off x="337495" y="1600200"/>
              <a:ext cx="4273501" cy="257169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725D2152-0297-574A-AA16-AA5E4049A844}"/>
                </a:ext>
              </a:extLst>
            </p:cNvPr>
            <p:cNvSpPr txBox="1"/>
            <p:nvPr/>
          </p:nvSpPr>
          <p:spPr>
            <a:xfrm>
              <a:off x="2187948" y="1281683"/>
              <a:ext cx="572593" cy="369332"/>
            </a:xfrm>
            <a:prstGeom prst="rect">
              <a:avLst/>
            </a:prstGeom>
            <a:noFill/>
          </p:spPr>
          <p:txBody>
            <a:bodyPr wrap="none" rtlCol="0">
              <a:spAutoFit/>
            </a:bodyPr>
            <a:lstStyle/>
            <a:p>
              <a:r>
                <a:rPr lang="en-US" dirty="0"/>
                <a:t>Hair</a:t>
              </a:r>
            </a:p>
          </p:txBody>
        </p:sp>
      </p:grpSp>
      <p:grpSp>
        <p:nvGrpSpPr>
          <p:cNvPr id="8" name="Group 7">
            <a:extLst>
              <a:ext uri="{FF2B5EF4-FFF2-40B4-BE49-F238E27FC236}">
                <a16:creationId xmlns:a16="http://schemas.microsoft.com/office/drawing/2014/main" id="{8DD4CABF-67AD-3243-BE9E-A95C2F84E68D}"/>
              </a:ext>
            </a:extLst>
          </p:cNvPr>
          <p:cNvGrpSpPr/>
          <p:nvPr/>
        </p:nvGrpSpPr>
        <p:grpSpPr>
          <a:xfrm>
            <a:off x="4953000" y="3806144"/>
            <a:ext cx="4005659" cy="2933203"/>
            <a:chOff x="4953000" y="3806144"/>
            <a:chExt cx="4005659" cy="2933203"/>
          </a:xfrm>
        </p:grpSpPr>
        <p:pic>
          <p:nvPicPr>
            <p:cNvPr id="4" name="Picture 3"/>
            <p:cNvPicPr>
              <a:picLocks noChangeAspect="1"/>
            </p:cNvPicPr>
            <p:nvPr/>
          </p:nvPicPr>
          <p:blipFill rotWithShape="1">
            <a:blip r:embed="rId4"/>
            <a:srcRect l="8159" t="25479" r="4683"/>
            <a:stretch/>
          </p:blipFill>
          <p:spPr>
            <a:xfrm>
              <a:off x="4953000" y="4171890"/>
              <a:ext cx="4005659" cy="2567457"/>
            </a:xfrm>
            <a:prstGeom prst="rect">
              <a:avLst/>
            </a:prstGeom>
          </p:spPr>
        </p:pic>
        <p:sp>
          <p:nvSpPr>
            <p:cNvPr id="6" name="TextBox 5">
              <a:extLst>
                <a:ext uri="{FF2B5EF4-FFF2-40B4-BE49-F238E27FC236}">
                  <a16:creationId xmlns:a16="http://schemas.microsoft.com/office/drawing/2014/main" id="{8942A397-EE4C-834A-A7C5-79E20C79AEC4}"/>
                </a:ext>
              </a:extLst>
            </p:cNvPr>
            <p:cNvSpPr txBox="1"/>
            <p:nvPr/>
          </p:nvSpPr>
          <p:spPr>
            <a:xfrm>
              <a:off x="6049074" y="3806144"/>
              <a:ext cx="1813510" cy="369332"/>
            </a:xfrm>
            <a:prstGeom prst="rect">
              <a:avLst/>
            </a:prstGeom>
            <a:noFill/>
          </p:spPr>
          <p:txBody>
            <a:bodyPr wrap="none" rtlCol="0">
              <a:spAutoFit/>
            </a:bodyPr>
            <a:lstStyle/>
            <a:p>
              <a:r>
                <a:rPr lang="en-US" dirty="0"/>
                <a:t>Subcutaneous fat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971490"/>
            <a:ext cx="4876800"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t>Regional Heterothermy</a:t>
            </a:r>
          </a:p>
        </p:txBody>
      </p:sp>
      <p:sp>
        <p:nvSpPr>
          <p:cNvPr id="3" name="TextBox 2"/>
          <p:cNvSpPr txBox="1"/>
          <p:nvPr/>
        </p:nvSpPr>
        <p:spPr>
          <a:xfrm>
            <a:off x="2705100" y="228600"/>
            <a:ext cx="373380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Adaptations to Cold</a:t>
            </a:r>
          </a:p>
        </p:txBody>
      </p:sp>
      <p:grpSp>
        <p:nvGrpSpPr>
          <p:cNvPr id="10" name="Group 9"/>
          <p:cNvGrpSpPr/>
          <p:nvPr/>
        </p:nvGrpSpPr>
        <p:grpSpPr>
          <a:xfrm>
            <a:off x="533400" y="1752600"/>
            <a:ext cx="2743200" cy="3188732"/>
            <a:chOff x="533400" y="1752600"/>
            <a:chExt cx="2743200" cy="3188732"/>
          </a:xfrm>
        </p:grpSpPr>
        <p:pic>
          <p:nvPicPr>
            <p:cNvPr id="5123" name="Picture 3"/>
            <p:cNvPicPr>
              <a:picLocks noChangeAspect="1" noChangeArrowheads="1"/>
            </p:cNvPicPr>
            <p:nvPr/>
          </p:nvPicPr>
          <p:blipFill>
            <a:blip r:embed="rId3"/>
            <a:srcRect/>
            <a:stretch>
              <a:fillRect/>
            </a:stretch>
          </p:blipFill>
          <p:spPr bwMode="auto">
            <a:xfrm>
              <a:off x="533400" y="1752600"/>
              <a:ext cx="2743200" cy="2743200"/>
            </a:xfrm>
            <a:prstGeom prst="rect">
              <a:avLst/>
            </a:prstGeom>
            <a:noFill/>
            <a:ln w="9525">
              <a:noFill/>
              <a:miter lim="800000"/>
              <a:headEnd/>
              <a:tailEnd/>
            </a:ln>
            <a:effectLst/>
          </p:spPr>
        </p:pic>
        <p:sp>
          <p:nvSpPr>
            <p:cNvPr id="6" name="Rectangle 5"/>
            <p:cNvSpPr/>
            <p:nvPr/>
          </p:nvSpPr>
          <p:spPr>
            <a:xfrm>
              <a:off x="849595" y="4572000"/>
              <a:ext cx="1893605" cy="369332"/>
            </a:xfrm>
            <a:prstGeom prst="rect">
              <a:avLst/>
            </a:prstGeom>
          </p:spPr>
          <p:txBody>
            <a:bodyPr wrap="none">
              <a:spAutoFit/>
            </a:bodyPr>
            <a:lstStyle/>
            <a:p>
              <a:r>
                <a:rPr lang="en-US" i="1" dirty="0" err="1"/>
                <a:t>Urocitellus</a:t>
              </a:r>
              <a:r>
                <a:rPr lang="en-US" i="1"/>
                <a:t> </a:t>
              </a:r>
              <a:r>
                <a:rPr lang="en-US" i="1" err="1"/>
                <a:t>parryii</a:t>
              </a:r>
              <a:endParaRPr lang="en-US" i="1"/>
            </a:p>
          </p:txBody>
        </p:sp>
      </p:grpSp>
      <p:grpSp>
        <p:nvGrpSpPr>
          <p:cNvPr id="9" name="Group 8"/>
          <p:cNvGrpSpPr/>
          <p:nvPr/>
        </p:nvGrpSpPr>
        <p:grpSpPr>
          <a:xfrm>
            <a:off x="3429000" y="2971800"/>
            <a:ext cx="5257800" cy="3098968"/>
            <a:chOff x="3429000" y="3505200"/>
            <a:chExt cx="5257800" cy="3098968"/>
          </a:xfrm>
        </p:grpSpPr>
        <p:pic>
          <p:nvPicPr>
            <p:cNvPr id="5124" name="Picture 4"/>
            <p:cNvPicPr>
              <a:picLocks noChangeAspect="1" noChangeArrowheads="1"/>
            </p:cNvPicPr>
            <p:nvPr/>
          </p:nvPicPr>
          <p:blipFill>
            <a:blip r:embed="rId4"/>
            <a:srcRect t="11881"/>
            <a:stretch>
              <a:fillRect/>
            </a:stretch>
          </p:blipFill>
          <p:spPr bwMode="auto">
            <a:xfrm>
              <a:off x="3429000" y="3505200"/>
              <a:ext cx="5257800" cy="3098968"/>
            </a:xfrm>
            <a:prstGeom prst="rect">
              <a:avLst/>
            </a:prstGeom>
            <a:noFill/>
            <a:ln w="9525">
              <a:noFill/>
              <a:miter lim="800000"/>
              <a:headEnd/>
              <a:tailEnd/>
            </a:ln>
            <a:effectLst/>
          </p:spPr>
        </p:pic>
        <p:sp>
          <p:nvSpPr>
            <p:cNvPr id="8" name="Rectangle 7"/>
            <p:cNvSpPr/>
            <p:nvPr/>
          </p:nvSpPr>
          <p:spPr>
            <a:xfrm>
              <a:off x="3657600" y="6019800"/>
              <a:ext cx="2044412" cy="369332"/>
            </a:xfrm>
            <a:prstGeom prst="rect">
              <a:avLst/>
            </a:prstGeom>
          </p:spPr>
          <p:txBody>
            <a:bodyPr wrap="none">
              <a:spAutoFit/>
            </a:bodyPr>
            <a:lstStyle/>
            <a:p>
              <a:r>
                <a:rPr lang="en-US" i="1" err="1">
                  <a:solidFill>
                    <a:schemeClr val="bg1"/>
                  </a:solidFill>
                </a:rPr>
                <a:t>Ondatra</a:t>
              </a:r>
              <a:r>
                <a:rPr lang="en-US" i="1">
                  <a:solidFill>
                    <a:schemeClr val="bg1"/>
                  </a:solidFill>
                </a:rPr>
                <a:t> </a:t>
              </a:r>
              <a:r>
                <a:rPr lang="en-US" i="1" err="1">
                  <a:solidFill>
                    <a:schemeClr val="bg1"/>
                  </a:solidFill>
                </a:rPr>
                <a:t>zibethicus</a:t>
              </a:r>
              <a:endParaRPr lang="en-US" i="1">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762000"/>
            <a:ext cx="6019800"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a:t>Systemic </a:t>
            </a:r>
            <a:r>
              <a:rPr lang="en-US" sz="2000" err="1"/>
              <a:t>Heterothermy</a:t>
            </a:r>
            <a:r>
              <a:rPr lang="en-US" sz="2000"/>
              <a:t> (a.k.a. Adaptive Hypothermia)</a:t>
            </a:r>
          </a:p>
        </p:txBody>
      </p:sp>
      <p:sp>
        <p:nvSpPr>
          <p:cNvPr id="3" name="TextBox 2"/>
          <p:cNvSpPr txBox="1"/>
          <p:nvPr/>
        </p:nvSpPr>
        <p:spPr>
          <a:xfrm>
            <a:off x="2438400" y="228600"/>
            <a:ext cx="419100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a:t>Adaptations to Cold</a:t>
            </a:r>
          </a:p>
        </p:txBody>
      </p:sp>
      <p:sp>
        <p:nvSpPr>
          <p:cNvPr id="6" name="TextBox 5"/>
          <p:cNvSpPr txBox="1"/>
          <p:nvPr/>
        </p:nvSpPr>
        <p:spPr>
          <a:xfrm>
            <a:off x="685800" y="1600200"/>
            <a:ext cx="7772400" cy="2031325"/>
          </a:xfrm>
          <a:prstGeom prst="rect">
            <a:avLst/>
          </a:prstGeom>
          <a:noFill/>
        </p:spPr>
        <p:txBody>
          <a:bodyPr wrap="square" rtlCol="0">
            <a:spAutoFit/>
          </a:bodyPr>
          <a:lstStyle/>
          <a:p>
            <a:r>
              <a:rPr lang="en-US"/>
              <a:t>Characterized by: </a:t>
            </a:r>
          </a:p>
          <a:p>
            <a:r>
              <a:rPr lang="en-US"/>
              <a:t>	- Decreased body temperature</a:t>
            </a:r>
          </a:p>
          <a:p>
            <a:r>
              <a:rPr lang="en-US"/>
              <a:t>	- Decreased heart rate</a:t>
            </a:r>
          </a:p>
          <a:p>
            <a:r>
              <a:rPr lang="en-US"/>
              <a:t>	- Vasoconstriction - severe reduction of blood flow to the extremities</a:t>
            </a:r>
          </a:p>
          <a:p>
            <a:r>
              <a:rPr lang="en-US"/>
              <a:t>	- Decreased breathing rate</a:t>
            </a:r>
          </a:p>
          <a:p>
            <a:r>
              <a:rPr lang="en-US"/>
              <a:t>	- Suppression of shivering</a:t>
            </a:r>
          </a:p>
          <a:p>
            <a:r>
              <a:rPr lang="en-US"/>
              <a:t>	- Decreased oxygen consumption (decreased metabolic rate)</a:t>
            </a:r>
          </a:p>
        </p:txBody>
      </p:sp>
      <p:sp>
        <p:nvSpPr>
          <p:cNvPr id="5" name="TextBox 4"/>
          <p:cNvSpPr txBox="1"/>
          <p:nvPr/>
        </p:nvSpPr>
        <p:spPr>
          <a:xfrm>
            <a:off x="533400" y="4191000"/>
            <a:ext cx="8010163" cy="923330"/>
          </a:xfrm>
          <a:prstGeom prst="rect">
            <a:avLst/>
          </a:prstGeom>
          <a:noFill/>
        </p:spPr>
        <p:txBody>
          <a:bodyPr wrap="none" rtlCol="0">
            <a:spAutoFit/>
          </a:bodyPr>
          <a:lstStyle/>
          <a:p>
            <a:pPr algn="ctr"/>
            <a:r>
              <a:rPr lang="en-US"/>
              <a:t>Maintenance of high T</a:t>
            </a:r>
            <a:r>
              <a:rPr lang="en-US" baseline="-25000"/>
              <a:t>B</a:t>
            </a:r>
            <a:r>
              <a:rPr lang="en-US"/>
              <a:t> at very low temperatures is energetically costly and without </a:t>
            </a:r>
          </a:p>
          <a:p>
            <a:pPr algn="ctr"/>
            <a:r>
              <a:rPr lang="en-US"/>
              <a:t>adaptive hypothermia, many small mammals would be unable to persist in </a:t>
            </a:r>
          </a:p>
          <a:p>
            <a:pPr algn="ctr"/>
            <a:r>
              <a:rPr lang="en-US"/>
              <a:t>many cold localities.</a:t>
            </a:r>
          </a:p>
        </p:txBody>
      </p:sp>
      <p:grpSp>
        <p:nvGrpSpPr>
          <p:cNvPr id="11" name="Group 10">
            <a:extLst>
              <a:ext uri="{FF2B5EF4-FFF2-40B4-BE49-F238E27FC236}">
                <a16:creationId xmlns:a16="http://schemas.microsoft.com/office/drawing/2014/main" id="{14529589-3324-5544-82AF-6D6317ECEE27}"/>
              </a:ext>
            </a:extLst>
          </p:cNvPr>
          <p:cNvGrpSpPr/>
          <p:nvPr/>
        </p:nvGrpSpPr>
        <p:grpSpPr>
          <a:xfrm>
            <a:off x="1143000" y="5250712"/>
            <a:ext cx="7187289" cy="1285505"/>
            <a:chOff x="1143000" y="5250712"/>
            <a:chExt cx="7187289" cy="1285505"/>
          </a:xfrm>
        </p:grpSpPr>
        <p:sp>
          <p:nvSpPr>
            <p:cNvPr id="7" name="TextBox 6"/>
            <p:cNvSpPr txBox="1"/>
            <p:nvPr/>
          </p:nvSpPr>
          <p:spPr>
            <a:xfrm>
              <a:off x="1143000" y="5250712"/>
              <a:ext cx="7187289" cy="369332"/>
            </a:xfrm>
            <a:prstGeom prst="rect">
              <a:avLst/>
            </a:prstGeom>
            <a:noFill/>
          </p:spPr>
          <p:txBody>
            <a:bodyPr wrap="none" rtlCol="0">
              <a:spAutoFit/>
            </a:bodyPr>
            <a:lstStyle/>
            <a:p>
              <a:r>
                <a:rPr lang="en-US"/>
                <a:t>Cost: Thermogenic fat (brown fat) is required to arouse from hypothermia.</a:t>
              </a:r>
            </a:p>
          </p:txBody>
        </p:sp>
        <p:pic>
          <p:nvPicPr>
            <p:cNvPr id="8" name="Picture 7">
              <a:extLst>
                <a:ext uri="{FF2B5EF4-FFF2-40B4-BE49-F238E27FC236}">
                  <a16:creationId xmlns:a16="http://schemas.microsoft.com/office/drawing/2014/main" id="{976C0AC7-7145-F74F-99AC-429578023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8600" y="5837717"/>
              <a:ext cx="939800" cy="698500"/>
            </a:xfrm>
            <a:prstGeom prst="rect">
              <a:avLst/>
            </a:prstGeom>
          </p:spPr>
        </p:pic>
        <p:pic>
          <p:nvPicPr>
            <p:cNvPr id="10" name="Picture 9">
              <a:extLst>
                <a:ext uri="{FF2B5EF4-FFF2-40B4-BE49-F238E27FC236}">
                  <a16:creationId xmlns:a16="http://schemas.microsoft.com/office/drawing/2014/main" id="{5B35E428-C56F-E84A-B729-C3CA0CFD9E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000" y="5761517"/>
              <a:ext cx="965200" cy="7747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304800"/>
            <a:ext cx="693420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a:t>Classification of Adaptive Hypothermia</a:t>
            </a:r>
          </a:p>
        </p:txBody>
      </p:sp>
      <p:sp>
        <p:nvSpPr>
          <p:cNvPr id="3" name="TextBox 2"/>
          <p:cNvSpPr txBox="1"/>
          <p:nvPr/>
        </p:nvSpPr>
        <p:spPr>
          <a:xfrm>
            <a:off x="1143000" y="838200"/>
            <a:ext cx="6934200"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t>Shallow (Torpor) vs. Deep (Hibernation)</a:t>
            </a:r>
          </a:p>
        </p:txBody>
      </p:sp>
      <p:grpSp>
        <p:nvGrpSpPr>
          <p:cNvPr id="7" name="Group 6"/>
          <p:cNvGrpSpPr/>
          <p:nvPr/>
        </p:nvGrpSpPr>
        <p:grpSpPr>
          <a:xfrm>
            <a:off x="4895850" y="1809750"/>
            <a:ext cx="3162300" cy="3389531"/>
            <a:chOff x="4895850" y="1447800"/>
            <a:chExt cx="3162300" cy="3389531"/>
          </a:xfrm>
        </p:grpSpPr>
        <p:pic>
          <p:nvPicPr>
            <p:cNvPr id="7171" name="Picture 3"/>
            <p:cNvPicPr>
              <a:picLocks noChangeAspect="1" noChangeArrowheads="1"/>
            </p:cNvPicPr>
            <p:nvPr/>
          </p:nvPicPr>
          <p:blipFill>
            <a:blip r:embed="rId3"/>
            <a:srcRect/>
            <a:stretch>
              <a:fillRect/>
            </a:stretch>
          </p:blipFill>
          <p:spPr bwMode="auto">
            <a:xfrm>
              <a:off x="4895850" y="1447800"/>
              <a:ext cx="3162300" cy="3162300"/>
            </a:xfrm>
            <a:prstGeom prst="rect">
              <a:avLst/>
            </a:prstGeom>
            <a:noFill/>
            <a:ln w="9525">
              <a:noFill/>
              <a:miter lim="800000"/>
              <a:headEnd/>
              <a:tailEnd/>
            </a:ln>
            <a:effectLst/>
          </p:spPr>
        </p:pic>
        <p:sp>
          <p:nvSpPr>
            <p:cNvPr id="6" name="Rectangle 5"/>
            <p:cNvSpPr/>
            <p:nvPr/>
          </p:nvSpPr>
          <p:spPr>
            <a:xfrm>
              <a:off x="4895850" y="4191000"/>
              <a:ext cx="3162300" cy="646331"/>
            </a:xfrm>
            <a:prstGeom prst="rect">
              <a:avLst/>
            </a:prstGeom>
          </p:spPr>
          <p:txBody>
            <a:bodyPr wrap="square">
              <a:spAutoFit/>
            </a:bodyPr>
            <a:lstStyle/>
            <a:p>
              <a:pPr algn="ctr"/>
              <a:r>
                <a:rPr lang="en-US" i="1" dirty="0" err="1"/>
                <a:t>Perognathus</a:t>
              </a:r>
              <a:r>
                <a:rPr lang="en-US" i="1" dirty="0"/>
                <a:t> </a:t>
              </a:r>
              <a:r>
                <a:rPr lang="en-US" i="1" dirty="0" err="1"/>
                <a:t>parvus</a:t>
              </a:r>
              <a:r>
                <a:rPr lang="en-US" i="1" dirty="0"/>
                <a:t> </a:t>
              </a:r>
              <a:r>
                <a:rPr lang="en-US" dirty="0"/>
                <a:t>(Great Basin pocket mouse) – ca. 2-3</a:t>
              </a:r>
              <a:r>
                <a:rPr lang="en-US" baseline="30000" dirty="0"/>
                <a:t>o</a:t>
              </a:r>
              <a:r>
                <a:rPr lang="en-US" dirty="0"/>
                <a:t>C</a:t>
              </a:r>
            </a:p>
          </p:txBody>
        </p:sp>
      </p:grpSp>
      <p:grpSp>
        <p:nvGrpSpPr>
          <p:cNvPr id="9" name="Group 8"/>
          <p:cNvGrpSpPr/>
          <p:nvPr/>
        </p:nvGrpSpPr>
        <p:grpSpPr>
          <a:xfrm>
            <a:off x="1295400" y="1581150"/>
            <a:ext cx="2809875" cy="4655582"/>
            <a:chOff x="1295400" y="1581150"/>
            <a:chExt cx="2809875" cy="4655582"/>
          </a:xfrm>
        </p:grpSpPr>
        <p:pic>
          <p:nvPicPr>
            <p:cNvPr id="7170" name="Picture 2"/>
            <p:cNvPicPr>
              <a:picLocks noChangeAspect="1" noChangeArrowheads="1"/>
            </p:cNvPicPr>
            <p:nvPr/>
          </p:nvPicPr>
          <p:blipFill>
            <a:blip r:embed="rId4"/>
            <a:srcRect/>
            <a:stretch>
              <a:fillRect/>
            </a:stretch>
          </p:blipFill>
          <p:spPr bwMode="auto">
            <a:xfrm>
              <a:off x="1295400" y="1581150"/>
              <a:ext cx="2809875" cy="4286250"/>
            </a:xfrm>
            <a:prstGeom prst="rect">
              <a:avLst/>
            </a:prstGeom>
            <a:noFill/>
            <a:ln w="9525">
              <a:noFill/>
              <a:miter lim="800000"/>
              <a:headEnd/>
              <a:tailEnd/>
            </a:ln>
            <a:effectLst/>
          </p:spPr>
        </p:pic>
        <p:sp>
          <p:nvSpPr>
            <p:cNvPr id="8" name="TextBox 7"/>
            <p:cNvSpPr txBox="1"/>
            <p:nvPr/>
          </p:nvSpPr>
          <p:spPr>
            <a:xfrm>
              <a:off x="1295400" y="5867400"/>
              <a:ext cx="2778133" cy="369332"/>
            </a:xfrm>
            <a:prstGeom prst="rect">
              <a:avLst/>
            </a:prstGeom>
            <a:noFill/>
          </p:spPr>
          <p:txBody>
            <a:bodyPr wrap="none" rtlCol="0">
              <a:spAutoFit/>
            </a:bodyPr>
            <a:lstStyle/>
            <a:p>
              <a:r>
                <a:rPr lang="en-US" i="1" dirty="0"/>
                <a:t>Ursus americanus - </a:t>
              </a:r>
              <a:r>
                <a:rPr lang="en-US" dirty="0"/>
                <a:t>ca. 30</a:t>
              </a:r>
              <a:r>
                <a:rPr lang="en-US" baseline="30000" dirty="0"/>
                <a:t>o</a:t>
              </a:r>
              <a:r>
                <a:rPr lang="en-US" dirty="0"/>
                <a:t>C</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304800"/>
            <a:ext cx="693420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a:t>Classification of Adaptive Hypothermia</a:t>
            </a:r>
          </a:p>
        </p:txBody>
      </p:sp>
      <p:sp>
        <p:nvSpPr>
          <p:cNvPr id="3" name="TextBox 2"/>
          <p:cNvSpPr txBox="1"/>
          <p:nvPr/>
        </p:nvSpPr>
        <p:spPr>
          <a:xfrm>
            <a:off x="3048000" y="762000"/>
            <a:ext cx="3048000"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a:t>Seasonal vs. Daily</a:t>
            </a:r>
          </a:p>
        </p:txBody>
      </p:sp>
      <p:grpSp>
        <p:nvGrpSpPr>
          <p:cNvPr id="12" name="Group 11"/>
          <p:cNvGrpSpPr/>
          <p:nvPr/>
        </p:nvGrpSpPr>
        <p:grpSpPr>
          <a:xfrm>
            <a:off x="228600" y="1219200"/>
            <a:ext cx="4457700" cy="3525798"/>
            <a:chOff x="457200" y="1219200"/>
            <a:chExt cx="4457700" cy="3525798"/>
          </a:xfrm>
        </p:grpSpPr>
        <p:pic>
          <p:nvPicPr>
            <p:cNvPr id="8194" name="Picture 2"/>
            <p:cNvPicPr>
              <a:picLocks noChangeAspect="1" noChangeArrowheads="1"/>
            </p:cNvPicPr>
            <p:nvPr/>
          </p:nvPicPr>
          <p:blipFill>
            <a:blip r:embed="rId3"/>
            <a:srcRect/>
            <a:stretch>
              <a:fillRect/>
            </a:stretch>
          </p:blipFill>
          <p:spPr bwMode="auto">
            <a:xfrm>
              <a:off x="457200" y="1219200"/>
              <a:ext cx="4457700" cy="2886075"/>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1988283" y="4191000"/>
              <a:ext cx="1337610" cy="553998"/>
            </a:xfrm>
            <a:prstGeom prst="rect">
              <a:avLst/>
            </a:prstGeom>
            <a:noFill/>
          </p:spPr>
          <p:txBody>
            <a:bodyPr wrap="none" rtlCol="0">
              <a:spAutoFit/>
            </a:bodyPr>
            <a:lstStyle/>
            <a:p>
              <a:r>
                <a:rPr lang="en-US" i="1" dirty="0"/>
                <a:t>Ursus arctos</a:t>
              </a:r>
            </a:p>
            <a:p>
              <a:pPr algn="ctr"/>
              <a:r>
                <a:rPr lang="en-US" sz="1200" dirty="0"/>
                <a:t>(Seasonal)</a:t>
              </a:r>
            </a:p>
          </p:txBody>
        </p:sp>
      </p:grpSp>
      <p:grpSp>
        <p:nvGrpSpPr>
          <p:cNvPr id="13" name="Group 12"/>
          <p:cNvGrpSpPr/>
          <p:nvPr/>
        </p:nvGrpSpPr>
        <p:grpSpPr>
          <a:xfrm>
            <a:off x="4788514" y="2900522"/>
            <a:ext cx="4046164" cy="3710428"/>
            <a:chOff x="5638800" y="1276350"/>
            <a:chExt cx="2286000" cy="2096316"/>
          </a:xfrm>
        </p:grpSpPr>
        <p:pic>
          <p:nvPicPr>
            <p:cNvPr id="8195" name="Picture 3"/>
            <p:cNvPicPr>
              <a:picLocks noChangeAspect="1" noChangeArrowheads="1"/>
            </p:cNvPicPr>
            <p:nvPr/>
          </p:nvPicPr>
          <p:blipFill>
            <a:blip r:embed="rId4"/>
            <a:srcRect/>
            <a:stretch>
              <a:fillRect/>
            </a:stretch>
          </p:blipFill>
          <p:spPr bwMode="auto">
            <a:xfrm>
              <a:off x="5638800" y="1276350"/>
              <a:ext cx="2286000" cy="2076450"/>
            </a:xfrm>
            <a:prstGeom prst="rect">
              <a:avLst/>
            </a:prstGeom>
            <a:ln>
              <a:noFill/>
            </a:ln>
            <a:effectLst/>
          </p:spPr>
        </p:pic>
        <p:sp>
          <p:nvSpPr>
            <p:cNvPr id="11" name="TextBox 10"/>
            <p:cNvSpPr txBox="1"/>
            <p:nvPr/>
          </p:nvSpPr>
          <p:spPr>
            <a:xfrm>
              <a:off x="6130676" y="3059668"/>
              <a:ext cx="1400809" cy="312998"/>
            </a:xfrm>
            <a:prstGeom prst="rect">
              <a:avLst/>
            </a:prstGeom>
            <a:solidFill>
              <a:srgbClr val="FFFFFF">
                <a:alpha val="48000"/>
              </a:srgbClr>
            </a:solidFill>
          </p:spPr>
          <p:txBody>
            <a:bodyPr wrap="none" rtlCol="0">
              <a:spAutoFit/>
            </a:bodyPr>
            <a:lstStyle/>
            <a:p>
              <a:pPr algn="ctr"/>
              <a:r>
                <a:rPr lang="en-US" i="1" dirty="0"/>
                <a:t>Peromyscus maniculatus</a:t>
              </a:r>
            </a:p>
            <a:p>
              <a:pPr algn="ctr"/>
              <a:r>
                <a:rPr lang="en-US" sz="1200" dirty="0"/>
                <a:t>(Daily)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srcRect/>
          <a:stretch>
            <a:fillRect/>
          </a:stretch>
        </p:blipFill>
        <p:spPr bwMode="auto">
          <a:xfrm>
            <a:off x="1295400" y="838200"/>
            <a:ext cx="6662827" cy="5286375"/>
          </a:xfrm>
          <a:prstGeom prst="rect">
            <a:avLst/>
          </a:prstGeom>
          <a:noFill/>
          <a:ln w="9525">
            <a:noFill/>
            <a:miter lim="800000"/>
            <a:headEnd/>
            <a:tailEnd/>
          </a:ln>
          <a:effectLst/>
        </p:spPr>
      </p:pic>
      <p:sp>
        <p:nvSpPr>
          <p:cNvPr id="3" name="TextBox 2"/>
          <p:cNvSpPr txBox="1"/>
          <p:nvPr/>
        </p:nvSpPr>
        <p:spPr>
          <a:xfrm>
            <a:off x="3324472" y="228600"/>
            <a:ext cx="2466728" cy="369332"/>
          </a:xfrm>
          <a:prstGeom prst="rect">
            <a:avLst/>
          </a:prstGeom>
          <a:noFill/>
        </p:spPr>
        <p:txBody>
          <a:bodyPr wrap="none" rtlCol="0">
            <a:spAutoFit/>
          </a:bodyPr>
          <a:lstStyle/>
          <a:p>
            <a:r>
              <a:rPr lang="en-US"/>
              <a:t>Bats combine strategies.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4272</TotalTime>
  <Words>1170</Words>
  <Application>Microsoft Macintosh PowerPoint</Application>
  <PresentationFormat>On-screen Show (4:3)</PresentationFormat>
  <Paragraphs>149</Paragraphs>
  <Slides>25</Slides>
  <Notes>13</Notes>
  <HiddenSlides>0</HiddenSlides>
  <MMClips>0</MMClips>
  <ScaleCrop>false</ScaleCrop>
  <HeadingPairs>
    <vt:vector size="8" baseType="variant">
      <vt:variant>
        <vt:lpstr>Fonts Used</vt:lpstr>
      </vt:variant>
      <vt:variant>
        <vt:i4>2</vt:i4>
      </vt:variant>
      <vt:variant>
        <vt:lpstr>Theme</vt:lpstr>
      </vt:variant>
      <vt:variant>
        <vt:i4>1</vt:i4>
      </vt:variant>
      <vt:variant>
        <vt:lpstr>Links</vt:lpstr>
      </vt:variant>
      <vt:variant>
        <vt:i4>2</vt:i4>
      </vt:variant>
      <vt:variant>
        <vt:lpstr>Slide Titles</vt:lpstr>
      </vt:variant>
      <vt:variant>
        <vt:i4>25</vt:i4>
      </vt:variant>
    </vt:vector>
  </HeadingPairs>
  <TitlesOfParts>
    <vt:vector size="30" baseType="lpstr">
      <vt:lpstr>Arial</vt:lpstr>
      <vt:lpstr>Calibri</vt:lpstr>
      <vt:lpstr>Office Theme</vt:lpstr>
      <vt:lpstr>!OLE_LINK1</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Idaho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Dave Roon</dc:creator>
  <cp:lastModifiedBy>Sullivan, Jack (jacks@uidaho.edu)</cp:lastModifiedBy>
  <cp:revision>134</cp:revision>
  <cp:lastPrinted>2010-12-02T16:30:18Z</cp:lastPrinted>
  <dcterms:created xsi:type="dcterms:W3CDTF">2010-12-09T16:12:35Z</dcterms:created>
  <dcterms:modified xsi:type="dcterms:W3CDTF">2023-12-04T19:10:16Z</dcterms:modified>
</cp:coreProperties>
</file>