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88" r:id="rId11"/>
    <p:sldId id="266" r:id="rId12"/>
    <p:sldId id="289" r:id="rId13"/>
    <p:sldId id="269" r:id="rId14"/>
    <p:sldId id="270" r:id="rId15"/>
    <p:sldId id="271" r:id="rId16"/>
    <p:sldId id="272" r:id="rId17"/>
    <p:sldId id="268" r:id="rId18"/>
    <p:sldId id="267" r:id="rId19"/>
    <p:sldId id="278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90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4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0"/>
    <p:restoredTop sz="86401"/>
  </p:normalViewPr>
  <p:slideViewPr>
    <p:cSldViewPr snapToGrid="0" snapToObjects="1" showGuides="1">
      <p:cViewPr varScale="1">
        <p:scale>
          <a:sx n="120" d="100"/>
          <a:sy n="120" d="100"/>
        </p:scale>
        <p:origin x="1568" y="176"/>
      </p:cViewPr>
      <p:guideLst>
        <p:guide orient="horz" pos="2104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C63FB-FBDD-A545-8031-7560956293B5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13D3D-63AF-1B4D-8FD7-47D8F63E0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6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0784A-55F4-2547-950F-7911D48BC711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D7136-39EE-DF44-8D04-3075154EB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9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D7136-39EE-DF44-8D04-3075154EBD0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1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D7136-39EE-DF44-8D04-3075154EBD0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0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F465-E1B4-B14E-8206-E0091B5252DD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92C4-1E86-8941-BD94-5744E2F3D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F465-E1B4-B14E-8206-E0091B5252DD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92C4-1E86-8941-BD94-5744E2F3D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F465-E1B4-B14E-8206-E0091B5252DD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92C4-1E86-8941-BD94-5744E2F3D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F465-E1B4-B14E-8206-E0091B5252DD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92C4-1E86-8941-BD94-5744E2F3D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F465-E1B4-B14E-8206-E0091B5252DD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92C4-1E86-8941-BD94-5744E2F3D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F465-E1B4-B14E-8206-E0091B5252DD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92C4-1E86-8941-BD94-5744E2F3D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F465-E1B4-B14E-8206-E0091B5252DD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92C4-1E86-8941-BD94-5744E2F3D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F465-E1B4-B14E-8206-E0091B5252DD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92C4-1E86-8941-BD94-5744E2F3D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F465-E1B4-B14E-8206-E0091B5252DD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92C4-1E86-8941-BD94-5744E2F3D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F465-E1B4-B14E-8206-E0091B5252DD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92C4-1E86-8941-BD94-5744E2F3D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F465-E1B4-B14E-8206-E0091B5252DD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92C4-1E86-8941-BD94-5744E2F3D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F465-E1B4-B14E-8206-E0091B5252DD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C92C4-1E86-8941-BD94-5744E2F3D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3594100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038600" y="6172200"/>
            <a:ext cx="346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See http://</a:t>
            </a:r>
            <a:r>
              <a:rPr lang="en-US" dirty="0" err="1"/>
              <a:t>geology.com/time.htm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209943"/>
            <a:ext cx="4411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don’t expect you to know this, but knowing </a:t>
            </a:r>
          </a:p>
          <a:p>
            <a:r>
              <a:rPr lang="en-US" dirty="0"/>
              <a:t>the order of the geological periods can help </a:t>
            </a:r>
          </a:p>
          <a:p>
            <a:r>
              <a:rPr lang="en-US" dirty="0"/>
              <a:t>you make sense of what we’ll be discussing.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BDE6B9-DFC6-6845-B080-4F564FA72D20}"/>
              </a:ext>
            </a:extLst>
          </p:cNvPr>
          <p:cNvGrpSpPr/>
          <p:nvPr/>
        </p:nvGrpSpPr>
        <p:grpSpPr>
          <a:xfrm>
            <a:off x="4122182" y="1604144"/>
            <a:ext cx="4675830" cy="1370426"/>
            <a:chOff x="4122182" y="1604144"/>
            <a:chExt cx="4675830" cy="1370426"/>
          </a:xfrm>
        </p:grpSpPr>
        <p:sp>
          <p:nvSpPr>
            <p:cNvPr id="5" name="TextBox 4"/>
            <p:cNvSpPr txBox="1"/>
            <p:nvPr/>
          </p:nvSpPr>
          <p:spPr>
            <a:xfrm>
              <a:off x="4122182" y="1604144"/>
              <a:ext cx="414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What helped me was this little mnemonic.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89296" y="2328239"/>
              <a:ext cx="4508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Come Over Some Day, Might Play Poker. Three</a:t>
              </a:r>
            </a:p>
            <a:p>
              <a:r>
                <a:rPr lang="en-US" dirty="0"/>
                <a:t>Jacks Covers Two Queens.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86100" y="3864818"/>
            <a:ext cx="3594100" cy="369332"/>
            <a:chOff x="3086100" y="3864818"/>
            <a:chExt cx="3594100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3086100" y="4049484"/>
              <a:ext cx="2286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550788" y="3864818"/>
              <a:ext cx="1129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~360 MYA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7580" r="-7580"/>
          <a:stretch>
            <a:fillRect/>
          </a:stretch>
        </p:blipFill>
        <p:spPr bwMode="auto">
          <a:xfrm>
            <a:off x="457200" y="159618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62390" y="336184"/>
            <a:ext cx="3427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Synapsid</a:t>
            </a:r>
            <a:r>
              <a:rPr lang="en-US" sz="2800" dirty="0"/>
              <a:t> Phylogeny</a:t>
            </a:r>
          </a:p>
        </p:txBody>
      </p:sp>
      <p:sp>
        <p:nvSpPr>
          <p:cNvPr id="12" name="Oval 11"/>
          <p:cNvSpPr/>
          <p:nvPr/>
        </p:nvSpPr>
        <p:spPr>
          <a:xfrm>
            <a:off x="5838101" y="2998805"/>
            <a:ext cx="1847255" cy="408483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2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56977" y="2062442"/>
            <a:ext cx="5437030" cy="958075"/>
            <a:chOff x="556977" y="2062442"/>
            <a:chExt cx="5437030" cy="958075"/>
          </a:xfrm>
        </p:grpSpPr>
        <p:sp>
          <p:nvSpPr>
            <p:cNvPr id="14" name="TextBox 13"/>
            <p:cNvSpPr txBox="1"/>
            <p:nvPr/>
          </p:nvSpPr>
          <p:spPr>
            <a:xfrm>
              <a:off x="2811450" y="2062442"/>
              <a:ext cx="3070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Permo</a:t>
              </a:r>
              <a:r>
                <a:rPr lang="en-US" dirty="0"/>
                <a:t>-Triassic Mass Extinction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182986" y="2596301"/>
              <a:ext cx="2811021" cy="326096"/>
              <a:chOff x="607881" y="1043956"/>
              <a:chExt cx="2844016" cy="32609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07881" y="1043956"/>
                <a:ext cx="2844016" cy="32609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640876" y="1043956"/>
                <a:ext cx="2811021" cy="32609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556977" y="2694421"/>
              <a:ext cx="2811021" cy="326096"/>
              <a:chOff x="607881" y="1043956"/>
              <a:chExt cx="2844016" cy="32609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07881" y="1043956"/>
                <a:ext cx="2844016" cy="32609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640876" y="1043956"/>
                <a:ext cx="2811021" cy="32609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587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6400" b="6134"/>
          <a:stretch>
            <a:fillRect/>
          </a:stretch>
        </p:blipFill>
        <p:spPr bwMode="auto">
          <a:xfrm>
            <a:off x="762000" y="152400"/>
            <a:ext cx="7620000" cy="312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4400" y="2362200"/>
            <a:ext cx="1462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 err="1"/>
              <a:t>Cynognathus</a:t>
            </a:r>
            <a:endParaRPr lang="en-US" sz="1200" i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59113" y="152400"/>
            <a:ext cx="524668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Cynodonts*: Advanced Theraspids</a:t>
            </a:r>
          </a:p>
          <a:p>
            <a:r>
              <a:rPr lang="en-US" i="1"/>
              <a:t>(*’dog teeth’)</a:t>
            </a:r>
          </a:p>
          <a:p>
            <a:endParaRPr lang="en-US" sz="2400" b="1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0350" y="3670828"/>
            <a:ext cx="4114800" cy="25853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/>
              <a:t>Evolution of mammalian characters</a:t>
            </a:r>
          </a:p>
          <a:p>
            <a:endParaRPr lang="en-US" b="1" dirty="0"/>
          </a:p>
          <a:p>
            <a:pPr>
              <a:buFontTx/>
              <a:buChar char="•"/>
            </a:pPr>
            <a:r>
              <a:rPr lang="en-US" dirty="0"/>
              <a:t>Many transitional fossils</a:t>
            </a:r>
          </a:p>
          <a:p>
            <a:pPr>
              <a:buFontTx/>
              <a:buChar char="•"/>
            </a:pPr>
            <a:r>
              <a:rPr lang="en-US" dirty="0"/>
              <a:t>Complete secondary palate</a:t>
            </a:r>
          </a:p>
          <a:p>
            <a:pPr>
              <a:buFontTx/>
              <a:buChar char="•"/>
            </a:pPr>
            <a:r>
              <a:rPr lang="en-US" dirty="0"/>
              <a:t>Two occipital condyles </a:t>
            </a:r>
          </a:p>
          <a:p>
            <a:pPr>
              <a:buFontTx/>
              <a:buChar char="•"/>
            </a:pPr>
            <a:r>
              <a:rPr lang="en-US" dirty="0"/>
              <a:t>Gradual enlargement of dentary /     	      	shrinking of post-dentary bones</a:t>
            </a:r>
          </a:p>
          <a:p>
            <a:pPr>
              <a:buFontTx/>
              <a:buChar char="•"/>
            </a:pPr>
            <a:r>
              <a:rPr lang="en-US" dirty="0"/>
              <a:t>Vast expansion of temporal fenestra</a:t>
            </a:r>
          </a:p>
          <a:p>
            <a:pPr>
              <a:buFontTx/>
              <a:buChar char="•"/>
            </a:pPr>
            <a:r>
              <a:rPr lang="en-US" dirty="0"/>
              <a:t>Strongly </a:t>
            </a:r>
            <a:r>
              <a:rPr lang="en-US" dirty="0" err="1"/>
              <a:t>heterodont</a:t>
            </a:r>
            <a:r>
              <a:rPr lang="en-US" dirty="0"/>
              <a:t> dentition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2900" y="4965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synapsid-palates8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05" y="3351858"/>
            <a:ext cx="3311595" cy="343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6400" b="6134"/>
          <a:stretch>
            <a:fillRect/>
          </a:stretch>
        </p:blipFill>
        <p:spPr bwMode="auto">
          <a:xfrm>
            <a:off x="762000" y="152400"/>
            <a:ext cx="7620000" cy="312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4400" y="2362200"/>
            <a:ext cx="1462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 err="1"/>
              <a:t>Cynognathus</a:t>
            </a:r>
            <a:endParaRPr lang="en-US" sz="1200" i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59113" y="152400"/>
            <a:ext cx="524668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Cynodonts*: Advanced Theraspids</a:t>
            </a:r>
          </a:p>
          <a:p>
            <a:r>
              <a:rPr lang="en-US" i="1"/>
              <a:t>(*’dog teeth’)</a:t>
            </a:r>
          </a:p>
          <a:p>
            <a:endParaRPr lang="en-US" sz="2400" b="1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0350" y="3670828"/>
            <a:ext cx="4114800" cy="25853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/>
              <a:t>Evolution of mammalian characters</a:t>
            </a:r>
          </a:p>
          <a:p>
            <a:endParaRPr lang="en-US" b="1" dirty="0"/>
          </a:p>
          <a:p>
            <a:pPr>
              <a:buFontTx/>
              <a:buChar char="•"/>
            </a:pPr>
            <a:r>
              <a:rPr lang="en-US" dirty="0"/>
              <a:t>Many transitional fossils</a:t>
            </a:r>
          </a:p>
          <a:p>
            <a:pPr>
              <a:buFontTx/>
              <a:buChar char="•"/>
            </a:pPr>
            <a:r>
              <a:rPr lang="en-US" dirty="0"/>
              <a:t>Complete secondary palate</a:t>
            </a:r>
          </a:p>
          <a:p>
            <a:pPr>
              <a:buFontTx/>
              <a:buChar char="•"/>
            </a:pPr>
            <a:r>
              <a:rPr lang="en-US" dirty="0"/>
              <a:t>Two occipital condyles </a:t>
            </a:r>
          </a:p>
          <a:p>
            <a:pPr>
              <a:buFontTx/>
              <a:buChar char="•"/>
            </a:pPr>
            <a:r>
              <a:rPr lang="en-US" dirty="0"/>
              <a:t>Gradual enlargement of dentary /     	    	shrinking of post-dentary bones</a:t>
            </a:r>
          </a:p>
          <a:p>
            <a:pPr>
              <a:buFontTx/>
              <a:buChar char="•"/>
            </a:pPr>
            <a:r>
              <a:rPr lang="en-US" dirty="0"/>
              <a:t>Vast expansion of temporal fenestra.</a:t>
            </a:r>
          </a:p>
          <a:p>
            <a:pPr>
              <a:buFontTx/>
              <a:buChar char="•"/>
            </a:pPr>
            <a:r>
              <a:rPr lang="en-US" dirty="0"/>
              <a:t>Strongly </a:t>
            </a:r>
            <a:r>
              <a:rPr lang="en-US" dirty="0" err="1"/>
              <a:t>heterodont</a:t>
            </a:r>
            <a:r>
              <a:rPr lang="en-US" dirty="0"/>
              <a:t> dentition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059368" y="3777734"/>
            <a:ext cx="3057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Very late Permian &amp; survived</a:t>
            </a:r>
          </a:p>
          <a:p>
            <a:r>
              <a:rPr lang="en-US" dirty="0"/>
              <a:t>    the P-T extinction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9368" y="4481731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Direct interaction with dinosaurs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2900" y="4965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59368" y="5047541"/>
            <a:ext cx="3409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By late Triassic, most were small </a:t>
            </a:r>
          </a:p>
          <a:p>
            <a:r>
              <a:rPr lang="en-US" dirty="0"/>
              <a:t>   and inconspicuous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9368" y="5847600"/>
            <a:ext cx="3322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Extinction of dinosaurs (end of</a:t>
            </a:r>
          </a:p>
          <a:p>
            <a:r>
              <a:rPr lang="en-US" dirty="0"/>
              <a:t>   Cretaceous) lead to radiation</a:t>
            </a:r>
          </a:p>
        </p:txBody>
      </p:sp>
    </p:spTree>
    <p:extLst>
      <p:ext uri="{BB962C8B-B14F-4D97-AF65-F5344CB8AC3E}">
        <p14:creationId xmlns:p14="http://schemas.microsoft.com/office/powerpoint/2010/main" val="412000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/>
              <a:t>Some broad questions in mammalian evolution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89930" y="1385160"/>
            <a:ext cx="6147837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What are the key </a:t>
            </a:r>
            <a:r>
              <a:rPr lang="en-US" dirty="0" err="1"/>
              <a:t>cynodont</a:t>
            </a:r>
            <a:r>
              <a:rPr lang="en-US" dirty="0"/>
              <a:t> groups, and how are they related?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Which of the </a:t>
            </a:r>
            <a:r>
              <a:rPr lang="en-US" dirty="0" err="1"/>
              <a:t>cynodont</a:t>
            </a:r>
            <a:r>
              <a:rPr lang="en-US" dirty="0"/>
              <a:t> groups are ‘mammals’?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Why and how did mammalian characters evolve?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12800" y="3214915"/>
            <a:ext cx="7741116" cy="4296542"/>
            <a:chOff x="351060" y="1351721"/>
            <a:chExt cx="8488139" cy="5274365"/>
          </a:xfrm>
        </p:grpSpPr>
        <p:grpSp>
          <p:nvGrpSpPr>
            <p:cNvPr id="11" name="Group 10"/>
            <p:cNvGrpSpPr/>
            <p:nvPr/>
          </p:nvGrpSpPr>
          <p:grpSpPr>
            <a:xfrm>
              <a:off x="351060" y="1351721"/>
              <a:ext cx="8488139" cy="5274365"/>
              <a:chOff x="351061" y="927652"/>
              <a:chExt cx="7869652" cy="48768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51061" y="927652"/>
                <a:ext cx="7869652" cy="4876800"/>
                <a:chOff x="351061" y="927652"/>
                <a:chExt cx="7869652" cy="4876800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9804"/>
                <a:stretch/>
              </p:blipFill>
              <p:spPr>
                <a:xfrm rot="16200000">
                  <a:off x="1847487" y="-568774"/>
                  <a:ext cx="4876800" cy="7869652"/>
                </a:xfrm>
                <a:prstGeom prst="rect">
                  <a:avLst/>
                </a:prstGeom>
              </p:spPr>
            </p:pic>
            <p:sp>
              <p:nvSpPr>
                <p:cNvPr id="15" name="Rounded Rectangle 14"/>
                <p:cNvSpPr/>
                <p:nvPr/>
              </p:nvSpPr>
              <p:spPr>
                <a:xfrm>
                  <a:off x="5029201" y="4731029"/>
                  <a:ext cx="2637182" cy="4240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2286003" y="4731033"/>
                  <a:ext cx="1709527" cy="33129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ounded Rectangle 12"/>
              <p:cNvSpPr/>
              <p:nvPr/>
            </p:nvSpPr>
            <p:spPr>
              <a:xfrm>
                <a:off x="6644837" y="4121431"/>
                <a:ext cx="1298712" cy="42407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533213" y="1639753"/>
              <a:ext cx="4137283" cy="2173963"/>
              <a:chOff x="3981580" y="3548918"/>
              <a:chExt cx="4137283" cy="21739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3981580" y="3548918"/>
                <a:ext cx="429193" cy="118753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42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42000"/>
                    </a:schemeClr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097285" y="3726038"/>
                <a:ext cx="506956" cy="199684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42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42000"/>
                    </a:schemeClr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7689670" y="3721881"/>
                <a:ext cx="429193" cy="197869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42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42000"/>
                    </a:schemeClr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452" y="-15536"/>
            <a:ext cx="5379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Simplified Cynodont Phylogeny </a:t>
            </a:r>
            <a:r>
              <a:rPr lang="en-US" sz="1200" dirty="0"/>
              <a:t>(Following </a:t>
            </a:r>
            <a:r>
              <a:rPr lang="en-US" sz="1200" dirty="0" err="1"/>
              <a:t>Huttenlocker</a:t>
            </a:r>
            <a:r>
              <a:rPr lang="en-US" sz="1200" dirty="0"/>
              <a:t> et al. 2018)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4E4E39-107E-4A45-9E0A-9927A92F5CDC}"/>
              </a:ext>
            </a:extLst>
          </p:cNvPr>
          <p:cNvGrpSpPr/>
          <p:nvPr/>
        </p:nvGrpSpPr>
        <p:grpSpPr>
          <a:xfrm>
            <a:off x="1882447" y="523427"/>
            <a:ext cx="5429248" cy="6016625"/>
            <a:chOff x="-57596" y="-304219"/>
            <a:chExt cx="5842804" cy="732443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0C0A80-885F-BB41-84D7-724DB7024A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843466" y="3910071"/>
              <a:ext cx="194639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Probainognathus</a:t>
              </a: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985420-BC9A-2946-A356-AC4DFE1AD6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01213" y="4102292"/>
              <a:ext cx="1409749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Tritylodonts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29B0B5B-9C3F-D648-9FEE-4125B11E6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084" y="6448120"/>
              <a:ext cx="1514089" cy="572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Early Cynodonts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5F6174F-2265-8949-B899-FAE73E846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664" y="1215311"/>
              <a:ext cx="1489728" cy="374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Triconodonts 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8A899F9-7DA6-6948-A5C1-26A20FDA80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420033" y="1060244"/>
              <a:ext cx="181176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Multituberculates 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C7F11E-CAAA-D843-9776-6F8B165450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05347" y="149175"/>
              <a:ext cx="1279244" cy="372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Monotremes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0C09725-61A3-D042-987A-C5D0033824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66537" y="160529"/>
              <a:ext cx="1278888" cy="34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Metatherians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70FC273-B106-4F4A-B5B1-75AE551F05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57541" y="246716"/>
              <a:ext cx="1127431" cy="327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Eutherians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B5E1E8E-0AF3-5D4C-BD89-1BBC2CC2E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46" y="5002609"/>
              <a:ext cx="1754188" cy="1373188"/>
            </a:xfrm>
            <a:custGeom>
              <a:avLst/>
              <a:gdLst>
                <a:gd name="T0" fmla="*/ 1104 w 1105"/>
                <a:gd name="T1" fmla="*/ 864 h 865"/>
                <a:gd name="T2" fmla="*/ 1104 w 1105"/>
                <a:gd name="T3" fmla="*/ 480 h 865"/>
                <a:gd name="T4" fmla="*/ 0 w 1105"/>
                <a:gd name="T5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5" h="865">
                  <a:moveTo>
                    <a:pt x="1104" y="864"/>
                  </a:moveTo>
                  <a:lnTo>
                    <a:pt x="1104" y="48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4">
              <a:extLst>
                <a:ext uri="{FF2B5EF4-FFF2-40B4-BE49-F238E27FC236}">
                  <a16:creationId xmlns:a16="http://schemas.microsoft.com/office/drawing/2014/main" id="{E5D1944A-CB75-004B-86DB-AF6385EE8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1557" y="1095374"/>
              <a:ext cx="0" cy="2028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5">
              <a:extLst>
                <a:ext uri="{FF2B5EF4-FFF2-40B4-BE49-F238E27FC236}">
                  <a16:creationId xmlns:a16="http://schemas.microsoft.com/office/drawing/2014/main" id="{D4681B43-59A6-5F42-8821-043847114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3355" y="1093787"/>
              <a:ext cx="1611315" cy="4262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6">
              <a:extLst>
                <a:ext uri="{FF2B5EF4-FFF2-40B4-BE49-F238E27FC236}">
                  <a16:creationId xmlns:a16="http://schemas.microsoft.com/office/drawing/2014/main" id="{37382194-7752-A34E-8760-3BB4BFD43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1194" y="5356224"/>
              <a:ext cx="2062161" cy="41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7">
              <a:extLst>
                <a:ext uri="{FF2B5EF4-FFF2-40B4-BE49-F238E27FC236}">
                  <a16:creationId xmlns:a16="http://schemas.microsoft.com/office/drawing/2014/main" id="{00F04ABB-7D6F-DC46-8842-C993EF34A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8732" y="971436"/>
              <a:ext cx="1766888" cy="4494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8">
              <a:extLst>
                <a:ext uri="{FF2B5EF4-FFF2-40B4-BE49-F238E27FC236}">
                  <a16:creationId xmlns:a16="http://schemas.microsoft.com/office/drawing/2014/main" id="{58A0DF45-27F5-DE43-8566-25DF784DF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9632" y="2060574"/>
              <a:ext cx="949325" cy="2320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9">
              <a:extLst>
                <a:ext uri="{FF2B5EF4-FFF2-40B4-BE49-F238E27FC236}">
                  <a16:creationId xmlns:a16="http://schemas.microsoft.com/office/drawing/2014/main" id="{929B79EB-C3A0-B143-BB0E-540DD238A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0182" y="2174874"/>
              <a:ext cx="1273173" cy="3181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0">
              <a:extLst>
                <a:ext uri="{FF2B5EF4-FFF2-40B4-BE49-F238E27FC236}">
                  <a16:creationId xmlns:a16="http://schemas.microsoft.com/office/drawing/2014/main" id="{02841B1E-3E17-5043-B610-866A8563A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020" y="5021261"/>
              <a:ext cx="1406525" cy="720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DD7F63B-9D3D-CE4A-B0CC-7683F23F51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59971" y="3650536"/>
              <a:ext cx="1770496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Morganucodonts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110B4A-254A-BA48-8277-7D3FF3A580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1322" y="3951437"/>
              <a:ext cx="139035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Sinocodon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33">
              <a:extLst>
                <a:ext uri="{FF2B5EF4-FFF2-40B4-BE49-F238E27FC236}">
                  <a16:creationId xmlns:a16="http://schemas.microsoft.com/office/drawing/2014/main" id="{7AC6CFDD-9BB1-5048-8D19-4A4E9C448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414" y="4788238"/>
              <a:ext cx="1106487" cy="9429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34">
              <a:extLst>
                <a:ext uri="{FF2B5EF4-FFF2-40B4-BE49-F238E27FC236}">
                  <a16:creationId xmlns:a16="http://schemas.microsoft.com/office/drawing/2014/main" id="{1DBCD815-2624-7345-B610-CC5DC1A16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082" y="4633971"/>
              <a:ext cx="59055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34">
              <a:extLst>
                <a:ext uri="{FF2B5EF4-FFF2-40B4-BE49-F238E27FC236}">
                  <a16:creationId xmlns:a16="http://schemas.microsoft.com/office/drawing/2014/main" id="{9A97FB8A-F95E-234E-BE61-96ACD70F2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825" y="4560887"/>
              <a:ext cx="59055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6E475AD-2CB8-3E47-9DA4-8DF723AC45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45572" y="3747733"/>
              <a:ext cx="138772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Docodonts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7520A81-DDB7-BC45-8CFD-640CBA3C88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697898" y="3440489"/>
              <a:ext cx="1350403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 dirty="0" err="1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Haramiyids</a:t>
              </a:r>
              <a:r>
                <a:rPr lang="en-US" sz="1600" kern="1200" baseline="30000" dirty="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 34">
              <a:extLst>
                <a:ext uri="{FF2B5EF4-FFF2-40B4-BE49-F238E27FC236}">
                  <a16:creationId xmlns:a16="http://schemas.microsoft.com/office/drawing/2014/main" id="{5482CA74-0621-2944-9FAE-BA7415CBD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170" y="4262751"/>
              <a:ext cx="639862" cy="1276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104" y="303938"/>
            <a:ext cx="437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Key-character Approach.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6319" y="868437"/>
            <a:ext cx="365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bones comprise the jaw joint?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7324" y="1791234"/>
            <a:ext cx="5173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Dentary</a:t>
            </a:r>
            <a:r>
              <a:rPr lang="en-US" dirty="0"/>
              <a:t> and </a:t>
            </a:r>
            <a:r>
              <a:rPr lang="en-US" dirty="0" err="1"/>
              <a:t>Squamosal</a:t>
            </a:r>
            <a:r>
              <a:rPr lang="en-US" dirty="0"/>
              <a:t>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Mammal</a:t>
            </a:r>
          </a:p>
          <a:p>
            <a:pPr algn="ctr"/>
            <a:endParaRPr lang="en-US" dirty="0">
              <a:sym typeface="Wingdings"/>
            </a:endParaRPr>
          </a:p>
          <a:p>
            <a:pPr algn="ctr"/>
            <a:r>
              <a:rPr lang="en-US" dirty="0"/>
              <a:t>Quadrate and </a:t>
            </a:r>
            <a:r>
              <a:rPr lang="en-US" dirty="0" err="1"/>
              <a:t>Articular</a:t>
            </a:r>
            <a:r>
              <a:rPr lang="en-US" dirty="0"/>
              <a:t>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Non-mammalian </a:t>
            </a:r>
            <a:r>
              <a:rPr lang="en-US" dirty="0" err="1">
                <a:sym typeface="Wingdings"/>
              </a:rPr>
              <a:t>cynodont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00977" y="5059923"/>
            <a:ext cx="2252926" cy="966803"/>
            <a:chOff x="3562780" y="5317743"/>
            <a:chExt cx="2252926" cy="966803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 rot="15828087">
              <a:off x="4424275" y="5355843"/>
              <a:ext cx="838200" cy="762000"/>
              <a:chOff x="1152" y="2352"/>
              <a:chExt cx="528" cy="480"/>
            </a:xfrm>
          </p:grpSpPr>
          <p:sp>
            <p:nvSpPr>
              <p:cNvPr id="6" name="Line 6"/>
              <p:cNvSpPr>
                <a:spLocks noChangeShapeType="1"/>
              </p:cNvSpPr>
              <p:nvPr/>
            </p:nvSpPr>
            <p:spPr bwMode="auto">
              <a:xfrm flipV="1">
                <a:off x="1152" y="2352"/>
                <a:ext cx="528" cy="2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Line 7"/>
              <p:cNvSpPr>
                <a:spLocks noChangeShapeType="1"/>
              </p:cNvSpPr>
              <p:nvPr/>
            </p:nvSpPr>
            <p:spPr bwMode="auto">
              <a:xfrm>
                <a:off x="1344" y="2496"/>
                <a:ext cx="96" cy="336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 rot="15793252">
              <a:off x="4027818" y="5452977"/>
              <a:ext cx="838200" cy="685800"/>
              <a:chOff x="1152" y="2112"/>
              <a:chExt cx="528" cy="432"/>
            </a:xfrm>
          </p:grpSpPr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 flipV="1">
                <a:off x="1152" y="2304"/>
                <a:ext cx="528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 flipH="1" flipV="1">
                <a:off x="1248" y="2112"/>
                <a:ext cx="96" cy="336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5237856" y="5454195"/>
              <a:ext cx="577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D-S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3562780" y="5917833"/>
              <a:ext cx="590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3300"/>
                  </a:solidFill>
                </a:rPr>
                <a:t>Q-A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88104" y="8152"/>
            <a:ext cx="437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Key-character Approach.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106D0A-3B07-974D-A0F8-4C6D58E8B4A5}"/>
              </a:ext>
            </a:extLst>
          </p:cNvPr>
          <p:cNvGrpSpPr/>
          <p:nvPr/>
        </p:nvGrpSpPr>
        <p:grpSpPr>
          <a:xfrm>
            <a:off x="1882447" y="523427"/>
            <a:ext cx="5429248" cy="6016625"/>
            <a:chOff x="-57596" y="-304219"/>
            <a:chExt cx="5842804" cy="732443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4E51AE9-491D-8643-84A3-C13B39498D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843466" y="3910071"/>
              <a:ext cx="194639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Probainognathus</a:t>
              </a: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EB4E570-8E8E-5347-998A-C6AF4E286A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01213" y="4102292"/>
              <a:ext cx="1409749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Tritylodonts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106FD8A-350E-BB48-94FA-4F6206C1E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084" y="6448120"/>
              <a:ext cx="1514089" cy="572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Early Cynodonts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30AB90-D355-494C-A036-7086AFF540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664" y="1215311"/>
              <a:ext cx="1489728" cy="374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Triconodonts 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56F4AC-F040-414F-93B6-A527BAF777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420033" y="1060244"/>
              <a:ext cx="181176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Multituberculates 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F9A7B3F-A900-F24B-9E69-32E19ECE0C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05347" y="149175"/>
              <a:ext cx="1279244" cy="372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Monotremes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6EE9E4B-B238-E343-9019-8398C63995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66537" y="160529"/>
              <a:ext cx="1278888" cy="34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Metatherians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A1AD41F-05E1-A749-88EC-C8EC93B0E1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57541" y="246716"/>
              <a:ext cx="1127431" cy="327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Eutherians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EBAF952-AEF3-D34D-A1E8-0E3CBEF1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46" y="5002609"/>
              <a:ext cx="1754188" cy="1373188"/>
            </a:xfrm>
            <a:custGeom>
              <a:avLst/>
              <a:gdLst>
                <a:gd name="T0" fmla="*/ 1104 w 1105"/>
                <a:gd name="T1" fmla="*/ 864 h 865"/>
                <a:gd name="T2" fmla="*/ 1104 w 1105"/>
                <a:gd name="T3" fmla="*/ 480 h 865"/>
                <a:gd name="T4" fmla="*/ 0 w 1105"/>
                <a:gd name="T5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5" h="865">
                  <a:moveTo>
                    <a:pt x="1104" y="864"/>
                  </a:moveTo>
                  <a:lnTo>
                    <a:pt x="1104" y="48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">
              <a:extLst>
                <a:ext uri="{FF2B5EF4-FFF2-40B4-BE49-F238E27FC236}">
                  <a16:creationId xmlns:a16="http://schemas.microsoft.com/office/drawing/2014/main" id="{488A3069-0EB0-0F42-8063-9DD8C130B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1557" y="1095374"/>
              <a:ext cx="0" cy="2028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5">
              <a:extLst>
                <a:ext uri="{FF2B5EF4-FFF2-40B4-BE49-F238E27FC236}">
                  <a16:creationId xmlns:a16="http://schemas.microsoft.com/office/drawing/2014/main" id="{D3F0573B-D489-754F-8AFB-77F54FBFB8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3355" y="1093787"/>
              <a:ext cx="1611315" cy="4262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6">
              <a:extLst>
                <a:ext uri="{FF2B5EF4-FFF2-40B4-BE49-F238E27FC236}">
                  <a16:creationId xmlns:a16="http://schemas.microsoft.com/office/drawing/2014/main" id="{CAF4CC49-3F93-3645-8E5B-819BCEA483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1194" y="5356224"/>
              <a:ext cx="2062161" cy="41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7">
              <a:extLst>
                <a:ext uri="{FF2B5EF4-FFF2-40B4-BE49-F238E27FC236}">
                  <a16:creationId xmlns:a16="http://schemas.microsoft.com/office/drawing/2014/main" id="{3BEE298C-1412-5C47-B995-27A04A14A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8732" y="971436"/>
              <a:ext cx="1766888" cy="4494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8">
              <a:extLst>
                <a:ext uri="{FF2B5EF4-FFF2-40B4-BE49-F238E27FC236}">
                  <a16:creationId xmlns:a16="http://schemas.microsoft.com/office/drawing/2014/main" id="{7D29FA8F-C429-5241-8FE6-DE64C760D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9632" y="2060574"/>
              <a:ext cx="949325" cy="2320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9">
              <a:extLst>
                <a:ext uri="{FF2B5EF4-FFF2-40B4-BE49-F238E27FC236}">
                  <a16:creationId xmlns:a16="http://schemas.microsoft.com/office/drawing/2014/main" id="{5FAE9B50-2168-F245-8571-96BE7D866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0182" y="2174874"/>
              <a:ext cx="1273173" cy="3181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0">
              <a:extLst>
                <a:ext uri="{FF2B5EF4-FFF2-40B4-BE49-F238E27FC236}">
                  <a16:creationId xmlns:a16="http://schemas.microsoft.com/office/drawing/2014/main" id="{92AB1DC5-03B9-9F49-9C3B-0CE89D962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020" y="5021261"/>
              <a:ext cx="1406525" cy="720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FBA1A23-0289-9E4C-8B76-A5708A9B1E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59971" y="3650536"/>
              <a:ext cx="1770496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Morganucodonts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643604D-B3E6-B545-AE33-F853773049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1322" y="3951437"/>
              <a:ext cx="139035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Sinocodon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Line 33">
              <a:extLst>
                <a:ext uri="{FF2B5EF4-FFF2-40B4-BE49-F238E27FC236}">
                  <a16:creationId xmlns:a16="http://schemas.microsoft.com/office/drawing/2014/main" id="{65A487E2-5B3B-204A-A91A-30C256CBD2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414" y="4788238"/>
              <a:ext cx="1106487" cy="9429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34">
              <a:extLst>
                <a:ext uri="{FF2B5EF4-FFF2-40B4-BE49-F238E27FC236}">
                  <a16:creationId xmlns:a16="http://schemas.microsoft.com/office/drawing/2014/main" id="{A5B3E39E-DC8B-D745-A0F6-CDD340C58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082" y="4633971"/>
              <a:ext cx="59055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34">
              <a:extLst>
                <a:ext uri="{FF2B5EF4-FFF2-40B4-BE49-F238E27FC236}">
                  <a16:creationId xmlns:a16="http://schemas.microsoft.com/office/drawing/2014/main" id="{4B3EA1BA-6027-044F-87E4-588004DDE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825" y="4560887"/>
              <a:ext cx="59055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3B0FE4-8D31-8F42-8CA9-1AD73EB73E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45572" y="3747733"/>
              <a:ext cx="138772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Docodonts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879549E-32C0-7542-9FCE-8BCC461C71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94749" y="3526282"/>
              <a:ext cx="1178814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Haramiyids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Line 34">
              <a:extLst>
                <a:ext uri="{FF2B5EF4-FFF2-40B4-BE49-F238E27FC236}">
                  <a16:creationId xmlns:a16="http://schemas.microsoft.com/office/drawing/2014/main" id="{6E2183D6-1533-CA40-A389-6D8370275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170" y="4262751"/>
              <a:ext cx="639862" cy="1276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50019" y="238780"/>
            <a:ext cx="42439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Fossils with both jaw joints!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00200"/>
            <a:ext cx="45720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44376" y="762000"/>
            <a:ext cx="4480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 dirty="0" err="1"/>
              <a:t>Probainognathus</a:t>
            </a:r>
            <a:r>
              <a:rPr lang="en-US" sz="2400" dirty="0"/>
              <a:t> - Middle Triassic</a:t>
            </a:r>
            <a:endParaRPr lang="en-US" sz="2400" i="1" dirty="0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5486400" y="2971800"/>
            <a:ext cx="3130550" cy="1371600"/>
            <a:chOff x="3456" y="1872"/>
            <a:chExt cx="1972" cy="864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128" y="2448"/>
              <a:ext cx="1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Q/A Jaw Joint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3456" y="1872"/>
              <a:ext cx="768" cy="57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10200" y="1905004"/>
            <a:ext cx="3581400" cy="968377"/>
            <a:chOff x="3408" y="1200"/>
            <a:chExt cx="2256" cy="610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374" y="1200"/>
              <a:ext cx="12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D/S Jaw Joint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3408" y="1378"/>
              <a:ext cx="1008" cy="43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28600" y="6324600"/>
            <a:ext cx="7040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Image from http://www.palaeos.com/Vertebrates/Units/Unit420/420.300.html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3820210" y="402712"/>
            <a:ext cx="1501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Ventral View</a:t>
            </a:r>
          </a:p>
        </p:txBody>
      </p:sp>
      <p:pic>
        <p:nvPicPr>
          <p:cNvPr id="5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6650" y="1012312"/>
            <a:ext cx="43307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035"/>
          <p:cNvGrpSpPr>
            <a:grpSpLocks/>
          </p:cNvGrpSpPr>
          <p:nvPr/>
        </p:nvGrpSpPr>
        <p:grpSpPr bwMode="auto">
          <a:xfrm>
            <a:off x="5486400" y="2079112"/>
            <a:ext cx="2711450" cy="366713"/>
            <a:chOff x="3456" y="1296"/>
            <a:chExt cx="1708" cy="231"/>
          </a:xfrm>
        </p:grpSpPr>
        <p:sp>
          <p:nvSpPr>
            <p:cNvPr id="7" name="Rectangle 1030"/>
            <p:cNvSpPr>
              <a:spLocks noChangeArrowheads="1"/>
            </p:cNvSpPr>
            <p:nvPr/>
          </p:nvSpPr>
          <p:spPr bwMode="auto">
            <a:xfrm>
              <a:off x="4464" y="1296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D/S Joint</a:t>
              </a:r>
              <a:endParaRPr lang="en-US"/>
            </a:p>
          </p:txBody>
        </p:sp>
        <p:sp>
          <p:nvSpPr>
            <p:cNvPr id="8" name="Line 1031"/>
            <p:cNvSpPr>
              <a:spLocks noChangeShapeType="1"/>
            </p:cNvSpPr>
            <p:nvPr/>
          </p:nvSpPr>
          <p:spPr bwMode="auto">
            <a:xfrm flipH="1">
              <a:off x="3456" y="1440"/>
              <a:ext cx="96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1036"/>
          <p:cNvGrpSpPr>
            <a:grpSpLocks/>
          </p:cNvGrpSpPr>
          <p:nvPr/>
        </p:nvGrpSpPr>
        <p:grpSpPr bwMode="auto">
          <a:xfrm>
            <a:off x="5181600" y="2688712"/>
            <a:ext cx="3076575" cy="381000"/>
            <a:chOff x="3264" y="1680"/>
            <a:chExt cx="1938" cy="240"/>
          </a:xfrm>
        </p:grpSpPr>
        <p:sp>
          <p:nvSpPr>
            <p:cNvPr id="10" name="Rectangle 1032"/>
            <p:cNvSpPr>
              <a:spLocks noChangeArrowheads="1"/>
            </p:cNvSpPr>
            <p:nvPr/>
          </p:nvSpPr>
          <p:spPr bwMode="auto">
            <a:xfrm>
              <a:off x="4494" y="1689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Q/A Joint</a:t>
              </a:r>
            </a:p>
          </p:txBody>
        </p:sp>
        <p:sp>
          <p:nvSpPr>
            <p:cNvPr id="11" name="Line 1033"/>
            <p:cNvSpPr>
              <a:spLocks noChangeShapeType="1"/>
            </p:cNvSpPr>
            <p:nvPr/>
          </p:nvSpPr>
          <p:spPr bwMode="auto">
            <a:xfrm flipH="1" flipV="1">
              <a:off x="3264" y="1680"/>
              <a:ext cx="115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593152" y="393187"/>
            <a:ext cx="5978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 err="1"/>
              <a:t>Diarthrognathus</a:t>
            </a:r>
            <a:r>
              <a:rPr lang="en-US" i="1" dirty="0"/>
              <a:t> </a:t>
            </a:r>
            <a:r>
              <a:rPr lang="en-US" dirty="0"/>
              <a:t>–Another late </a:t>
            </a:r>
            <a:r>
              <a:rPr lang="en-US" dirty="0" err="1"/>
              <a:t>cynodont</a:t>
            </a:r>
            <a:r>
              <a:rPr lang="en-US" dirty="0"/>
              <a:t> with both jaw joints.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066230" y="5525459"/>
            <a:ext cx="499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Clearly, the key-character approach isn’t applicable.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7" y="1728316"/>
            <a:ext cx="7818739" cy="3135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4800" y="656296"/>
            <a:ext cx="3116263" cy="3097838"/>
            <a:chOff x="304800" y="265480"/>
            <a:chExt cx="3116263" cy="3097838"/>
          </a:xfrm>
        </p:grpSpPr>
        <p:sp>
          <p:nvSpPr>
            <p:cNvPr id="4" name="Rectangle 3"/>
            <p:cNvSpPr txBox="1">
              <a:spLocks noChangeArrowheads="1"/>
            </p:cNvSpPr>
            <p:nvPr/>
          </p:nvSpPr>
          <p:spPr bwMode="auto">
            <a:xfrm>
              <a:off x="795765" y="265480"/>
              <a:ext cx="213793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ＭＳ Ｐゴシック" charset="-128"/>
                </a:rPr>
                <a:t>Monotremes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/>
            <a:srcRect b="23410"/>
            <a:stretch>
              <a:fillRect/>
            </a:stretch>
          </p:blipFill>
          <p:spPr bwMode="auto">
            <a:xfrm>
              <a:off x="304800" y="795400"/>
              <a:ext cx="3116263" cy="2567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3021098" y="3646592"/>
            <a:ext cx="3109954" cy="3146272"/>
            <a:chOff x="3021098" y="3646592"/>
            <a:chExt cx="3109954" cy="314627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522448" y="3646592"/>
              <a:ext cx="2104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 err="1"/>
                <a:t>Eutherians</a:t>
              </a:r>
              <a:endParaRPr lang="en-US" sz="28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1098" y="4140256"/>
              <a:ext cx="3109954" cy="265260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781656" y="683882"/>
            <a:ext cx="2780737" cy="3228547"/>
            <a:chOff x="5781656" y="683882"/>
            <a:chExt cx="2780737" cy="3228547"/>
          </a:xfrm>
        </p:grpSpPr>
        <p:sp>
          <p:nvSpPr>
            <p:cNvPr id="15" name="TextBox 14"/>
            <p:cNvSpPr txBox="1"/>
            <p:nvPr/>
          </p:nvSpPr>
          <p:spPr>
            <a:xfrm>
              <a:off x="6100523" y="683882"/>
              <a:ext cx="21492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Metatherians</a:t>
              </a:r>
              <a:endParaRPr lang="en-US" sz="28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1656" y="1186216"/>
              <a:ext cx="2780737" cy="2726213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2420672" y="195400"/>
            <a:ext cx="4324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Living Groups of Mammals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85537" y="271608"/>
            <a:ext cx="5350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Shift to a ‘Suite-of-Characters’ approach…</a:t>
            </a:r>
          </a:p>
          <a:p>
            <a:pPr algn="ctr"/>
            <a:r>
              <a:rPr lang="en-US" sz="1600" dirty="0"/>
              <a:t>(Mammalogy texts often use this)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8905" y="1476356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1) D-S jaw joint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8905" y="2076055"/>
            <a:ext cx="3215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2) Strongly </a:t>
            </a:r>
            <a:r>
              <a:rPr lang="en-US" dirty="0" err="1"/>
              <a:t>heterodont</a:t>
            </a:r>
            <a:r>
              <a:rPr lang="en-US" dirty="0"/>
              <a:t> dentition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8905" y="2675754"/>
            <a:ext cx="625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3) Molar surfaces complex, with wear facets.   --Occlusion--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8905" y="3275453"/>
            <a:ext cx="6018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4) Alternate side chewing, implying complex jaw musculature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8905" y="3875152"/>
            <a:ext cx="3504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5) Well-developed inner ear region.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8905" y="4474851"/>
            <a:ext cx="9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6) Small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8905" y="5074549"/>
            <a:ext cx="6983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7) Axial skeletal characters - </a:t>
            </a:r>
            <a:r>
              <a:rPr lang="en-US" dirty="0" err="1"/>
              <a:t>dorso</a:t>
            </a:r>
            <a:r>
              <a:rPr lang="en-US" dirty="0"/>
              <a:t>-ventral flexion, placement of ribs,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04C9F0-324A-E342-9278-C46CFF0B3281}"/>
              </a:ext>
            </a:extLst>
          </p:cNvPr>
          <p:cNvSpPr txBox="1"/>
          <p:nvPr/>
        </p:nvSpPr>
        <p:spPr>
          <a:xfrm>
            <a:off x="1567289" y="6120057"/>
            <a:ext cx="5394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Rowe (1988 – pdf on website) lists several authors’ suites-of-characters.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47157" y="5003915"/>
            <a:ext cx="3622679" cy="958566"/>
            <a:chOff x="2640105" y="5317743"/>
            <a:chExt cx="3622679" cy="958566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 rot="15828087">
              <a:off x="4424275" y="5355843"/>
              <a:ext cx="838200" cy="762000"/>
              <a:chOff x="1152" y="2352"/>
              <a:chExt cx="528" cy="480"/>
            </a:xfrm>
          </p:grpSpPr>
          <p:sp>
            <p:nvSpPr>
              <p:cNvPr id="6" name="Line 6"/>
              <p:cNvSpPr>
                <a:spLocks noChangeShapeType="1"/>
              </p:cNvSpPr>
              <p:nvPr/>
            </p:nvSpPr>
            <p:spPr bwMode="auto">
              <a:xfrm flipV="1">
                <a:off x="1152" y="2352"/>
                <a:ext cx="528" cy="2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Line 7"/>
              <p:cNvSpPr>
                <a:spLocks noChangeShapeType="1"/>
              </p:cNvSpPr>
              <p:nvPr/>
            </p:nvSpPr>
            <p:spPr bwMode="auto">
              <a:xfrm>
                <a:off x="1344" y="2496"/>
                <a:ext cx="96" cy="336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 rot="15793252">
              <a:off x="4027818" y="5452977"/>
              <a:ext cx="838200" cy="685800"/>
              <a:chOff x="1152" y="2112"/>
              <a:chExt cx="528" cy="432"/>
            </a:xfrm>
          </p:grpSpPr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 flipV="1">
                <a:off x="1152" y="2304"/>
                <a:ext cx="528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 flipH="1" flipV="1">
                <a:off x="1248" y="2112"/>
                <a:ext cx="96" cy="336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5237856" y="5454195"/>
              <a:ext cx="1024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Mammal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640105" y="5906977"/>
              <a:ext cx="15749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FF3300"/>
                  </a:solidFill>
                </a:rPr>
                <a:t>Not a mammal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98574" y="55184"/>
            <a:ext cx="513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Suite-of-characters Approach.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1753BC-A477-B34B-9A90-B845EEE8748C}"/>
              </a:ext>
            </a:extLst>
          </p:cNvPr>
          <p:cNvGrpSpPr/>
          <p:nvPr/>
        </p:nvGrpSpPr>
        <p:grpSpPr>
          <a:xfrm>
            <a:off x="1882447" y="523427"/>
            <a:ext cx="5429248" cy="6016625"/>
            <a:chOff x="-57596" y="-304219"/>
            <a:chExt cx="5842804" cy="732443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C63366-8BBE-6A46-A852-702401DEAF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843466" y="3910071"/>
              <a:ext cx="194639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Probainognathus</a:t>
              </a: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B58C15A-AA9B-5F45-A8EA-67326AF455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01213" y="4102292"/>
              <a:ext cx="1409749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Tritylodonts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A6BE2E9-C331-2A49-863B-A21048EA1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084" y="6448120"/>
              <a:ext cx="1514089" cy="572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Early Cynodonts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44CB257-BF58-0B42-868C-17DC4F976A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664" y="1215311"/>
              <a:ext cx="1489728" cy="374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Triconodonts 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0F40DF9-A211-2442-8609-78FD96C376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420033" y="1060244"/>
              <a:ext cx="181176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Multituberculates 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ACB4D0-371C-3F4D-B623-65D62B37C0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05347" y="149175"/>
              <a:ext cx="1279244" cy="372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Monotremes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58048D5-CBB0-4A46-8F91-3F7EEC10B7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66537" y="160529"/>
              <a:ext cx="1278888" cy="34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Metatherians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D865C30-12E1-DC43-83C3-B2D7BA68CE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57541" y="246716"/>
              <a:ext cx="1127431" cy="327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Eutherians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83BC254-958E-DB4D-9681-F5AAE62A3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46" y="5002609"/>
              <a:ext cx="1754188" cy="1373188"/>
            </a:xfrm>
            <a:custGeom>
              <a:avLst/>
              <a:gdLst>
                <a:gd name="T0" fmla="*/ 1104 w 1105"/>
                <a:gd name="T1" fmla="*/ 864 h 865"/>
                <a:gd name="T2" fmla="*/ 1104 w 1105"/>
                <a:gd name="T3" fmla="*/ 480 h 865"/>
                <a:gd name="T4" fmla="*/ 0 w 1105"/>
                <a:gd name="T5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5" h="865">
                  <a:moveTo>
                    <a:pt x="1104" y="864"/>
                  </a:moveTo>
                  <a:lnTo>
                    <a:pt x="1104" y="48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">
              <a:extLst>
                <a:ext uri="{FF2B5EF4-FFF2-40B4-BE49-F238E27FC236}">
                  <a16:creationId xmlns:a16="http://schemas.microsoft.com/office/drawing/2014/main" id="{B5857951-25F2-7F4E-99FD-35D3A63B1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1557" y="1095374"/>
              <a:ext cx="0" cy="2028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5">
              <a:extLst>
                <a:ext uri="{FF2B5EF4-FFF2-40B4-BE49-F238E27FC236}">
                  <a16:creationId xmlns:a16="http://schemas.microsoft.com/office/drawing/2014/main" id="{FB9CF8D3-8BD3-B74F-822F-73A6B38A1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3355" y="1093787"/>
              <a:ext cx="1611315" cy="4262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6">
              <a:extLst>
                <a:ext uri="{FF2B5EF4-FFF2-40B4-BE49-F238E27FC236}">
                  <a16:creationId xmlns:a16="http://schemas.microsoft.com/office/drawing/2014/main" id="{48335D0D-24D4-E14D-A914-82A56D123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1194" y="5356224"/>
              <a:ext cx="2062161" cy="41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7">
              <a:extLst>
                <a:ext uri="{FF2B5EF4-FFF2-40B4-BE49-F238E27FC236}">
                  <a16:creationId xmlns:a16="http://schemas.microsoft.com/office/drawing/2014/main" id="{6F807A8C-1EE4-AC43-AB81-EDA17C1714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8732" y="971436"/>
              <a:ext cx="1766888" cy="4494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8">
              <a:extLst>
                <a:ext uri="{FF2B5EF4-FFF2-40B4-BE49-F238E27FC236}">
                  <a16:creationId xmlns:a16="http://schemas.microsoft.com/office/drawing/2014/main" id="{8F8AC387-3489-504E-ADF4-B6D484EE5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9632" y="2060574"/>
              <a:ext cx="949325" cy="2320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9">
              <a:extLst>
                <a:ext uri="{FF2B5EF4-FFF2-40B4-BE49-F238E27FC236}">
                  <a16:creationId xmlns:a16="http://schemas.microsoft.com/office/drawing/2014/main" id="{5472418D-5DB7-BE45-B12F-E0CC27E43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0182" y="2174874"/>
              <a:ext cx="1273173" cy="3181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0">
              <a:extLst>
                <a:ext uri="{FF2B5EF4-FFF2-40B4-BE49-F238E27FC236}">
                  <a16:creationId xmlns:a16="http://schemas.microsoft.com/office/drawing/2014/main" id="{E78C6944-5EF3-1043-BBA6-9A6662FEA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020" y="5021261"/>
              <a:ext cx="1406525" cy="720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E910557-8BCD-FF47-A8D0-9D273C90AF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59971" y="3650536"/>
              <a:ext cx="1770496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Morganucodonts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841A280-4017-924F-A94F-822C991C8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1322" y="3951437"/>
              <a:ext cx="139035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Sinocodon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Line 33">
              <a:extLst>
                <a:ext uri="{FF2B5EF4-FFF2-40B4-BE49-F238E27FC236}">
                  <a16:creationId xmlns:a16="http://schemas.microsoft.com/office/drawing/2014/main" id="{EE5132FC-1936-6F49-B5E5-DE04754C1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414" y="4788238"/>
              <a:ext cx="1106487" cy="9429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34">
              <a:extLst>
                <a:ext uri="{FF2B5EF4-FFF2-40B4-BE49-F238E27FC236}">
                  <a16:creationId xmlns:a16="http://schemas.microsoft.com/office/drawing/2014/main" id="{8F8F9799-08AC-544F-BCF6-52D186F9B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082" y="4633971"/>
              <a:ext cx="59055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34">
              <a:extLst>
                <a:ext uri="{FF2B5EF4-FFF2-40B4-BE49-F238E27FC236}">
                  <a16:creationId xmlns:a16="http://schemas.microsoft.com/office/drawing/2014/main" id="{442751F9-6CFA-7B4F-BD52-133FC2847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825" y="4560887"/>
              <a:ext cx="59055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C83C284-4026-474F-926A-62A5A8586D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45572" y="3747733"/>
              <a:ext cx="138772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Docodonts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D8F0222-4FDE-1647-AC09-758E3C9A4F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94749" y="3526282"/>
              <a:ext cx="1178814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Haramiyids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Line 34">
              <a:extLst>
                <a:ext uri="{FF2B5EF4-FFF2-40B4-BE49-F238E27FC236}">
                  <a16:creationId xmlns:a16="http://schemas.microsoft.com/office/drawing/2014/main" id="{C4775787-5F3B-BC47-8580-34522FD1B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170" y="4262751"/>
              <a:ext cx="639862" cy="1276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077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Both approaches (‘Key character’, ‘Suite of Characters’) are referred to as </a:t>
            </a:r>
            <a:r>
              <a:rPr lang="en-US" sz="2400" b="1" i="1" dirty="0"/>
              <a:t>‘Grade-based’</a:t>
            </a:r>
            <a:r>
              <a:rPr lang="en-US" sz="2400" dirty="0"/>
              <a:t> definitions.</a:t>
            </a:r>
          </a:p>
          <a:p>
            <a:r>
              <a:rPr lang="en-US" sz="2400" dirty="0"/>
              <a:t>Problems:</a:t>
            </a:r>
            <a:endParaRPr lang="en-US" sz="16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51800" y="1863240"/>
            <a:ext cx="53912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Evolution is a continuum  (many transitional fossils)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Traits may evolve at multiple locations on a phylogeny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3485816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So, ideally, what makes for a useful and appropriate classification?</a:t>
            </a:r>
            <a:endParaRPr lang="en-US" sz="16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60525" y="4656137"/>
            <a:ext cx="599414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dirty="0"/>
              <a:t>Classifications should </a:t>
            </a:r>
            <a:r>
              <a:rPr lang="en-US" b="1" i="1" u="sng" dirty="0"/>
              <a:t>reflect evolutionary history.</a:t>
            </a:r>
          </a:p>
          <a:p>
            <a:pPr marL="342900" indent="-342900">
              <a:buFontTx/>
              <a:buAutoNum type="arabicParenR"/>
            </a:pPr>
            <a:endParaRPr lang="en-US" b="1" i="1" u="sng" dirty="0"/>
          </a:p>
          <a:p>
            <a:pPr marL="342900" indent="-342900">
              <a:buFontTx/>
              <a:buAutoNum type="arabicParenR"/>
            </a:pPr>
            <a:r>
              <a:rPr lang="en-US" dirty="0"/>
              <a:t>Classifications should be </a:t>
            </a:r>
            <a:r>
              <a:rPr lang="en-US" b="1" i="1" dirty="0"/>
              <a:t>stable.</a:t>
            </a:r>
            <a:endParaRPr lang="en-US" dirty="0"/>
          </a:p>
          <a:p>
            <a:pPr marL="342900" indent="-342900">
              <a:buFontTx/>
              <a:buAutoNum type="arabicParenR"/>
            </a:pPr>
            <a:endParaRPr lang="en-US" dirty="0"/>
          </a:p>
          <a:p>
            <a:pPr marL="342900" indent="-342900">
              <a:buFontTx/>
              <a:buAutoNum type="arabicParenR"/>
            </a:pPr>
            <a:r>
              <a:rPr lang="en-US" dirty="0"/>
              <a:t>Where these conflict, </a:t>
            </a:r>
            <a:r>
              <a:rPr lang="en-US" u="sng" dirty="0"/>
              <a:t>priority goes to evolutionary history.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82220" y="128295"/>
            <a:ext cx="888385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Reptilia</a:t>
            </a:r>
            <a:endParaRPr lang="en-US" dirty="0">
              <a:solidFill>
                <a:schemeClr val="accent5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28025" y="244930"/>
            <a:ext cx="3975100" cy="3781727"/>
            <a:chOff x="4844354" y="525400"/>
            <a:chExt cx="3975100" cy="2336800"/>
          </a:xfrm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844354" y="525400"/>
              <a:ext cx="3975100" cy="2336800"/>
            </a:xfrm>
            <a:custGeom>
              <a:avLst/>
              <a:gdLst>
                <a:gd name="T0" fmla="*/ 2147483647 w 2504"/>
                <a:gd name="T1" fmla="*/ 2147483647 h 1472"/>
                <a:gd name="T2" fmla="*/ 2147483647 w 2504"/>
                <a:gd name="T3" fmla="*/ 2147483647 h 1472"/>
                <a:gd name="T4" fmla="*/ 2147483647 w 2504"/>
                <a:gd name="T5" fmla="*/ 2147483647 h 1472"/>
                <a:gd name="T6" fmla="*/ 2147483647 w 2504"/>
                <a:gd name="T7" fmla="*/ 2147483647 h 1472"/>
                <a:gd name="T8" fmla="*/ 2147483647 w 2504"/>
                <a:gd name="T9" fmla="*/ 2147483647 h 1472"/>
                <a:gd name="T10" fmla="*/ 2147483647 w 2504"/>
                <a:gd name="T11" fmla="*/ 2147483647 h 1472"/>
                <a:gd name="T12" fmla="*/ 2147483647 w 2504"/>
                <a:gd name="T13" fmla="*/ 2147483647 h 1472"/>
                <a:gd name="T14" fmla="*/ 2147483647 w 2504"/>
                <a:gd name="T15" fmla="*/ 2147483647 h 1472"/>
                <a:gd name="T16" fmla="*/ 2147483647 w 2504"/>
                <a:gd name="T17" fmla="*/ 2147483647 h 14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04"/>
                <a:gd name="T28" fmla="*/ 0 h 1472"/>
                <a:gd name="T29" fmla="*/ 2504 w 2504"/>
                <a:gd name="T30" fmla="*/ 1472 h 14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04" h="1472">
                  <a:moveTo>
                    <a:pt x="168" y="512"/>
                  </a:moveTo>
                  <a:cubicBezTo>
                    <a:pt x="336" y="704"/>
                    <a:pt x="832" y="1280"/>
                    <a:pt x="1080" y="1376"/>
                  </a:cubicBezTo>
                  <a:cubicBezTo>
                    <a:pt x="1328" y="1472"/>
                    <a:pt x="1440" y="1248"/>
                    <a:pt x="1656" y="1088"/>
                  </a:cubicBezTo>
                  <a:cubicBezTo>
                    <a:pt x="1872" y="928"/>
                    <a:pt x="2248" y="584"/>
                    <a:pt x="2376" y="416"/>
                  </a:cubicBezTo>
                  <a:cubicBezTo>
                    <a:pt x="2504" y="248"/>
                    <a:pt x="2472" y="144"/>
                    <a:pt x="2424" y="80"/>
                  </a:cubicBezTo>
                  <a:cubicBezTo>
                    <a:pt x="2376" y="16"/>
                    <a:pt x="2416" y="40"/>
                    <a:pt x="2088" y="32"/>
                  </a:cubicBezTo>
                  <a:cubicBezTo>
                    <a:pt x="1760" y="24"/>
                    <a:pt x="792" y="0"/>
                    <a:pt x="456" y="32"/>
                  </a:cubicBezTo>
                  <a:cubicBezTo>
                    <a:pt x="120" y="64"/>
                    <a:pt x="120" y="144"/>
                    <a:pt x="72" y="224"/>
                  </a:cubicBezTo>
                  <a:cubicBezTo>
                    <a:pt x="24" y="304"/>
                    <a:pt x="0" y="320"/>
                    <a:pt x="168" y="512"/>
                  </a:cubicBezTo>
                  <a:close/>
                </a:path>
              </a:pathLst>
            </a:custGeom>
            <a:noFill/>
            <a:ln w="31750">
              <a:solidFill>
                <a:srgbClr val="00808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7391614" y="2562163"/>
              <a:ext cx="1312631" cy="2282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solidFill>
                    <a:srgbClr val="008080"/>
                  </a:solidFill>
                </a:rPr>
                <a:t>Archosauria</a:t>
              </a:r>
              <a:endParaRPr lang="en-US" dirty="0">
                <a:solidFill>
                  <a:srgbClr val="008080"/>
                </a:solidFill>
              </a:endParaRPr>
            </a:p>
          </p:txBody>
        </p:sp>
      </p:grp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8925" y="5323484"/>
            <a:ext cx="29940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dirty="0"/>
              <a:t>Reptilia - a grade-based group</a:t>
            </a:r>
          </a:p>
          <a:p>
            <a:pPr marL="342900" indent="-342900">
              <a:buFontTx/>
              <a:buAutoNum type="arabicPeriod"/>
            </a:pPr>
            <a:r>
              <a:rPr lang="en-US" sz="1600" dirty="0"/>
              <a:t>Scales</a:t>
            </a:r>
          </a:p>
          <a:p>
            <a:pPr marL="342900" indent="-342900">
              <a:buFontTx/>
              <a:buAutoNum type="arabicPeriod"/>
            </a:pPr>
            <a:r>
              <a:rPr lang="en-US" sz="1600" dirty="0"/>
              <a:t>Lack of feathers</a:t>
            </a:r>
          </a:p>
          <a:p>
            <a:pPr marL="342900" indent="-342900">
              <a:buFontTx/>
              <a:buAutoNum type="arabicPeriod"/>
            </a:pPr>
            <a:r>
              <a:rPr lang="en-US" sz="1600" dirty="0"/>
              <a:t>Lack of hair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244333" y="5399040"/>
            <a:ext cx="337557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dirty="0" err="1"/>
              <a:t>Archosuaria</a:t>
            </a:r>
            <a:r>
              <a:rPr lang="en-US" dirty="0"/>
              <a:t> – </a:t>
            </a:r>
            <a:r>
              <a:rPr lang="en-US" dirty="0" err="1"/>
              <a:t>Clade</a:t>
            </a:r>
            <a:r>
              <a:rPr lang="en-US" dirty="0"/>
              <a:t>-based group</a:t>
            </a:r>
          </a:p>
          <a:p>
            <a:pPr marL="342900" indent="-342900"/>
            <a:r>
              <a:rPr lang="en-US" sz="1600" dirty="0"/>
              <a:t>  4-Chambered heart</a:t>
            </a:r>
          </a:p>
          <a:p>
            <a:pPr marL="342900" indent="-342900"/>
            <a:r>
              <a:rPr lang="en-US" sz="1600" dirty="0"/>
              <a:t>  Parental Care</a:t>
            </a:r>
          </a:p>
          <a:p>
            <a:pPr marL="342900" indent="-342900"/>
            <a:r>
              <a:rPr lang="en-US" sz="1600" dirty="0"/>
              <a:t>  Vocal Communication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485900" y="584887"/>
            <a:ext cx="6874090" cy="5058906"/>
            <a:chOff x="803882" y="584886"/>
            <a:chExt cx="7556108" cy="5560829"/>
          </a:xfrm>
        </p:grpSpPr>
        <p:sp>
          <p:nvSpPr>
            <p:cNvPr id="70" name="TextBox 69"/>
            <p:cNvSpPr txBox="1"/>
            <p:nvPr/>
          </p:nvSpPr>
          <p:spPr>
            <a:xfrm rot="16200000">
              <a:off x="340774" y="1115292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Amphibians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6200000">
              <a:off x="1458026" y="1221150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Mammals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rot="16200000">
              <a:off x="2433187" y="1169629"/>
              <a:ext cx="1217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Squamates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3647594" y="1368562"/>
              <a:ext cx="819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Turtles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 rot="16200000">
              <a:off x="4406209" y="1089287"/>
              <a:ext cx="1378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Crocodylians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 rot="16200000">
              <a:off x="5553533" y="1209929"/>
              <a:ext cx="1136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Dinosaur I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 rot="16200000">
              <a:off x="6822974" y="1452688"/>
              <a:ext cx="651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Birds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7578045" y="1181075"/>
              <a:ext cx="1194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Dinosaur II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041176" y="1941850"/>
              <a:ext cx="7101443" cy="4203865"/>
              <a:chOff x="1021279" y="1909311"/>
              <a:chExt cx="7101443" cy="4203865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1021279" y="1909311"/>
                <a:ext cx="3728851" cy="356777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4132614" y="1909311"/>
                <a:ext cx="3990108" cy="420386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018964" y="1909311"/>
                <a:ext cx="3222761" cy="30581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3110157" y="1920886"/>
                <a:ext cx="2566717" cy="254609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061253" y="1912770"/>
                <a:ext cx="1610482" cy="254609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104416" y="1942060"/>
                <a:ext cx="1401994" cy="16700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6087831" y="1920886"/>
                <a:ext cx="944658" cy="11252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7163760" y="1942060"/>
                <a:ext cx="443326" cy="52809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Freeform 2"/>
          <p:cNvSpPr/>
          <p:nvPr/>
        </p:nvSpPr>
        <p:spPr>
          <a:xfrm>
            <a:off x="3135086" y="391886"/>
            <a:ext cx="5796643" cy="4669971"/>
          </a:xfrm>
          <a:custGeom>
            <a:avLst/>
            <a:gdLst>
              <a:gd name="connsiteX0" fmla="*/ 0 w 5796643"/>
              <a:gd name="connsiteY0" fmla="*/ 179614 h 4669971"/>
              <a:gd name="connsiteX1" fmla="*/ 261257 w 5796643"/>
              <a:gd name="connsiteY1" fmla="*/ 1812471 h 4669971"/>
              <a:gd name="connsiteX2" fmla="*/ 1077685 w 5796643"/>
              <a:gd name="connsiteY2" fmla="*/ 2873828 h 4669971"/>
              <a:gd name="connsiteX3" fmla="*/ 1077685 w 5796643"/>
              <a:gd name="connsiteY3" fmla="*/ 3396343 h 4669971"/>
              <a:gd name="connsiteX4" fmla="*/ 2579914 w 5796643"/>
              <a:gd name="connsiteY4" fmla="*/ 4669971 h 4669971"/>
              <a:gd name="connsiteX5" fmla="*/ 5796643 w 5796643"/>
              <a:gd name="connsiteY5" fmla="*/ 1094014 h 4669971"/>
              <a:gd name="connsiteX6" fmla="*/ 4980214 w 5796643"/>
              <a:gd name="connsiteY6" fmla="*/ 0 h 4669971"/>
              <a:gd name="connsiteX7" fmla="*/ 4490357 w 5796643"/>
              <a:gd name="connsiteY7" fmla="*/ 1926771 h 4669971"/>
              <a:gd name="connsiteX8" fmla="*/ 4196443 w 5796643"/>
              <a:gd name="connsiteY8" fmla="*/ 1877785 h 4669971"/>
              <a:gd name="connsiteX9" fmla="*/ 3363685 w 5796643"/>
              <a:gd name="connsiteY9" fmla="*/ 81643 h 4669971"/>
              <a:gd name="connsiteX10" fmla="*/ 0 w 5796643"/>
              <a:gd name="connsiteY10" fmla="*/ 179614 h 46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96643" h="4669971">
                <a:moveTo>
                  <a:pt x="0" y="179614"/>
                </a:moveTo>
                <a:lnTo>
                  <a:pt x="261257" y="1812471"/>
                </a:lnTo>
                <a:lnTo>
                  <a:pt x="1077685" y="2873828"/>
                </a:lnTo>
                <a:lnTo>
                  <a:pt x="1077685" y="3396343"/>
                </a:lnTo>
                <a:lnTo>
                  <a:pt x="2579914" y="4669971"/>
                </a:lnTo>
                <a:lnTo>
                  <a:pt x="5796643" y="1094014"/>
                </a:lnTo>
                <a:lnTo>
                  <a:pt x="4980214" y="0"/>
                </a:lnTo>
                <a:lnTo>
                  <a:pt x="4490357" y="1926771"/>
                </a:lnTo>
                <a:lnTo>
                  <a:pt x="4196443" y="1877785"/>
                </a:lnTo>
                <a:lnTo>
                  <a:pt x="3363685" y="81643"/>
                </a:lnTo>
                <a:lnTo>
                  <a:pt x="0" y="179614"/>
                </a:ln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8886" y="98629"/>
            <a:ext cx="369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Clade</a:t>
            </a:r>
            <a:r>
              <a:rPr lang="en-US"/>
              <a:t>-based definitions </a:t>
            </a:r>
            <a:r>
              <a:rPr lang="en-US" dirty="0"/>
              <a:t>of </a:t>
            </a:r>
            <a:r>
              <a:rPr lang="en-US" dirty="0" err="1"/>
              <a:t>Mammalia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040612" y="4952612"/>
            <a:ext cx="3048097" cy="646331"/>
            <a:chOff x="5004166" y="5293640"/>
            <a:chExt cx="3048097" cy="646331"/>
          </a:xfrm>
        </p:grpSpPr>
        <p:sp>
          <p:nvSpPr>
            <p:cNvPr id="4" name="Oval 3"/>
            <p:cNvSpPr/>
            <p:nvPr/>
          </p:nvSpPr>
          <p:spPr>
            <a:xfrm>
              <a:off x="5004166" y="5514633"/>
              <a:ext cx="162825" cy="1628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15762" y="5293640"/>
              <a:ext cx="2436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Crown-group definition:</a:t>
              </a:r>
            </a:p>
            <a:p>
              <a:pPr algn="ctr"/>
              <a:r>
                <a:rPr lang="en-US" dirty="0"/>
                <a:t>Rowe (1988).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63051" y="5392550"/>
            <a:ext cx="2423599" cy="753358"/>
            <a:chOff x="5004166" y="5514633"/>
            <a:chExt cx="2423599" cy="753358"/>
          </a:xfrm>
        </p:grpSpPr>
        <p:sp>
          <p:nvSpPr>
            <p:cNvPr id="10" name="Oval 9"/>
            <p:cNvSpPr/>
            <p:nvPr/>
          </p:nvSpPr>
          <p:spPr>
            <a:xfrm>
              <a:off x="5004166" y="5514633"/>
              <a:ext cx="162825" cy="1628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22454" y="5621660"/>
              <a:ext cx="2305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Most stable definition:</a:t>
              </a:r>
            </a:p>
            <a:p>
              <a:pPr algn="ctr"/>
              <a:r>
                <a:rPr lang="en-US" dirty="0" err="1"/>
                <a:t>Ruta</a:t>
              </a:r>
              <a:r>
                <a:rPr lang="en-US" dirty="0"/>
                <a:t> et al. (2013).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C4255E-0736-B543-902E-19B9D4672895}"/>
              </a:ext>
            </a:extLst>
          </p:cNvPr>
          <p:cNvGrpSpPr/>
          <p:nvPr/>
        </p:nvGrpSpPr>
        <p:grpSpPr>
          <a:xfrm>
            <a:off x="1882447" y="523427"/>
            <a:ext cx="5429248" cy="6016625"/>
            <a:chOff x="-57596" y="-304219"/>
            <a:chExt cx="5842804" cy="732443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9B63DA1-2C31-EA4B-8B13-C09BE93F09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843466" y="3910071"/>
              <a:ext cx="194639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Probainognathus</a:t>
              </a: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EEAF562-AD5E-2A4A-8532-04F2FDF45C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01213" y="4102292"/>
              <a:ext cx="1409749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Tritylodonts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2CE5F45-30BB-6A4E-B562-E6F2CFCE3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084" y="6448120"/>
              <a:ext cx="1514089" cy="572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Early Cynodonts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F5814BE-5D55-D94E-AD2A-93D2F7899D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664" y="1215311"/>
              <a:ext cx="1489728" cy="374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Triconodonts 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D1640D0-8C82-0D4B-9383-CF9AE6F1A6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420033" y="1060244"/>
              <a:ext cx="1811760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Multituberculates 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8C11B5B-D78C-1C4B-A82D-731AE2AD23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05347" y="149175"/>
              <a:ext cx="1279244" cy="372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Monotremes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803362B-48A2-A741-89B4-4E577AAD43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66537" y="160529"/>
              <a:ext cx="1278888" cy="34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Metatherians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2AFA649-22A0-7C42-8972-C115C68D1A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57541" y="246716"/>
              <a:ext cx="1127431" cy="327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Eutherians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286D230-1AA2-6346-8099-F590D125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46" y="5002609"/>
              <a:ext cx="1754188" cy="1373188"/>
            </a:xfrm>
            <a:custGeom>
              <a:avLst/>
              <a:gdLst>
                <a:gd name="T0" fmla="*/ 1104 w 1105"/>
                <a:gd name="T1" fmla="*/ 864 h 865"/>
                <a:gd name="T2" fmla="*/ 1104 w 1105"/>
                <a:gd name="T3" fmla="*/ 480 h 865"/>
                <a:gd name="T4" fmla="*/ 0 w 1105"/>
                <a:gd name="T5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5" h="865">
                  <a:moveTo>
                    <a:pt x="1104" y="864"/>
                  </a:moveTo>
                  <a:lnTo>
                    <a:pt x="1104" y="48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4">
              <a:extLst>
                <a:ext uri="{FF2B5EF4-FFF2-40B4-BE49-F238E27FC236}">
                  <a16:creationId xmlns:a16="http://schemas.microsoft.com/office/drawing/2014/main" id="{252761BA-A1D5-8449-B99C-53562EFA5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1557" y="1095374"/>
              <a:ext cx="0" cy="2028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5">
              <a:extLst>
                <a:ext uri="{FF2B5EF4-FFF2-40B4-BE49-F238E27FC236}">
                  <a16:creationId xmlns:a16="http://schemas.microsoft.com/office/drawing/2014/main" id="{BB2718F1-FC29-A14A-95D8-2C124E3E8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3355" y="1093787"/>
              <a:ext cx="1611315" cy="4262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6">
              <a:extLst>
                <a:ext uri="{FF2B5EF4-FFF2-40B4-BE49-F238E27FC236}">
                  <a16:creationId xmlns:a16="http://schemas.microsoft.com/office/drawing/2014/main" id="{F51ECF1D-C729-0B4B-9DCC-3C9ED886FC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1194" y="5356224"/>
              <a:ext cx="2062161" cy="41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7">
              <a:extLst>
                <a:ext uri="{FF2B5EF4-FFF2-40B4-BE49-F238E27FC236}">
                  <a16:creationId xmlns:a16="http://schemas.microsoft.com/office/drawing/2014/main" id="{29C4686E-442A-7642-BAE6-381764CFF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8732" y="971436"/>
              <a:ext cx="1766888" cy="4494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8">
              <a:extLst>
                <a:ext uri="{FF2B5EF4-FFF2-40B4-BE49-F238E27FC236}">
                  <a16:creationId xmlns:a16="http://schemas.microsoft.com/office/drawing/2014/main" id="{A76851D9-A4C9-D944-AB1C-6A7334EABC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9632" y="2060574"/>
              <a:ext cx="949325" cy="2320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9">
              <a:extLst>
                <a:ext uri="{FF2B5EF4-FFF2-40B4-BE49-F238E27FC236}">
                  <a16:creationId xmlns:a16="http://schemas.microsoft.com/office/drawing/2014/main" id="{68286B62-07A3-9A46-AA81-D5475822E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0182" y="2174874"/>
              <a:ext cx="1273173" cy="3181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0">
              <a:extLst>
                <a:ext uri="{FF2B5EF4-FFF2-40B4-BE49-F238E27FC236}">
                  <a16:creationId xmlns:a16="http://schemas.microsoft.com/office/drawing/2014/main" id="{030A24AD-7361-EF43-B167-CB59F5078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020" y="5021261"/>
              <a:ext cx="1406525" cy="720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00409EA-64F1-554D-88BD-B3CCF4DFBE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59971" y="3650536"/>
              <a:ext cx="1770496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Morganucodonts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FB8654F-D821-5A43-B075-2BEA59AD27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1322" y="3951437"/>
              <a:ext cx="139035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i="1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Sinocodon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Line 33">
              <a:extLst>
                <a:ext uri="{FF2B5EF4-FFF2-40B4-BE49-F238E27FC236}">
                  <a16:creationId xmlns:a16="http://schemas.microsoft.com/office/drawing/2014/main" id="{41448DA7-BBA5-D94C-9DDB-E51BC9404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414" y="4788238"/>
              <a:ext cx="1106487" cy="9429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34">
              <a:extLst>
                <a:ext uri="{FF2B5EF4-FFF2-40B4-BE49-F238E27FC236}">
                  <a16:creationId xmlns:a16="http://schemas.microsoft.com/office/drawing/2014/main" id="{B52C150F-7A37-6547-88B7-16588ABC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082" y="4633971"/>
              <a:ext cx="59055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4">
              <a:extLst>
                <a:ext uri="{FF2B5EF4-FFF2-40B4-BE49-F238E27FC236}">
                  <a16:creationId xmlns:a16="http://schemas.microsoft.com/office/drawing/2014/main" id="{69542170-2E78-5348-B425-8F42420A0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1825" y="4560887"/>
              <a:ext cx="59055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B9D6AD6-0CE5-E54C-8CE6-215CCDCB8B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45572" y="3747733"/>
              <a:ext cx="1387727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Docodonts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6DA930A-0132-584D-ADB7-A2DBC3832B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94749" y="3526282"/>
              <a:ext cx="1178814" cy="37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7" tIns="44450" rIns="90487" bIns="44450">
              <a:noAutofit/>
            </a:bodyPr>
            <a:lstStyle/>
            <a:p>
              <a:pPr marL="0" marR="0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12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Haramiyids</a:t>
              </a:r>
              <a:r>
                <a:rPr lang="en-US" sz="1600" kern="1200" baseline="30000">
                  <a:solidFill>
                    <a:srgbClr val="000000"/>
                  </a:solidFill>
                  <a:effectLst/>
                  <a:latin typeface="Time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Line 34">
              <a:extLst>
                <a:ext uri="{FF2B5EF4-FFF2-40B4-BE49-F238E27FC236}">
                  <a16:creationId xmlns:a16="http://schemas.microsoft.com/office/drawing/2014/main" id="{1D11F69A-867D-8140-8083-426970AAB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170" y="4262751"/>
              <a:ext cx="639862" cy="1276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0310" y="119630"/>
            <a:ext cx="3537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Size-</a:t>
            </a:r>
            <a:r>
              <a:rPr lang="en-US" sz="2400" dirty="0" err="1"/>
              <a:t>Refugium</a:t>
            </a:r>
            <a:r>
              <a:rPr lang="en-US" sz="2400" dirty="0"/>
              <a:t> Hypothesis.</a:t>
            </a:r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1000" y="1676400"/>
            <a:ext cx="2766628" cy="3581579"/>
            <a:chOff x="381000" y="1676400"/>
            <a:chExt cx="2766628" cy="3581579"/>
          </a:xfrm>
        </p:grpSpPr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381000" y="1676400"/>
              <a:ext cx="2209800" cy="2133600"/>
              <a:chOff x="336" y="432"/>
              <a:chExt cx="3264" cy="3216"/>
            </a:xfrm>
          </p:grpSpPr>
          <p:sp>
            <p:nvSpPr>
              <p:cNvPr id="11" name="Oval 22"/>
              <p:cNvSpPr>
                <a:spLocks noChangeArrowheads="1"/>
              </p:cNvSpPr>
              <p:nvPr/>
            </p:nvSpPr>
            <p:spPr bwMode="auto">
              <a:xfrm>
                <a:off x="336" y="432"/>
                <a:ext cx="3264" cy="3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23"/>
              <p:cNvSpPr>
                <a:spLocks noChangeArrowheads="1"/>
              </p:cNvSpPr>
              <p:nvPr/>
            </p:nvSpPr>
            <p:spPr bwMode="auto">
              <a:xfrm>
                <a:off x="336" y="1488"/>
                <a:ext cx="3264" cy="1200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24"/>
              <p:cNvSpPr>
                <a:spLocks noChangeShapeType="1"/>
              </p:cNvSpPr>
              <p:nvPr/>
            </p:nvSpPr>
            <p:spPr bwMode="auto">
              <a:xfrm flipH="1">
                <a:off x="1968" y="2112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396875" y="4057650"/>
              <a:ext cx="2750753" cy="12003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•"/>
              </a:pPr>
              <a:r>
                <a:rPr lang="en-US" dirty="0"/>
                <a:t>Radius = 5 </a:t>
              </a:r>
            </a:p>
            <a:p>
              <a:pPr>
                <a:buFontTx/>
                <a:buChar char="•"/>
              </a:pPr>
              <a:r>
                <a:rPr lang="en-US" dirty="0"/>
                <a:t>Surface area = 314 </a:t>
              </a:r>
            </a:p>
            <a:p>
              <a:pPr>
                <a:buFontTx/>
                <a:buChar char="•"/>
              </a:pPr>
              <a:r>
                <a:rPr lang="en-US" dirty="0"/>
                <a:t>Volume = 524</a:t>
              </a:r>
            </a:p>
            <a:p>
              <a:r>
                <a:rPr lang="en-US" b="1" dirty="0"/>
                <a:t>Surface area/volume </a:t>
              </a:r>
              <a:r>
                <a:rPr lang="en-US" b="1"/>
                <a:t>=  0.6</a:t>
              </a:r>
              <a:endParaRPr lang="en-US" b="1" dirty="0"/>
            </a:p>
          </p:txBody>
        </p:sp>
      </p:grp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49225" y="992541"/>
            <a:ext cx="3547628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Surface area is a </a:t>
            </a:r>
            <a:r>
              <a:rPr lang="en-US" u="sng" dirty="0"/>
              <a:t>squared</a:t>
            </a:r>
            <a:r>
              <a:rPr lang="en-US" dirty="0"/>
              <a:t> dimension</a:t>
            </a:r>
          </a:p>
          <a:p>
            <a:r>
              <a:rPr lang="en-US" dirty="0"/>
              <a:t>Volume is a </a:t>
            </a:r>
            <a:r>
              <a:rPr lang="en-US" u="sng" dirty="0"/>
              <a:t>cubed</a:t>
            </a:r>
            <a:r>
              <a:rPr lang="en-US" dirty="0"/>
              <a:t> dimension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992540"/>
            <a:ext cx="8381999" cy="5541789"/>
            <a:chOff x="381000" y="992540"/>
            <a:chExt cx="8381999" cy="5541789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3696852" y="992540"/>
              <a:ext cx="5066147" cy="4798659"/>
              <a:chOff x="336" y="432"/>
              <a:chExt cx="3264" cy="3216"/>
            </a:xfrm>
          </p:grpSpPr>
          <p:sp>
            <p:nvSpPr>
              <p:cNvPr id="7" name="Oval 15"/>
              <p:cNvSpPr>
                <a:spLocks noChangeArrowheads="1"/>
              </p:cNvSpPr>
              <p:nvPr/>
            </p:nvSpPr>
            <p:spPr bwMode="auto">
              <a:xfrm>
                <a:off x="336" y="432"/>
                <a:ext cx="3264" cy="321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Oval 17"/>
              <p:cNvSpPr>
                <a:spLocks noChangeArrowheads="1"/>
              </p:cNvSpPr>
              <p:nvPr/>
            </p:nvSpPr>
            <p:spPr bwMode="auto">
              <a:xfrm>
                <a:off x="336" y="1488"/>
                <a:ext cx="3264" cy="1200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Line 18"/>
              <p:cNvSpPr>
                <a:spLocks noChangeShapeType="1"/>
              </p:cNvSpPr>
              <p:nvPr/>
            </p:nvSpPr>
            <p:spPr bwMode="auto">
              <a:xfrm flipH="1">
                <a:off x="1968" y="2112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 Box 32"/>
            <p:cNvSpPr txBox="1">
              <a:spLocks noChangeArrowheads="1"/>
            </p:cNvSpPr>
            <p:nvPr/>
          </p:nvSpPr>
          <p:spPr bwMode="auto">
            <a:xfrm>
              <a:off x="381000" y="5334000"/>
              <a:ext cx="2133918" cy="12003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Tx/>
                <a:buChar char="•"/>
              </a:pPr>
              <a:r>
                <a:rPr lang="en-US" dirty="0"/>
                <a:t>Radius = 10</a:t>
              </a:r>
            </a:p>
            <a:p>
              <a:pPr>
                <a:buFontTx/>
                <a:buChar char="•"/>
              </a:pPr>
              <a:r>
                <a:rPr lang="en-US" dirty="0"/>
                <a:t>Surface area = 1256</a:t>
              </a:r>
            </a:p>
            <a:p>
              <a:pPr>
                <a:buFontTx/>
                <a:buChar char="•"/>
              </a:pPr>
              <a:r>
                <a:rPr lang="en-US" dirty="0"/>
                <a:t>Volume = 4187</a:t>
              </a:r>
            </a:p>
            <a:p>
              <a:r>
                <a:rPr lang="en-US" b="1" dirty="0"/>
                <a:t>S/V</a:t>
              </a:r>
              <a:r>
                <a:rPr lang="en-US" b="1"/>
                <a:t>= 0.30</a:t>
              </a:r>
              <a:endParaRPr lang="en-US" dirty="0"/>
            </a:p>
          </p:txBody>
        </p:sp>
      </p:grp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3048000" y="5791200"/>
            <a:ext cx="57887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S/V ratio decreases as organisms gain body size</a:t>
            </a:r>
          </a:p>
          <a:p>
            <a:pPr>
              <a:buFontTx/>
              <a:buChar char="•"/>
            </a:pPr>
            <a:r>
              <a:rPr lang="en-US" sz="2000" dirty="0"/>
              <a:t>Lower S/V ratio equates to higher </a:t>
            </a:r>
            <a:r>
              <a:rPr lang="en-US" sz="2400" b="1" i="1" dirty="0"/>
              <a:t>thermal inertia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3066" y="537871"/>
            <a:ext cx="54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Relationship between body size, S/V, and thermal inertia.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1" build="p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446" y="586203"/>
            <a:ext cx="530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</a:t>
            </a:r>
            <a:r>
              <a:rPr lang="en-US" dirty="0" err="1"/>
              <a:t>therapsids</a:t>
            </a:r>
            <a:r>
              <a:rPr lang="en-US" dirty="0"/>
              <a:t> were very large and were </a:t>
            </a:r>
            <a:r>
              <a:rPr lang="en-US" dirty="0" err="1"/>
              <a:t>ectotherms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0310" y="119630"/>
            <a:ext cx="3537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Size-</a:t>
            </a:r>
            <a:r>
              <a:rPr lang="en-US" sz="2400" dirty="0" err="1"/>
              <a:t>Refugium</a:t>
            </a:r>
            <a:r>
              <a:rPr lang="en-US" sz="2400" dirty="0"/>
              <a:t> Hypothesis.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0" y="3449310"/>
            <a:ext cx="4191000" cy="3002078"/>
            <a:chOff x="2473126" y="2594475"/>
            <a:chExt cx="4191000" cy="3002078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73126" y="2939078"/>
              <a:ext cx="4191000" cy="265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321635" y="2594475"/>
              <a:ext cx="2495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modern </a:t>
              </a:r>
              <a:r>
                <a:rPr lang="en-US" dirty="0" err="1"/>
                <a:t>gigantotherm</a:t>
              </a:r>
              <a:r>
                <a:rPr lang="en-US" dirty="0"/>
                <a:t>.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24335" y="1684803"/>
            <a:ext cx="34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They had very high thermal inertia.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51526" y="2377355"/>
            <a:ext cx="3440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Gigantothermic</a:t>
            </a:r>
            <a:r>
              <a:rPr lang="en-US" dirty="0"/>
              <a:t>. Once warm, </a:t>
            </a:r>
          </a:p>
          <a:p>
            <a:r>
              <a:rPr lang="en-US" dirty="0"/>
              <a:t>	they stayed warm; </a:t>
            </a:r>
            <a:r>
              <a:rPr lang="en-US" b="1" dirty="0"/>
              <a:t>they were </a:t>
            </a:r>
          </a:p>
          <a:p>
            <a:r>
              <a:rPr lang="en-US" b="1" dirty="0"/>
              <a:t>	</a:t>
            </a:r>
            <a:r>
              <a:rPr lang="en-US" b="1" dirty="0" err="1"/>
              <a:t>homeotherms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7937" y="1127801"/>
            <a:ext cx="4232857" cy="3754264"/>
            <a:chOff x="167937" y="1127801"/>
            <a:chExt cx="4232857" cy="3754264"/>
          </a:xfrm>
        </p:grpSpPr>
        <p:grpSp>
          <p:nvGrpSpPr>
            <p:cNvPr id="14" name="Group 13"/>
            <p:cNvGrpSpPr/>
            <p:nvPr/>
          </p:nvGrpSpPr>
          <p:grpSpPr>
            <a:xfrm>
              <a:off x="167937" y="1127801"/>
              <a:ext cx="4232857" cy="3054065"/>
              <a:chOff x="167937" y="1127801"/>
              <a:chExt cx="4232857" cy="3054065"/>
            </a:xfrm>
          </p:grpSpPr>
          <p:pic>
            <p:nvPicPr>
              <p:cNvPr id="10" name="Picture 9" descr="800px-Moschops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937" y="1127801"/>
                <a:ext cx="4232857" cy="2666112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30171" y="3812534"/>
                <a:ext cx="2903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Moschops</a:t>
                </a:r>
                <a:r>
                  <a:rPr lang="en-US" dirty="0"/>
                  <a:t> (a </a:t>
                </a:r>
                <a:r>
                  <a:rPr lang="en-US" dirty="0" err="1"/>
                  <a:t>therapsid</a:t>
                </a:r>
                <a:r>
                  <a:rPr lang="en-US" dirty="0"/>
                  <a:t>)– 5 </a:t>
                </a:r>
                <a:r>
                  <a:rPr lang="en-US" dirty="0" err="1"/>
                  <a:t>m</a:t>
                </a:r>
                <a:endParaRPr lang="en-US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43477" y="4512733"/>
              <a:ext cx="3076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(Note cervical and lumbar ribs)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0310" y="119630"/>
            <a:ext cx="3537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Size-</a:t>
            </a:r>
            <a:r>
              <a:rPr lang="en-US" sz="2400" dirty="0" err="1"/>
              <a:t>Refugium</a:t>
            </a:r>
            <a:r>
              <a:rPr lang="en-US" sz="2400" dirty="0"/>
              <a:t> Hypothesis.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2401" y="857566"/>
            <a:ext cx="5487698" cy="5522353"/>
            <a:chOff x="152401" y="857566"/>
            <a:chExt cx="5487698" cy="5522353"/>
          </a:xfrm>
        </p:grpSpPr>
        <p:sp>
          <p:nvSpPr>
            <p:cNvPr id="5" name="TextBox 4"/>
            <p:cNvSpPr txBox="1"/>
            <p:nvPr/>
          </p:nvSpPr>
          <p:spPr>
            <a:xfrm>
              <a:off x="770707" y="857566"/>
              <a:ext cx="4869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Gigantothermy</a:t>
              </a:r>
              <a:r>
                <a:rPr lang="en-US" dirty="0"/>
                <a:t> evolved around the early Permian.</a:t>
              </a: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1" y="1514234"/>
              <a:ext cx="2637910" cy="48656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>
            <a:xfrm rot="10800000">
              <a:off x="2301266" y="3940573"/>
              <a:ext cx="1183197" cy="158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668999" y="1639190"/>
            <a:ext cx="505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condition persisted for tens of millions of years.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8999" y="2757395"/>
            <a:ext cx="5152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hypothesis posits that this long period of </a:t>
            </a:r>
          </a:p>
          <a:p>
            <a:r>
              <a:rPr lang="en-US" dirty="0"/>
              <a:t>  gigantothermy resulted in physiological adaptation </a:t>
            </a:r>
          </a:p>
          <a:p>
            <a:r>
              <a:rPr lang="en-US" dirty="0"/>
              <a:t>  to high and constant body temperature.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8999" y="4429598"/>
            <a:ext cx="524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Selection during the Permian favored large body sizes.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0310" y="119630"/>
            <a:ext cx="3537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Size-</a:t>
            </a:r>
            <a:r>
              <a:rPr lang="en-US" sz="2400" dirty="0" err="1"/>
              <a:t>Refugium</a:t>
            </a:r>
            <a:r>
              <a:rPr lang="en-US" sz="2400" dirty="0"/>
              <a:t> Hypothesis.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2401" y="835878"/>
            <a:ext cx="4981646" cy="5544041"/>
            <a:chOff x="152401" y="835878"/>
            <a:chExt cx="4981646" cy="554404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1" y="1514234"/>
              <a:ext cx="2637910" cy="48656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11153" y="835878"/>
              <a:ext cx="37228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Dinosaurs radiated in the late Triassic.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>
              <a:off x="2312121" y="3492352"/>
              <a:ext cx="1074647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658145" y="1910579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Dinosaurs competed with and/or preyed upon </a:t>
            </a:r>
            <a:r>
              <a:rPr lang="en-US" dirty="0" err="1"/>
              <a:t>cynodont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therapsids</a:t>
            </a:r>
            <a:r>
              <a:rPr lang="en-US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8145" y="2980103"/>
            <a:ext cx="5190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Selective pressures then </a:t>
            </a:r>
            <a:r>
              <a:rPr lang="en-US" b="1" dirty="0"/>
              <a:t>changed</a:t>
            </a:r>
            <a:r>
              <a:rPr lang="en-US" dirty="0"/>
              <a:t>, and </a:t>
            </a:r>
            <a:r>
              <a:rPr lang="en-US" dirty="0" err="1"/>
              <a:t>cynodonts</a:t>
            </a:r>
            <a:r>
              <a:rPr lang="en-US" dirty="0"/>
              <a:t> </a:t>
            </a:r>
          </a:p>
          <a:p>
            <a:r>
              <a:rPr lang="en-US" dirty="0"/>
              <a:t> became smaller and escaped predation/competition.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8145" y="4049627"/>
            <a:ext cx="5229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Thus, </a:t>
            </a:r>
            <a:r>
              <a:rPr lang="en-US" dirty="0" err="1"/>
              <a:t>cynodonts</a:t>
            </a:r>
            <a:r>
              <a:rPr lang="en-US" dirty="0"/>
              <a:t> lost the thermal inertia characteristic </a:t>
            </a:r>
          </a:p>
          <a:p>
            <a:r>
              <a:rPr lang="en-US" dirty="0"/>
              <a:t> of earlier ancestors.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0310" y="119630"/>
            <a:ext cx="3537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Size-</a:t>
            </a:r>
            <a:r>
              <a:rPr lang="en-US" sz="2400" dirty="0" err="1"/>
              <a:t>Refugium</a:t>
            </a:r>
            <a:r>
              <a:rPr lang="en-US" sz="2400" dirty="0"/>
              <a:t> Hypothesis.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4461" y="1389512"/>
            <a:ext cx="7264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Because of the physiological constraint to high and constant </a:t>
            </a:r>
            <a:r>
              <a:rPr lang="en-US" dirty="0" err="1"/>
              <a:t>T</a:t>
            </a:r>
            <a:r>
              <a:rPr lang="en-US" baseline="-25000" dirty="0" err="1"/>
              <a:t>body</a:t>
            </a:r>
            <a:r>
              <a:rPr lang="en-US" dirty="0"/>
              <a:t>, selection</a:t>
            </a:r>
          </a:p>
          <a:p>
            <a:r>
              <a:rPr lang="en-US" dirty="0"/>
              <a:t>	favored groups that could produce their own heat.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011" y="2512596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favored the evolution of </a:t>
            </a:r>
            <a:r>
              <a:rPr lang="en-US" dirty="0" err="1"/>
              <a:t>endothermy</a:t>
            </a:r>
            <a:r>
              <a:rPr lang="en-US" dirty="0"/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3138" y="3244334"/>
            <a:ext cx="8520502" cy="3017939"/>
            <a:chOff x="403138" y="3244334"/>
            <a:chExt cx="8520502" cy="3017939"/>
          </a:xfrm>
        </p:grpSpPr>
        <p:sp>
          <p:nvSpPr>
            <p:cNvPr id="9" name="TextBox 8"/>
            <p:cNvSpPr txBox="1"/>
            <p:nvPr/>
          </p:nvSpPr>
          <p:spPr>
            <a:xfrm>
              <a:off x="714486" y="3244334"/>
              <a:ext cx="7224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Several vertebrates are partial/facultative endotherms (</a:t>
              </a:r>
              <a:r>
                <a:rPr lang="en-US" dirty="0" err="1"/>
                <a:t>a.k.a</a:t>
              </a:r>
              <a:r>
                <a:rPr lang="en-US" dirty="0"/>
                <a:t> </a:t>
              </a:r>
              <a:r>
                <a:rPr lang="en-US" dirty="0" err="1"/>
                <a:t>mesotherms</a:t>
              </a:r>
              <a:r>
                <a:rPr lang="en-US" dirty="0"/>
                <a:t>).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03138" y="3786599"/>
              <a:ext cx="8520502" cy="2475674"/>
              <a:chOff x="403138" y="3786599"/>
              <a:chExt cx="8520502" cy="2475674"/>
            </a:xfrm>
          </p:grpSpPr>
          <p:pic>
            <p:nvPicPr>
              <p:cNvPr id="10" name="Picture 9" descr="swordfish-lg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37764" y="4081394"/>
                <a:ext cx="1717472" cy="2004338"/>
              </a:xfrm>
              <a:prstGeom prst="rect">
                <a:avLst/>
              </a:prstGeom>
            </p:spPr>
          </p:pic>
          <p:pic>
            <p:nvPicPr>
              <p:cNvPr id="11" name="Picture 10" descr="shortfin-mako-shark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138" y="4081394"/>
                <a:ext cx="3738650" cy="2180879"/>
              </a:xfrm>
              <a:prstGeom prst="rect">
                <a:avLst/>
              </a:prstGeom>
            </p:spPr>
          </p:pic>
          <p:pic>
            <p:nvPicPr>
              <p:cNvPr id="12" name="Picture 11" descr="Ball Python Female and Eggs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7621" y="3786599"/>
                <a:ext cx="2596019" cy="24756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/>
          <a:srcRect t="6833"/>
          <a:stretch/>
        </p:blipFill>
        <p:spPr bwMode="auto">
          <a:xfrm>
            <a:off x="533400" y="1458023"/>
            <a:ext cx="8458200" cy="388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02358" y="3922889"/>
            <a:ext cx="2790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Branch - Common Ancestor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167" y="5848447"/>
            <a:ext cx="309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represents relative time.</a:t>
            </a:r>
          </a:p>
        </p:txBody>
      </p:sp>
      <p:sp>
        <p:nvSpPr>
          <p:cNvPr id="6" name="Oval 5"/>
          <p:cNvSpPr/>
          <p:nvPr/>
        </p:nvSpPr>
        <p:spPr>
          <a:xfrm>
            <a:off x="5310193" y="3317225"/>
            <a:ext cx="244308" cy="2443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6359" y="4444908"/>
            <a:ext cx="244308" cy="2443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02760" y="1070001"/>
            <a:ext cx="232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Eutherians</a:t>
            </a:r>
            <a:r>
              <a:rPr lang="en-US" dirty="0"/>
              <a:t> (</a:t>
            </a:r>
            <a:r>
              <a:rPr lang="en-US" dirty="0" err="1"/>
              <a:t>Placentals</a:t>
            </a:r>
            <a:r>
              <a:rPr lang="en-US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8354" y="1070001"/>
            <a:ext cx="267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Metatherians</a:t>
            </a:r>
            <a:r>
              <a:rPr lang="en-US" dirty="0"/>
              <a:t> (Marsupials)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070001"/>
            <a:ext cx="1408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Monotremes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6FF60-0003-3D48-831A-696EA69A2F6E}"/>
              </a:ext>
            </a:extLst>
          </p:cNvPr>
          <p:cNvSpPr txBox="1"/>
          <p:nvPr/>
        </p:nvSpPr>
        <p:spPr>
          <a:xfrm>
            <a:off x="5554501" y="3317225"/>
            <a:ext cx="251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Node - Divergence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197339-AF55-314A-88F8-EF96C08B0D84}"/>
              </a:ext>
            </a:extLst>
          </p:cNvPr>
          <p:cNvSpPr txBox="1"/>
          <p:nvPr/>
        </p:nvSpPr>
        <p:spPr>
          <a:xfrm>
            <a:off x="2790310" y="119630"/>
            <a:ext cx="353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Size-Refugium Hypothesis.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72112B-6F3F-B14F-90FC-44F4D27E6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81" b="23721"/>
          <a:stretch/>
        </p:blipFill>
        <p:spPr>
          <a:xfrm>
            <a:off x="723074" y="1456664"/>
            <a:ext cx="7538424" cy="49458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944E2-532D-9F45-9BDC-EDF07B141B72}"/>
              </a:ext>
            </a:extLst>
          </p:cNvPr>
          <p:cNvSpPr txBox="1"/>
          <p:nvPr/>
        </p:nvSpPr>
        <p:spPr>
          <a:xfrm>
            <a:off x="1786270" y="867958"/>
            <a:ext cx="541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Gradual evolution of endothermy in Triassic cynodonts.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20D41-4114-734E-80AB-839173D9D43A}"/>
              </a:ext>
            </a:extLst>
          </p:cNvPr>
          <p:cNvSpPr txBox="1"/>
          <p:nvPr/>
        </p:nvSpPr>
        <p:spPr>
          <a:xfrm>
            <a:off x="7102549" y="6292923"/>
            <a:ext cx="152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Benton (2021)</a:t>
            </a:r>
          </a:p>
        </p:txBody>
      </p:sp>
    </p:spTree>
    <p:extLst>
      <p:ext uri="{BB962C8B-B14F-4D97-AF65-F5344CB8AC3E}">
        <p14:creationId xmlns:p14="http://schemas.microsoft.com/office/powerpoint/2010/main" val="9735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0100" y="282617"/>
            <a:ext cx="47852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Implications of </a:t>
            </a:r>
            <a:r>
              <a:rPr lang="en-US" sz="3200" dirty="0" err="1"/>
              <a:t>Endothermy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1124" y="1114294"/>
            <a:ext cx="8268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Energy Requirements – </a:t>
            </a:r>
            <a:r>
              <a:rPr lang="en-US" dirty="0" err="1"/>
              <a:t>Endotherm</a:t>
            </a:r>
            <a:r>
              <a:rPr lang="en-US" dirty="0"/>
              <a:t> requires 10X energy as a similar sized </a:t>
            </a:r>
            <a:r>
              <a:rPr lang="en-US" dirty="0" err="1"/>
              <a:t>ectotherm</a:t>
            </a:r>
            <a:r>
              <a:rPr lang="en-US" dirty="0"/>
              <a:t>.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40240" y="2226953"/>
            <a:ext cx="5715000" cy="1230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/>
              <a:t>Efficiency in food processing</a:t>
            </a:r>
          </a:p>
          <a:p>
            <a:pPr>
              <a:buFontTx/>
              <a:buChar char="•"/>
            </a:pPr>
            <a:r>
              <a:rPr lang="en-US"/>
              <a:t>Dentition (specialized, precise)</a:t>
            </a:r>
          </a:p>
          <a:p>
            <a:pPr>
              <a:buFontTx/>
              <a:buChar char="•"/>
            </a:pPr>
            <a:r>
              <a:rPr lang="en-US"/>
              <a:t>Evolution of masseter</a:t>
            </a:r>
          </a:p>
          <a:p>
            <a:pPr>
              <a:buFontTx/>
              <a:buChar char="•"/>
            </a:pPr>
            <a:r>
              <a:rPr lang="en-US"/>
              <a:t>Formation of secondary palate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40240" y="1737134"/>
            <a:ext cx="28889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Therefore, selection favored</a:t>
            </a:r>
            <a:endParaRPr lang="en-US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40240" y="3639828"/>
            <a:ext cx="5791200" cy="17851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Cardiopulmonary efficiency</a:t>
            </a:r>
          </a:p>
          <a:p>
            <a:pPr>
              <a:buFontTx/>
              <a:buChar char="•"/>
            </a:pPr>
            <a:r>
              <a:rPr lang="en-US" dirty="0"/>
              <a:t>Extrusion of nuclei from red blood cells</a:t>
            </a:r>
          </a:p>
          <a:p>
            <a:pPr>
              <a:buFontTx/>
              <a:buChar char="•"/>
            </a:pPr>
            <a:r>
              <a:rPr lang="en-US" dirty="0"/>
              <a:t>Separation of oxygenated/deoxygenated blood</a:t>
            </a:r>
          </a:p>
          <a:p>
            <a:pPr>
              <a:buFontTx/>
              <a:buChar char="•"/>
            </a:pPr>
            <a:r>
              <a:rPr lang="en-US" dirty="0"/>
              <a:t>Muscular diaphragm</a:t>
            </a:r>
          </a:p>
          <a:p>
            <a:pPr>
              <a:buFontTx/>
              <a:buChar char="•"/>
            </a:pPr>
            <a:r>
              <a:rPr lang="en-US" dirty="0"/>
              <a:t>Thoracic ribs</a:t>
            </a:r>
          </a:p>
          <a:p>
            <a:pPr>
              <a:buFontTx/>
              <a:buChar char="•"/>
            </a:pPr>
            <a:r>
              <a:rPr lang="en-US" dirty="0"/>
              <a:t>Respiratory </a:t>
            </a:r>
            <a:r>
              <a:rPr lang="en-US" dirty="0" err="1"/>
              <a:t>turbinates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8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0100" y="282617"/>
            <a:ext cx="47852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Implications of </a:t>
            </a:r>
            <a:r>
              <a:rPr lang="en-US" sz="3200" dirty="0" err="1"/>
              <a:t>Endothermy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1124" y="1114294"/>
            <a:ext cx="8268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B. Behavioral Implication – Because </a:t>
            </a:r>
            <a:r>
              <a:rPr lang="en-US" dirty="0" err="1"/>
              <a:t>endotherms</a:t>
            </a:r>
            <a:r>
              <a:rPr lang="en-US" dirty="0"/>
              <a:t> can generate own heat, they can be 						active at cold temperatures.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290" y="2072813"/>
            <a:ext cx="356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Endothermy</a:t>
            </a:r>
            <a:r>
              <a:rPr lang="en-US" dirty="0"/>
              <a:t> permitted </a:t>
            </a:r>
            <a:r>
              <a:rPr lang="en-US" dirty="0" err="1"/>
              <a:t>nocturnality</a:t>
            </a:r>
            <a:r>
              <a:rPr lang="en-US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9580" y="2709016"/>
            <a:ext cx="56358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Selection favored:</a:t>
            </a:r>
          </a:p>
          <a:p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. Hair for insulation </a:t>
            </a:r>
          </a:p>
          <a:p>
            <a:endParaRPr lang="en-US" dirty="0"/>
          </a:p>
          <a:p>
            <a:r>
              <a:rPr lang="en-US" dirty="0"/>
              <a:t>ii. Development of olfactory and auditory  capabilities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696" y="5218379"/>
            <a:ext cx="8316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evolution of </a:t>
            </a:r>
            <a:r>
              <a:rPr lang="en-US" dirty="0" err="1"/>
              <a:t>endothermy</a:t>
            </a:r>
            <a:r>
              <a:rPr lang="en-US" dirty="0"/>
              <a:t> generated the selective forces that favored most of the    	traits we consider to be mammalian traits.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5170" y="119060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Classic Idea.</a:t>
            </a:r>
          </a:p>
        </p:txBody>
      </p:sp>
      <p:pic>
        <p:nvPicPr>
          <p:cNvPr id="5" name="Picture 4" descr="farside-cancer-smo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54" y="744101"/>
            <a:ext cx="3570466" cy="4510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1564" y="5258221"/>
            <a:ext cx="753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Extinction of dinosaurs at the end of the Cretaceous permitted the radiation of</a:t>
            </a:r>
          </a:p>
          <a:p>
            <a:pPr algn="ctr"/>
            <a:r>
              <a:rPr lang="en-US" dirty="0"/>
              <a:t>mammals, resulting in modern mammalian diversity.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292" y="6000054"/>
            <a:ext cx="8111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Lots of current studies are testing this notion by estimating the timing of mammalian</a:t>
            </a:r>
          </a:p>
          <a:p>
            <a:pPr algn="ctr"/>
            <a:r>
              <a:rPr lang="en-US" dirty="0"/>
              <a:t>radiation (e.g., O’Leary et al., 2013 vs. Springer et al., 2013).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7332" y="52170"/>
            <a:ext cx="2645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Tetrapod</a:t>
            </a:r>
            <a:r>
              <a:rPr lang="en-US" sz="2400" dirty="0"/>
              <a:t> Phylogeny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40774" y="1115292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Amphibians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458026" y="122115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Mammals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432610" y="1084990"/>
            <a:ext cx="121860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Squamates</a:t>
            </a:r>
          </a:p>
          <a:p>
            <a:r>
              <a:rPr lang="en-US" sz="1100" dirty="0"/>
              <a:t>(Lizards &amp; Snakes)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647594" y="1368562"/>
            <a:ext cx="81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Turtles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406209" y="1089287"/>
            <a:ext cx="137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Crocodylians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5553533" y="1209929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Dinosaur I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6822974" y="1452688"/>
            <a:ext cx="65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Birds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578045" y="1181075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Dinosaur II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3731271" y="3873624"/>
            <a:ext cx="2650287" cy="1417693"/>
            <a:chOff x="3731271" y="3873624"/>
            <a:chExt cx="2650287" cy="1417693"/>
          </a:xfrm>
        </p:grpSpPr>
        <p:sp>
          <p:nvSpPr>
            <p:cNvPr id="2" name="TextBox 1"/>
            <p:cNvSpPr txBox="1"/>
            <p:nvPr/>
          </p:nvSpPr>
          <p:spPr>
            <a:xfrm>
              <a:off x="4770027" y="4921985"/>
              <a:ext cx="16115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Stem Amniotes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31271" y="3873624"/>
              <a:ext cx="10995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Synapsids</a:t>
              </a:r>
              <a:endParaRPr lang="en-US" dirty="0"/>
            </a:p>
          </p:txBody>
        </p:sp>
      </p:grpSp>
      <p:sp>
        <p:nvSpPr>
          <p:cNvPr id="37" name="Oval 36"/>
          <p:cNvSpPr/>
          <p:nvPr/>
        </p:nvSpPr>
        <p:spPr>
          <a:xfrm>
            <a:off x="3530868" y="3895974"/>
            <a:ext cx="1403769" cy="356476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">
                <a:schemeClr val="accent1">
                  <a:tint val="50000"/>
                  <a:shade val="100000"/>
                  <a:satMod val="350000"/>
                  <a:alpha val="3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041176" y="1941850"/>
            <a:ext cx="7101443" cy="4203865"/>
            <a:chOff x="1021279" y="1909311"/>
            <a:chExt cx="7101443" cy="4203865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1021279" y="1909311"/>
              <a:ext cx="3728851" cy="35677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132614" y="1909311"/>
              <a:ext cx="3990108" cy="420386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018964" y="1909311"/>
              <a:ext cx="3222761" cy="30581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110157" y="1920886"/>
              <a:ext cx="2566717" cy="25460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061253" y="1912770"/>
              <a:ext cx="1610482" cy="25460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104416" y="1942060"/>
              <a:ext cx="1401994" cy="16700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087831" y="1920886"/>
              <a:ext cx="944658" cy="11252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163760" y="1942060"/>
              <a:ext cx="443326" cy="5280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176736" y="5214686"/>
            <a:ext cx="2301028" cy="902983"/>
            <a:chOff x="4176736" y="5214686"/>
            <a:chExt cx="2301028" cy="902983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4176736" y="5921829"/>
              <a:ext cx="360732" cy="111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570126" y="5748337"/>
              <a:ext cx="1907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Evolution of Limbs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4770027" y="5388178"/>
              <a:ext cx="2172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5153909" y="5214686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Amnion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DE8AFFF-98EF-6D4F-9C27-731915824ECF}"/>
              </a:ext>
            </a:extLst>
          </p:cNvPr>
          <p:cNvGrpSpPr/>
          <p:nvPr/>
        </p:nvGrpSpPr>
        <p:grpSpPr>
          <a:xfrm>
            <a:off x="307953" y="4287039"/>
            <a:ext cx="6204752" cy="2025007"/>
            <a:chOff x="307953" y="4287039"/>
            <a:chExt cx="6204752" cy="2025007"/>
          </a:xfrm>
        </p:grpSpPr>
        <p:sp>
          <p:nvSpPr>
            <p:cNvPr id="75" name="Oval 74"/>
            <p:cNvSpPr/>
            <p:nvPr/>
          </p:nvSpPr>
          <p:spPr>
            <a:xfrm>
              <a:off x="4540743" y="4807375"/>
              <a:ext cx="1971962" cy="501295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  <a:alpha val="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14271B-A9E3-BB46-86B7-9136F2FEF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953" y="4287039"/>
              <a:ext cx="2874547" cy="17172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ED6F18-4580-8048-A486-82A76E8264BB}"/>
                </a:ext>
              </a:extLst>
            </p:cNvPr>
            <p:cNvSpPr txBox="1"/>
            <p:nvPr/>
          </p:nvSpPr>
          <p:spPr>
            <a:xfrm>
              <a:off x="643674" y="6004269"/>
              <a:ext cx="22031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/>
                <a:t>Diadectes</a:t>
              </a:r>
              <a:r>
                <a:rPr lang="en-US" sz="1400" i="1" dirty="0"/>
                <a:t> </a:t>
              </a:r>
              <a:r>
                <a:rPr lang="en-US" sz="1400" dirty="0"/>
                <a:t>– a stem amniote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927112" y="947258"/>
            <a:ext cx="3186942" cy="2512407"/>
            <a:chOff x="537709" y="969347"/>
            <a:chExt cx="4111364" cy="2781197"/>
          </a:xfrm>
        </p:grpSpPr>
        <p:pic>
          <p:nvPicPr>
            <p:cNvPr id="4" name="Picture 3" descr="Skull_comparis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938" y="2153651"/>
              <a:ext cx="3300248" cy="159689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619943" y="1590426"/>
              <a:ext cx="917610" cy="408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Orbit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>
              <a:off x="2375518" y="2032569"/>
              <a:ext cx="671882" cy="503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37709" y="1680369"/>
              <a:ext cx="1072563" cy="408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Naris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6200000" flipH="1">
              <a:off x="547726" y="2515862"/>
              <a:ext cx="1027202" cy="3027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677148" y="2335307"/>
              <a:ext cx="1299749" cy="306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Postorbital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80420" y="2612305"/>
              <a:ext cx="1268653" cy="306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Squamosal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73" y="969347"/>
              <a:ext cx="1670180" cy="511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Anapsid</a:t>
              </a:r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70531" y="911858"/>
            <a:ext cx="3653762" cy="2599094"/>
            <a:chOff x="4922208" y="873386"/>
            <a:chExt cx="4713593" cy="2877158"/>
          </a:xfrm>
        </p:grpSpPr>
        <p:pic>
          <p:nvPicPr>
            <p:cNvPr id="5" name="Picture 4" descr="Synapsi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5612" y="1952645"/>
              <a:ext cx="3272060" cy="17978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037361" y="2335308"/>
              <a:ext cx="1102393" cy="306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Postorbital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93581" y="2487707"/>
              <a:ext cx="1142121" cy="306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Squamosal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48246" y="1558161"/>
              <a:ext cx="1291509" cy="408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Orbit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6603823" y="2000303"/>
              <a:ext cx="671882" cy="503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922208" y="1648101"/>
              <a:ext cx="1048142" cy="408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Naris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H="1">
              <a:off x="4932225" y="2483596"/>
              <a:ext cx="1027202" cy="3027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70368" y="1304380"/>
              <a:ext cx="2565433" cy="408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Temporal </a:t>
              </a:r>
              <a:r>
                <a:rPr lang="en-US" dirty="0" err="1"/>
                <a:t>fenestra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7267466" y="2017015"/>
              <a:ext cx="1241205" cy="503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380869" y="873386"/>
              <a:ext cx="1758889" cy="511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/>
                <a:t>Synapsid</a:t>
              </a:r>
              <a:endParaRPr lang="en-US" sz="24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030360" y="144569"/>
            <a:ext cx="314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Temporal </a:t>
            </a:r>
            <a:r>
              <a:rPr lang="en-US" sz="2800" dirty="0" err="1"/>
              <a:t>Fenestrae</a:t>
            </a:r>
            <a:endParaRPr lang="en-US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9704FC-46D0-C94D-A435-979F305B4003}"/>
              </a:ext>
            </a:extLst>
          </p:cNvPr>
          <p:cNvGrpSpPr/>
          <p:nvPr/>
        </p:nvGrpSpPr>
        <p:grpSpPr>
          <a:xfrm>
            <a:off x="1501911" y="3701483"/>
            <a:ext cx="5568460" cy="3094843"/>
            <a:chOff x="1501911" y="3701483"/>
            <a:chExt cx="5568460" cy="3094843"/>
          </a:xfrm>
        </p:grpSpPr>
        <p:pic>
          <p:nvPicPr>
            <p:cNvPr id="23" name="Picture 22" descr="jacks2.jpg"/>
            <p:cNvPicPr>
              <a:picLocks noChangeAspect="1"/>
            </p:cNvPicPr>
            <p:nvPr/>
          </p:nvPicPr>
          <p:blipFill>
            <a:blip r:embed="rId4"/>
            <a:srcRect l="17689" t="12821" r="20047" b="5983"/>
            <a:stretch>
              <a:fillRect/>
            </a:stretch>
          </p:blipFill>
          <p:spPr>
            <a:xfrm rot="16200000">
              <a:off x="2738719" y="2464675"/>
              <a:ext cx="3094843" cy="556846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04D533-112F-3640-934E-EF2DF6ACEFFF}"/>
                </a:ext>
              </a:extLst>
            </p:cNvPr>
            <p:cNvSpPr txBox="1"/>
            <p:nvPr/>
          </p:nvSpPr>
          <p:spPr>
            <a:xfrm>
              <a:off x="5508167" y="6307192"/>
              <a:ext cx="152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Stem Amniote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2390" y="336184"/>
            <a:ext cx="322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Synapsid</a:t>
            </a:r>
            <a:r>
              <a:rPr lang="en-US" sz="2800" dirty="0"/>
              <a:t> Phylogeny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62995"/>
            <a:ext cx="6827838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1074647" y="2431645"/>
            <a:ext cx="3084862" cy="2931249"/>
            <a:chOff x="1074647" y="2431645"/>
            <a:chExt cx="3084862" cy="2931249"/>
          </a:xfrm>
        </p:grpSpPr>
        <p:sp>
          <p:nvSpPr>
            <p:cNvPr id="6" name="Oval 5"/>
            <p:cNvSpPr/>
            <p:nvPr/>
          </p:nvSpPr>
          <p:spPr>
            <a:xfrm>
              <a:off x="1074647" y="2431645"/>
              <a:ext cx="2214425" cy="401656"/>
            </a:xfrm>
            <a:prstGeom prst="ellipse">
              <a:avLst/>
            </a:prstGeom>
            <a:gradFill>
              <a:gsLst>
                <a:gs pos="2000">
                  <a:schemeClr val="accent1">
                    <a:tint val="100000"/>
                    <a:shade val="100000"/>
                    <a:satMod val="130000"/>
                    <a:alpha val="12000"/>
                  </a:schemeClr>
                </a:gs>
                <a:gs pos="1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992118" y="4993562"/>
              <a:ext cx="2167391" cy="369332"/>
              <a:chOff x="1992118" y="4993562"/>
              <a:chExt cx="2167391" cy="36933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992118" y="4993562"/>
                <a:ext cx="1070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~ 323 Ma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3051535" y="5232623"/>
                <a:ext cx="1107974" cy="108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441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7988" y="350520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Dimetrodon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55258" y="93610"/>
            <a:ext cx="19588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“</a:t>
            </a:r>
            <a:r>
              <a:rPr lang="en-US" sz="2400" b="1" dirty="0" err="1"/>
              <a:t>Pelycosaurs</a:t>
            </a:r>
            <a:r>
              <a:rPr lang="en-US" sz="2400" b="1" dirty="0"/>
              <a:t>”</a:t>
            </a:r>
          </a:p>
          <a:p>
            <a:pPr algn="ctr"/>
            <a:r>
              <a:rPr lang="en-US" sz="1600" dirty="0"/>
              <a:t>(Early </a:t>
            </a:r>
            <a:r>
              <a:rPr lang="en-US" sz="1600" dirty="0" err="1"/>
              <a:t>synapsids</a:t>
            </a:r>
            <a:r>
              <a:rPr lang="en-US" sz="1600" dirty="0"/>
              <a:t>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48200" y="762000"/>
            <a:ext cx="39624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Carboniferous (~323 MYA) and persisted  	through Permian.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479817" y="2978150"/>
            <a:ext cx="3352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Range of Ancestral Characters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91000"/>
            <a:ext cx="3200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648200" y="13127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dirty="0"/>
          </a:p>
          <a:p>
            <a:r>
              <a:rPr lang="en-US" dirty="0"/>
              <a:t>Some had a large dorsal sail 	(thermoregulatory? Mate choice?)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8200" y="21404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dirty="0"/>
          </a:p>
          <a:p>
            <a:r>
              <a:rPr lang="en-US" dirty="0"/>
              <a:t>Rather large (~ 3 meters)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62500" y="3397240"/>
            <a:ext cx="2171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Weakly </a:t>
            </a:r>
            <a:r>
              <a:rPr lang="en-US" dirty="0" err="1"/>
              <a:t>heterodont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62500" y="3915299"/>
            <a:ext cx="255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Small temporal fenestra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62500" y="443335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Angular/articular in mandible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62500" y="4951417"/>
            <a:ext cx="2908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Quadrate/articular jaw joint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62500" y="5469476"/>
            <a:ext cx="3314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Two nares - no secondary palate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2500" y="5987534"/>
            <a:ext cx="236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Single occipital condyle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2390" y="347040"/>
            <a:ext cx="320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Synapsid</a:t>
            </a:r>
            <a:r>
              <a:rPr lang="en-US" sz="2800" dirty="0"/>
              <a:t> Phylogeny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3307"/>
            <a:ext cx="6827838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572000" y="3820476"/>
            <a:ext cx="4475035" cy="425852"/>
            <a:chOff x="4572000" y="3820476"/>
            <a:chExt cx="4475035" cy="425852"/>
          </a:xfrm>
        </p:grpSpPr>
        <p:sp>
          <p:nvSpPr>
            <p:cNvPr id="6" name="Oval 5"/>
            <p:cNvSpPr/>
            <p:nvPr/>
          </p:nvSpPr>
          <p:spPr>
            <a:xfrm>
              <a:off x="4572000" y="3833817"/>
              <a:ext cx="1691348" cy="412511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000">
                  <a:schemeClr val="accent1">
                    <a:tint val="50000"/>
                    <a:shade val="100000"/>
                    <a:satMod val="350000"/>
                    <a:alpha val="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52066" y="3820476"/>
              <a:ext cx="2694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Middle Permian (~270 Ma)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381000"/>
            <a:ext cx="3824287" cy="330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938713" y="1371600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/>
              <a:t>Lycaenops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90600" y="152400"/>
            <a:ext cx="264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Early Therapsids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762000"/>
            <a:ext cx="3962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Middle Permian (ca. 270 MYA)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1300" y="3794060"/>
            <a:ext cx="43307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Mixture of Ancestral vs. Derived Characters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6868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Active and diverse (4 major lineages)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1492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Dominant terrestrial life form (*significant 	later)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28887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Most went extinct during </a:t>
            </a:r>
            <a:r>
              <a:rPr lang="en-US" dirty="0" err="1"/>
              <a:t>Permo</a:t>
            </a:r>
            <a:r>
              <a:rPr lang="en-US" dirty="0"/>
              <a:t>-Triassic 	extinction event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713" y="42161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Enlarged temporal fenestra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6713" y="51763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Partial, gradually evolving secondary palate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6713" y="56564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Sweeping changes to skull and jaw structure in 	one lineage.</a:t>
            </a:r>
          </a:p>
        </p:txBody>
      </p:sp>
      <p:pic>
        <p:nvPicPr>
          <p:cNvPr id="14" name="Picture 13" descr="promoschorhynchus_stip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41" y="4262153"/>
            <a:ext cx="3769895" cy="17285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6713" y="4696256"/>
            <a:ext cx="247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Deeply </a:t>
            </a:r>
            <a:r>
              <a:rPr lang="en-US" dirty="0" err="1"/>
              <a:t>thecodont</a:t>
            </a:r>
            <a:r>
              <a:rPr lang="en-US" dirty="0"/>
              <a:t> teeth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5AD7B-CB6F-5247-AC30-56BADFF17C70}"/>
              </a:ext>
            </a:extLst>
          </p:cNvPr>
          <p:cNvSpPr txBox="1"/>
          <p:nvPr/>
        </p:nvSpPr>
        <p:spPr>
          <a:xfrm>
            <a:off x="457200" y="1224431"/>
            <a:ext cx="245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were large (3-5 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10" grpId="0"/>
      <p:bldP spid="11" grpId="0"/>
      <p:bldP spid="12" grpId="0"/>
      <p:bldP spid="13" grpId="0"/>
      <p:bldP spid="1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8173</TotalTime>
  <Words>1357</Words>
  <Application>Microsoft Macintosh PowerPoint</Application>
  <PresentationFormat>On-screen Show (4:3)</PresentationFormat>
  <Paragraphs>303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broad questions in mammalian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 Sullivan</dc:creator>
  <cp:lastModifiedBy>Sullivan, Jack (jacks@uidaho.edu)</cp:lastModifiedBy>
  <cp:revision>245</cp:revision>
  <cp:lastPrinted>2015-09-01T00:12:00Z</cp:lastPrinted>
  <dcterms:created xsi:type="dcterms:W3CDTF">2011-09-06T15:29:16Z</dcterms:created>
  <dcterms:modified xsi:type="dcterms:W3CDTF">2023-08-28T17:34:15Z</dcterms:modified>
</cp:coreProperties>
</file>