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79" r:id="rId2"/>
    <p:sldId id="257" r:id="rId3"/>
    <p:sldId id="258" r:id="rId4"/>
    <p:sldId id="259" r:id="rId5"/>
    <p:sldId id="280" r:id="rId6"/>
    <p:sldId id="283" r:id="rId7"/>
    <p:sldId id="282" r:id="rId8"/>
    <p:sldId id="281" r:id="rId9"/>
    <p:sldId id="267" r:id="rId10"/>
    <p:sldId id="269" r:id="rId11"/>
    <p:sldId id="260" r:id="rId12"/>
    <p:sldId id="261" r:id="rId13"/>
    <p:sldId id="262" r:id="rId14"/>
    <p:sldId id="263" r:id="rId15"/>
    <p:sldId id="264" r:id="rId16"/>
    <p:sldId id="265" r:id="rId17"/>
    <p:sldId id="268" r:id="rId18"/>
    <p:sldId id="270" r:id="rId19"/>
    <p:sldId id="271" r:id="rId20"/>
    <p:sldId id="272" r:id="rId21"/>
    <p:sldId id="274" r:id="rId22"/>
    <p:sldId id="273" r:id="rId23"/>
    <p:sldId id="275" r:id="rId24"/>
    <p:sldId id="276" r:id="rId25"/>
    <p:sldId id="277" r:id="rId26"/>
    <p:sldId id="27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1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45"/>
    <p:restoredTop sz="94874"/>
  </p:normalViewPr>
  <p:slideViewPr>
    <p:cSldViewPr snapToGrid="0" snapToObjects="1" showGuides="1">
      <p:cViewPr varScale="1">
        <p:scale>
          <a:sx n="113" d="100"/>
          <a:sy n="113" d="100"/>
        </p:scale>
        <p:origin x="1192" y="168"/>
      </p:cViewPr>
      <p:guideLst>
        <p:guide orient="horz" pos="2160"/>
        <p:guide pos="212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1E385-B18A-3640-8970-31BD0F78ACAD}" type="datetimeFigureOut">
              <a:rPr lang="en-US" smtClean="0"/>
              <a:pPr/>
              <a:t>9/5/23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AC0E6-BD69-FB4E-A614-93BE96873E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63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AC0E6-BD69-FB4E-A614-93BE96873EA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55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AC0E6-BD69-FB4E-A614-93BE96873EA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32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AC0E6-BD69-FB4E-A614-93BE96873EA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97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54D6A-9F8C-2941-BE76-B8BCAAE4F314}" type="slidenum">
              <a:rPr lang="en-US"/>
              <a:pPr/>
              <a:t>25</a:t>
            </a:fld>
            <a:endParaRPr lang="en-US"/>
          </a:p>
        </p:txBody>
      </p:sp>
      <p:sp>
        <p:nvSpPr>
          <p:cNvPr id="317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61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B94F22-56AF-2C48-91F3-409DE78F4FE1}" type="slidenum">
              <a:rPr lang="en-US"/>
              <a:pPr/>
              <a:t>26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23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348A-7D45-ED46-BFE6-73345A84C131}" type="datetimeFigureOut">
              <a:rPr lang="en-US" smtClean="0"/>
              <a:pPr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2F5-0B27-DA43-835C-E09192B02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348A-7D45-ED46-BFE6-73345A84C131}" type="datetimeFigureOut">
              <a:rPr lang="en-US" smtClean="0"/>
              <a:pPr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2F5-0B27-DA43-835C-E09192B02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348A-7D45-ED46-BFE6-73345A84C131}" type="datetimeFigureOut">
              <a:rPr lang="en-US" smtClean="0"/>
              <a:pPr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2F5-0B27-DA43-835C-E09192B02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348A-7D45-ED46-BFE6-73345A84C131}" type="datetimeFigureOut">
              <a:rPr lang="en-US" smtClean="0"/>
              <a:pPr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2F5-0B27-DA43-835C-E09192B02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348A-7D45-ED46-BFE6-73345A84C131}" type="datetimeFigureOut">
              <a:rPr lang="en-US" smtClean="0"/>
              <a:pPr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2F5-0B27-DA43-835C-E09192B02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348A-7D45-ED46-BFE6-73345A84C131}" type="datetimeFigureOut">
              <a:rPr lang="en-US" smtClean="0"/>
              <a:pPr/>
              <a:t>9/5/23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2F5-0B27-DA43-835C-E09192B02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348A-7D45-ED46-BFE6-73345A84C131}" type="datetimeFigureOut">
              <a:rPr lang="en-US" smtClean="0"/>
              <a:pPr/>
              <a:t>9/5/23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2F5-0B27-DA43-835C-E09192B02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348A-7D45-ED46-BFE6-73345A84C131}" type="datetimeFigureOut">
              <a:rPr lang="en-US" smtClean="0"/>
              <a:pPr/>
              <a:t>9/5/23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2F5-0B27-DA43-835C-E09192B02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348A-7D45-ED46-BFE6-73345A84C131}" type="datetimeFigureOut">
              <a:rPr lang="en-US" smtClean="0"/>
              <a:pPr/>
              <a:t>9/5/23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2F5-0B27-DA43-835C-E09192B02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348A-7D45-ED46-BFE6-73345A84C131}" type="datetimeFigureOut">
              <a:rPr lang="en-US" smtClean="0"/>
              <a:pPr/>
              <a:t>9/5/23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2F5-0B27-DA43-835C-E09192B02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348A-7D45-ED46-BFE6-73345A84C131}" type="datetimeFigureOut">
              <a:rPr lang="en-US" smtClean="0"/>
              <a:pPr/>
              <a:t>9/5/23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132F5-0B27-DA43-835C-E09192B02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E348A-7D45-ED46-BFE6-73345A84C131}" type="datetimeFigureOut">
              <a:rPr lang="en-US" smtClean="0"/>
              <a:pPr/>
              <a:t>9/5/23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132F5-0B27-DA43-835C-E09192B0278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jacksullivan:Desktop:Sullivan:Mammalogy2010:Lectures:Lecture%203!OLE_LINK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oogle.com/url?sa=i&amp;rct=j&amp;q=&amp;esrc=s&amp;source=images&amp;cd=&amp;ved=2ahUKEwiOpI6Mi5PdAhUCNn0KHdEFDdgQjRx6BAgBEAU&amp;url=http://www.sci-news.com/paleontology/science-jurassic-squirrel-species-china-02141.html&amp;psig=AOvVaw0MWOVjd1X2_yZthTqYACNU&amp;ust=1535660439343235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789531" y="5194852"/>
            <a:ext cx="2637182" cy="42407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51060" y="1351721"/>
            <a:ext cx="8488139" cy="5274365"/>
            <a:chOff x="351061" y="927652"/>
            <a:chExt cx="7869652" cy="4876800"/>
          </a:xfrm>
        </p:grpSpPr>
        <p:grpSp>
          <p:nvGrpSpPr>
            <p:cNvPr id="8" name="Group 7"/>
            <p:cNvGrpSpPr/>
            <p:nvPr/>
          </p:nvGrpSpPr>
          <p:grpSpPr>
            <a:xfrm>
              <a:off x="351061" y="927652"/>
              <a:ext cx="7869652" cy="4876800"/>
              <a:chOff x="351061" y="927652"/>
              <a:chExt cx="7869652" cy="48768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804"/>
              <a:stretch/>
            </p:blipFill>
            <p:spPr>
              <a:xfrm rot="16200000">
                <a:off x="1847487" y="-568774"/>
                <a:ext cx="4876800" cy="7869652"/>
              </a:xfrm>
              <a:prstGeom prst="rect">
                <a:avLst/>
              </a:prstGeom>
            </p:spPr>
          </p:pic>
          <p:sp>
            <p:nvSpPr>
              <p:cNvPr id="6" name="Rounded Rectangle 5"/>
              <p:cNvSpPr/>
              <p:nvPr/>
            </p:nvSpPr>
            <p:spPr>
              <a:xfrm>
                <a:off x="5029201" y="4731029"/>
                <a:ext cx="2637182" cy="42407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2286003" y="4731033"/>
                <a:ext cx="1709527" cy="3312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6644837" y="4121431"/>
              <a:ext cx="1298712" cy="4240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94437" y="303953"/>
            <a:ext cx="850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Lecture 3 – Mammalian Diversity: </a:t>
            </a:r>
            <a:r>
              <a:rPr lang="en-US" dirty="0" err="1"/>
              <a:t>Mammaliaformes</a:t>
            </a:r>
            <a:r>
              <a:rPr lang="en-US" dirty="0"/>
              <a:t>, Mesozoic Mammals &amp; Monotremes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75721" y="728871"/>
            <a:ext cx="372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(Lou et al., 2015. PNAS, e7101-e7109)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50401" y="1639186"/>
            <a:ext cx="7823109" cy="4514153"/>
            <a:chOff x="950401" y="1639186"/>
            <a:chExt cx="7823109" cy="4514153"/>
          </a:xfrm>
        </p:grpSpPr>
        <p:sp>
          <p:nvSpPr>
            <p:cNvPr id="13" name="Rounded Rectangle 12"/>
            <p:cNvSpPr/>
            <p:nvPr/>
          </p:nvSpPr>
          <p:spPr>
            <a:xfrm>
              <a:off x="1600200" y="1639186"/>
              <a:ext cx="7173310" cy="3910276"/>
            </a:xfrm>
            <a:prstGeom prst="roundRec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">
                  <a:schemeClr val="accent1">
                    <a:tint val="50000"/>
                    <a:shade val="100000"/>
                    <a:satMod val="350000"/>
                    <a:alpha val="48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50401" y="5784007"/>
              <a:ext cx="73463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Node labeled “b” indicates most stable clade-based definition of Mammalia.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42082" y="1552344"/>
            <a:ext cx="7731428" cy="5124068"/>
            <a:chOff x="1042082" y="1552344"/>
            <a:chExt cx="7731428" cy="5124068"/>
          </a:xfrm>
        </p:grpSpPr>
        <p:sp>
          <p:nvSpPr>
            <p:cNvPr id="14" name="Rounded Rectangle 13"/>
            <p:cNvSpPr/>
            <p:nvPr/>
          </p:nvSpPr>
          <p:spPr>
            <a:xfrm>
              <a:off x="3452649" y="1552344"/>
              <a:ext cx="5320861" cy="3368503"/>
            </a:xfrm>
            <a:prstGeom prst="roundRec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">
                  <a:schemeClr val="accent1">
                    <a:tint val="50000"/>
                    <a:shade val="100000"/>
                    <a:satMod val="350000"/>
                    <a:alpha val="23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42082" y="6307080"/>
              <a:ext cx="5366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Node “a” is the commonly used crown-clade definition.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407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93393" y="268419"/>
            <a:ext cx="1820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Australosphenida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36433" y="977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59606" y="958230"/>
            <a:ext cx="8488138" cy="5274363"/>
            <a:chOff x="351061" y="927652"/>
            <a:chExt cx="7869652" cy="4876800"/>
          </a:xfrm>
        </p:grpSpPr>
        <p:grpSp>
          <p:nvGrpSpPr>
            <p:cNvPr id="15" name="Group 14"/>
            <p:cNvGrpSpPr/>
            <p:nvPr/>
          </p:nvGrpSpPr>
          <p:grpSpPr>
            <a:xfrm>
              <a:off x="351061" y="927652"/>
              <a:ext cx="7869652" cy="4876800"/>
              <a:chOff x="351061" y="927652"/>
              <a:chExt cx="7869652" cy="48768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804"/>
              <a:stretch/>
            </p:blipFill>
            <p:spPr>
              <a:xfrm rot="16200000">
                <a:off x="1847487" y="-568774"/>
                <a:ext cx="4876800" cy="7869652"/>
              </a:xfrm>
              <a:prstGeom prst="rect">
                <a:avLst/>
              </a:prstGeom>
            </p:spPr>
          </p:pic>
          <p:sp>
            <p:nvSpPr>
              <p:cNvPr id="18" name="Rounded Rectangle 17"/>
              <p:cNvSpPr/>
              <p:nvPr/>
            </p:nvSpPr>
            <p:spPr>
              <a:xfrm>
                <a:off x="5029201" y="4731029"/>
                <a:ext cx="2637182" cy="42407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2286003" y="4731033"/>
                <a:ext cx="1709527" cy="3312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ounded Rectangle 15"/>
            <p:cNvSpPr/>
            <p:nvPr/>
          </p:nvSpPr>
          <p:spPr>
            <a:xfrm>
              <a:off x="6644837" y="4121431"/>
              <a:ext cx="1298712" cy="4240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73580" y="1025987"/>
            <a:ext cx="5110886" cy="5303823"/>
            <a:chOff x="2073580" y="1025987"/>
            <a:chExt cx="5110886" cy="5303823"/>
          </a:xfrm>
        </p:grpSpPr>
        <p:grpSp>
          <p:nvGrpSpPr>
            <p:cNvPr id="20" name="Group 19"/>
            <p:cNvGrpSpPr/>
            <p:nvPr/>
          </p:nvGrpSpPr>
          <p:grpSpPr>
            <a:xfrm>
              <a:off x="2073580" y="1025987"/>
              <a:ext cx="5110886" cy="5303823"/>
              <a:chOff x="2883602" y="1384212"/>
              <a:chExt cx="5110886" cy="5303823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4824810" y="1384212"/>
                <a:ext cx="275711" cy="1917238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2000">
                    <a:schemeClr val="accent1">
                      <a:tint val="50000"/>
                      <a:shade val="100000"/>
                      <a:satMod val="350000"/>
                      <a:alpha val="35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883602" y="6041704"/>
                <a:ext cx="51108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Actually, these are related to Monotremes, implying </a:t>
                </a:r>
              </a:p>
              <a:p>
                <a:pPr algn="ctr"/>
                <a:r>
                  <a:rPr lang="en-US" dirty="0"/>
                  <a:t>a dual origin for bifunctional teeth.</a:t>
                </a:r>
              </a:p>
            </p:txBody>
          </p:sp>
        </p:grpSp>
        <p:sp>
          <p:nvSpPr>
            <p:cNvPr id="2" name="Rectangle 1"/>
            <p:cNvSpPr/>
            <p:nvPr/>
          </p:nvSpPr>
          <p:spPr>
            <a:xfrm rot="16200000">
              <a:off x="3280171" y="3534369"/>
              <a:ext cx="1461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/>
                <a:t>Australosphenida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63075" y="420457"/>
            <a:ext cx="1764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Luo</a:t>
            </a:r>
            <a:r>
              <a:rPr lang="en-US" dirty="0"/>
              <a:t> et al. (2015).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9606" y="958230"/>
            <a:ext cx="8488138" cy="5274363"/>
            <a:chOff x="351061" y="927652"/>
            <a:chExt cx="7869652" cy="4876800"/>
          </a:xfrm>
        </p:grpSpPr>
        <p:grpSp>
          <p:nvGrpSpPr>
            <p:cNvPr id="12" name="Group 11"/>
            <p:cNvGrpSpPr/>
            <p:nvPr/>
          </p:nvGrpSpPr>
          <p:grpSpPr>
            <a:xfrm>
              <a:off x="351061" y="927652"/>
              <a:ext cx="7869652" cy="4876800"/>
              <a:chOff x="351061" y="927652"/>
              <a:chExt cx="7869652" cy="487680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804"/>
              <a:stretch/>
            </p:blipFill>
            <p:spPr>
              <a:xfrm rot="16200000">
                <a:off x="1847487" y="-568774"/>
                <a:ext cx="4876800" cy="7869652"/>
              </a:xfrm>
              <a:prstGeom prst="rect">
                <a:avLst/>
              </a:prstGeom>
            </p:spPr>
          </p:pic>
          <p:sp>
            <p:nvSpPr>
              <p:cNvPr id="15" name="Rounded Rectangle 14"/>
              <p:cNvSpPr/>
              <p:nvPr/>
            </p:nvSpPr>
            <p:spPr>
              <a:xfrm>
                <a:off x="5029201" y="4731029"/>
                <a:ext cx="2637182" cy="42407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2286003" y="4731033"/>
                <a:ext cx="1709527" cy="3312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ounded Rectangle 12"/>
            <p:cNvSpPr/>
            <p:nvPr/>
          </p:nvSpPr>
          <p:spPr>
            <a:xfrm>
              <a:off x="6644837" y="4121431"/>
              <a:ext cx="1298712" cy="4240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41249" y="1395702"/>
            <a:ext cx="3512124" cy="4559573"/>
            <a:chOff x="412491" y="1780312"/>
            <a:chExt cx="3512124" cy="4559573"/>
          </a:xfrm>
        </p:grpSpPr>
        <p:grpSp>
          <p:nvGrpSpPr>
            <p:cNvPr id="18" name="Group 17"/>
            <p:cNvGrpSpPr/>
            <p:nvPr/>
          </p:nvGrpSpPr>
          <p:grpSpPr>
            <a:xfrm>
              <a:off x="412491" y="1780312"/>
              <a:ext cx="3512124" cy="4559573"/>
              <a:chOff x="412491" y="1780312"/>
              <a:chExt cx="3512124" cy="4559573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875393" y="1780312"/>
                <a:ext cx="929389" cy="1259245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2000">
                    <a:schemeClr val="accent1">
                      <a:tint val="50000"/>
                      <a:shade val="100000"/>
                      <a:satMod val="350000"/>
                      <a:alpha val="35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12491" y="5970553"/>
                <a:ext cx="35121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We’ll next look at the </a:t>
                </a:r>
                <a:r>
                  <a:rPr lang="en-US" dirty="0" err="1"/>
                  <a:t>Triconodonts</a:t>
                </a:r>
                <a:r>
                  <a:rPr lang="en-US" dirty="0"/>
                  <a:t>.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 rot="16200000">
              <a:off x="2529019" y="3687072"/>
              <a:ext cx="11492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Triconodonts</a:t>
              </a:r>
              <a:endParaRPr lang="en-US" sz="1400" dirty="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27882" y="206242"/>
            <a:ext cx="2085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Triconodonts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74350" y="795029"/>
            <a:ext cx="7584181" cy="2254011"/>
            <a:chOff x="574350" y="1174989"/>
            <a:chExt cx="7584181" cy="22540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50" y="1174989"/>
              <a:ext cx="2953532" cy="225401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331153" y="1850448"/>
              <a:ext cx="38273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Teeth similar to </a:t>
              </a:r>
              <a:r>
                <a:rPr lang="en-US" dirty="0" err="1"/>
                <a:t>Morganucodontids</a:t>
              </a:r>
              <a:r>
                <a:rPr lang="en-US" dirty="0"/>
                <a:t> but</a:t>
              </a:r>
            </a:p>
            <a:p>
              <a:r>
                <a:rPr lang="en-US" dirty="0"/>
                <a:t>  cusps are </a:t>
              </a:r>
              <a:r>
                <a:rPr lang="en-US" dirty="0" err="1"/>
                <a:t>linearized</a:t>
              </a:r>
              <a:r>
                <a:rPr lang="en-US" dirty="0"/>
                <a:t>.</a:t>
              </a:r>
            </a:p>
          </p:txBody>
        </p:sp>
      </p:grp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955" y="3456452"/>
            <a:ext cx="47625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21267" y="3452049"/>
            <a:ext cx="277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Mammalian pectoral girdle.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21267" y="4313263"/>
            <a:ext cx="2831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Pelvic girdle is still ancestral.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21267" y="5174477"/>
            <a:ext cx="2959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Had a very sprawling posture.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21267" y="6035691"/>
            <a:ext cx="3499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Great example of mosaic evolution.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27882" y="206242"/>
            <a:ext cx="2085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Triconodonts</a:t>
            </a:r>
            <a:endParaRPr lang="en-US" sz="2800" dirty="0"/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5090311" y="929571"/>
          <a:ext cx="3650018" cy="3276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6" name="Document" r:id="rId3" imgW="4343400" imgH="3898900" progId="Word.Document.8">
                  <p:link updateAutomatic="1"/>
                </p:oleObj>
              </mc:Choice>
              <mc:Fallback>
                <p:oleObj name="Document" r:id="rId3" imgW="4343400" imgH="3898900" progId="Word.Document.8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0311" y="929571"/>
                        <a:ext cx="3650018" cy="32764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59" name="Picture 3" descr="repenomamus_holotyp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874" y="1065201"/>
            <a:ext cx="3911126" cy="290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46692" y="5020691"/>
            <a:ext cx="4968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About a meter long, and probably was carnivorous.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6692" y="4472479"/>
            <a:ext cx="164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Repenomamus</a:t>
            </a:r>
            <a:r>
              <a:rPr lang="en-US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6692" y="5948862"/>
            <a:ext cx="3433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 et al. (2005, Science, 433:139.).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6692" y="5484776"/>
            <a:ext cx="4660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pectoral girdle &amp; ancestral pelvic girdle.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74" y="729462"/>
            <a:ext cx="4085692" cy="6128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80522" y="358227"/>
            <a:ext cx="2786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Multituberculates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180522" y="5696782"/>
            <a:ext cx="268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“Rodents of the Mesozoic”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9606" y="958230"/>
            <a:ext cx="8488138" cy="5274363"/>
            <a:chOff x="351061" y="927652"/>
            <a:chExt cx="7869652" cy="48768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1061" y="927652"/>
              <a:ext cx="7869652" cy="4876800"/>
              <a:chOff x="351061" y="927652"/>
              <a:chExt cx="7869652" cy="48768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804"/>
              <a:stretch/>
            </p:blipFill>
            <p:spPr>
              <a:xfrm rot="16200000">
                <a:off x="1847487" y="-568774"/>
                <a:ext cx="4876800" cy="7869652"/>
              </a:xfrm>
              <a:prstGeom prst="rect">
                <a:avLst/>
              </a:prstGeom>
            </p:spPr>
          </p:pic>
          <p:sp>
            <p:nvSpPr>
              <p:cNvPr id="19" name="Rounded Rectangle 18"/>
              <p:cNvSpPr/>
              <p:nvPr/>
            </p:nvSpPr>
            <p:spPr>
              <a:xfrm>
                <a:off x="5029201" y="4731029"/>
                <a:ext cx="2637182" cy="42407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2286003" y="4731033"/>
                <a:ext cx="1709527" cy="3312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ounded Rectangle 16"/>
            <p:cNvSpPr/>
            <p:nvPr/>
          </p:nvSpPr>
          <p:spPr>
            <a:xfrm>
              <a:off x="6644837" y="4121431"/>
              <a:ext cx="1298712" cy="4240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80759" y="1247535"/>
            <a:ext cx="745343" cy="3007536"/>
            <a:chOff x="2284936" y="1335225"/>
            <a:chExt cx="745343" cy="3007536"/>
          </a:xfrm>
        </p:grpSpPr>
        <p:sp>
          <p:nvSpPr>
            <p:cNvPr id="22" name="Rounded Rectangle 21"/>
            <p:cNvSpPr/>
            <p:nvPr/>
          </p:nvSpPr>
          <p:spPr>
            <a:xfrm>
              <a:off x="2344684" y="1335225"/>
              <a:ext cx="685595" cy="1474400"/>
            </a:xfrm>
            <a:prstGeom prst="roundRec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">
                  <a:schemeClr val="accent1">
                    <a:tint val="50000"/>
                    <a:shade val="100000"/>
                    <a:satMod val="350000"/>
                    <a:alpha val="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1693043" y="3443090"/>
              <a:ext cx="14915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Multituberculates</a:t>
              </a:r>
              <a:endParaRPr lang="en-US" sz="14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995224" y="6433245"/>
            <a:ext cx="170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(Luo </a:t>
            </a:r>
            <a:r>
              <a:rPr lang="en-US" dirty="0"/>
              <a:t>et al. 2015)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0522" y="206243"/>
            <a:ext cx="2786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Multituberculates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73" y="813089"/>
            <a:ext cx="4055471" cy="282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128922" y="3799269"/>
            <a:ext cx="7305431" cy="26468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Diverse and persistent group</a:t>
            </a:r>
          </a:p>
          <a:p>
            <a:pPr lvl="1">
              <a:buFontTx/>
              <a:buChar char="•"/>
            </a:pPr>
            <a:r>
              <a:rPr lang="en-US" dirty="0"/>
              <a:t>Date from upper Jurassic, span Cretaceous-Tertiary, &amp; </a:t>
            </a:r>
            <a:r>
              <a:rPr lang="en-US" dirty="0" err="1"/>
              <a:t>coextisted</a:t>
            </a:r>
            <a:r>
              <a:rPr lang="en-US" dirty="0"/>
              <a:t> with  	modern mammals</a:t>
            </a:r>
          </a:p>
          <a:p>
            <a:pPr lvl="1">
              <a:buFontTx/>
              <a:buChar char="•"/>
            </a:pPr>
            <a:r>
              <a:rPr lang="en-US" dirty="0"/>
              <a:t>Mouse-sized to marmot-sized</a:t>
            </a:r>
          </a:p>
          <a:p>
            <a:pPr lvl="1">
              <a:buFontTx/>
              <a:buChar char="•"/>
            </a:pPr>
            <a:endParaRPr lang="en-US" dirty="0"/>
          </a:p>
          <a:p>
            <a:r>
              <a:rPr lang="en-US" sz="2000" dirty="0"/>
              <a:t>Named for their dentition</a:t>
            </a:r>
          </a:p>
          <a:p>
            <a:pPr lvl="1">
              <a:buFontTx/>
              <a:buChar char="•"/>
            </a:pPr>
            <a:r>
              <a:rPr lang="en-US" dirty="0"/>
              <a:t>Chisel-like incisors</a:t>
            </a:r>
          </a:p>
          <a:p>
            <a:pPr lvl="1">
              <a:buFontTx/>
              <a:buChar char="•"/>
            </a:pPr>
            <a:r>
              <a:rPr lang="en-US" dirty="0"/>
              <a:t>Large </a:t>
            </a:r>
            <a:r>
              <a:rPr lang="en-US" dirty="0" err="1"/>
              <a:t>diastema</a:t>
            </a:r>
            <a:endParaRPr lang="en-US" dirty="0"/>
          </a:p>
          <a:p>
            <a:pPr lvl="1">
              <a:buFontTx/>
              <a:buChar char="•"/>
            </a:pPr>
            <a:r>
              <a:rPr lang="en-US" dirty="0"/>
              <a:t>Complex, grinding molars (source of name)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0522" y="206243"/>
            <a:ext cx="2786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Multituberculates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50" y="1150694"/>
            <a:ext cx="3022058" cy="2036845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9061" y="744819"/>
            <a:ext cx="4114800" cy="268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332B196-DAA5-9941-9E42-80CEDF4212AB}"/>
              </a:ext>
            </a:extLst>
          </p:cNvPr>
          <p:cNvGrpSpPr/>
          <p:nvPr/>
        </p:nvGrpSpPr>
        <p:grpSpPr>
          <a:xfrm>
            <a:off x="760880" y="3671655"/>
            <a:ext cx="7643439" cy="2502828"/>
            <a:chOff x="760880" y="3671655"/>
            <a:chExt cx="7643439" cy="2502828"/>
          </a:xfrm>
        </p:grpSpPr>
        <p:sp>
          <p:nvSpPr>
            <p:cNvPr id="7" name="TextBox 6"/>
            <p:cNvSpPr txBox="1"/>
            <p:nvPr/>
          </p:nvSpPr>
          <p:spPr>
            <a:xfrm>
              <a:off x="760880" y="4738403"/>
              <a:ext cx="7643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There’s good evidence that at lest some of the </a:t>
              </a:r>
              <a:r>
                <a:rPr lang="en-US" dirty="0" err="1"/>
                <a:t>multituberculates</a:t>
              </a:r>
              <a:r>
                <a:rPr lang="en-US" dirty="0"/>
                <a:t> were arboreal.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79076" y="5528152"/>
              <a:ext cx="70070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Their diversification coincides with the early Cretaceous diversification of</a:t>
              </a:r>
            </a:p>
            <a:p>
              <a:pPr algn="ctr"/>
              <a:r>
                <a:rPr lang="en-US" dirty="0"/>
                <a:t> flowering plants (angiosperms). 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44568" y="3671655"/>
              <a:ext cx="74760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There’s controversy in the literature, but they probably retained the ancestral </a:t>
              </a:r>
            </a:p>
            <a:p>
              <a:pPr algn="ctr"/>
              <a:r>
                <a:rPr lang="en-US" dirty="0"/>
                <a:t>sprawling posture (</a:t>
              </a:r>
              <a:r>
                <a:rPr lang="en-US" dirty="0" err="1"/>
                <a:t>Keilan-Jaworowska</a:t>
              </a:r>
              <a:r>
                <a:rPr lang="en-US" dirty="0"/>
                <a:t> &amp; </a:t>
              </a:r>
              <a:r>
                <a:rPr lang="en-US" dirty="0" err="1"/>
                <a:t>Hurum</a:t>
              </a:r>
              <a:r>
                <a:rPr lang="en-US" dirty="0"/>
                <a:t> 2006).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/>
          <a:srcRect t="8098"/>
          <a:stretch/>
        </p:blipFill>
        <p:spPr bwMode="auto">
          <a:xfrm>
            <a:off x="3080731" y="532990"/>
            <a:ext cx="2982537" cy="604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46692" y="1356945"/>
            <a:ext cx="101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195 MYA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43622" y="4873348"/>
            <a:ext cx="1906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ear ossicles!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76100" y="163658"/>
            <a:ext cx="1507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Hadrocodium</a:t>
            </a:r>
            <a:endParaRPr lang="en-US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51897" y="401650"/>
            <a:ext cx="2241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/>
              <a:t>Hadrocodium</a:t>
            </a:r>
            <a:endParaRPr lang="en-US" sz="2800" i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359606" y="958230"/>
            <a:ext cx="8488138" cy="5274363"/>
            <a:chOff x="351061" y="927652"/>
            <a:chExt cx="7869652" cy="4876800"/>
          </a:xfrm>
        </p:grpSpPr>
        <p:grpSp>
          <p:nvGrpSpPr>
            <p:cNvPr id="14" name="Group 13"/>
            <p:cNvGrpSpPr/>
            <p:nvPr/>
          </p:nvGrpSpPr>
          <p:grpSpPr>
            <a:xfrm>
              <a:off x="351061" y="927652"/>
              <a:ext cx="7869652" cy="4876800"/>
              <a:chOff x="351061" y="927652"/>
              <a:chExt cx="7869652" cy="487680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804"/>
              <a:stretch/>
            </p:blipFill>
            <p:spPr>
              <a:xfrm rot="16200000">
                <a:off x="1847487" y="-568774"/>
                <a:ext cx="4876800" cy="7869652"/>
              </a:xfrm>
              <a:prstGeom prst="rect">
                <a:avLst/>
              </a:prstGeom>
            </p:spPr>
          </p:pic>
          <p:sp>
            <p:nvSpPr>
              <p:cNvPr id="17" name="Rounded Rectangle 16"/>
              <p:cNvSpPr/>
              <p:nvPr/>
            </p:nvSpPr>
            <p:spPr>
              <a:xfrm>
                <a:off x="5029201" y="4731029"/>
                <a:ext cx="2637182" cy="42407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2286003" y="4731033"/>
                <a:ext cx="1709527" cy="3312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ounded Rectangle 14"/>
            <p:cNvSpPr/>
            <p:nvPr/>
          </p:nvSpPr>
          <p:spPr>
            <a:xfrm>
              <a:off x="6644837" y="4121431"/>
              <a:ext cx="1298712" cy="4240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78279" y="1337516"/>
            <a:ext cx="6200384" cy="4907678"/>
            <a:chOff x="1594577" y="1606623"/>
            <a:chExt cx="6200384" cy="4907678"/>
          </a:xfrm>
        </p:grpSpPr>
        <p:sp>
          <p:nvSpPr>
            <p:cNvPr id="20" name="TextBox 19"/>
            <p:cNvSpPr txBox="1"/>
            <p:nvPr/>
          </p:nvSpPr>
          <p:spPr>
            <a:xfrm>
              <a:off x="1594577" y="6144969"/>
              <a:ext cx="6200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pushes the date for the origin of mammal(</a:t>
              </a:r>
              <a:r>
                <a:rPr lang="en-US" dirty="0" err="1"/>
                <a:t>iaforme</a:t>
              </a:r>
              <a:r>
                <a:rPr lang="en-US" dirty="0"/>
                <a:t>)s back.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143917" y="1606623"/>
              <a:ext cx="173677" cy="1313523"/>
            </a:xfrm>
            <a:prstGeom prst="roundRec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">
                  <a:schemeClr val="accent1">
                    <a:tint val="50000"/>
                    <a:shade val="100000"/>
                    <a:satMod val="350000"/>
                    <a:alpha val="34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04181" y="6397382"/>
            <a:ext cx="57356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</a:pPr>
            <a:r>
              <a:rPr lang="en-GB" sz="1600" dirty="0" err="1"/>
              <a:t>Luo</a:t>
            </a:r>
            <a:r>
              <a:rPr lang="en-GB" sz="1600" dirty="0"/>
              <a:t> </a:t>
            </a:r>
            <a:r>
              <a:rPr lang="en-GB" sz="1600" i="1" dirty="0"/>
              <a:t>et al.</a:t>
            </a:r>
            <a:r>
              <a:rPr lang="en-GB" sz="1600" dirty="0"/>
              <a:t> </a:t>
            </a:r>
            <a:r>
              <a:rPr lang="en-GB" sz="1600" i="1" dirty="0"/>
              <a:t>Nature</a:t>
            </a:r>
            <a:r>
              <a:rPr lang="en-GB" sz="1600" dirty="0"/>
              <a:t> </a:t>
            </a:r>
            <a:r>
              <a:rPr lang="en-GB" sz="1600" b="1" dirty="0"/>
              <a:t>476</a:t>
            </a:r>
            <a:r>
              <a:rPr lang="en-GB" sz="1600" dirty="0"/>
              <a:t>, 442-445 (2011) doi:10.1038/nature10291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73062" y="103067"/>
            <a:ext cx="8397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>
            <a:prstTxWarp prst="textNoShape">
              <a:avLst/>
            </a:prstTxWarp>
            <a:spAutoFit/>
          </a:bodyPr>
          <a:lstStyle/>
          <a:p>
            <a:r>
              <a:rPr lang="en-GB" sz="2400" i="1" dirty="0" err="1"/>
              <a:t>Juramaia</a:t>
            </a:r>
            <a:r>
              <a:rPr lang="en-GB" sz="2400" i="1" dirty="0"/>
              <a:t> </a:t>
            </a:r>
            <a:r>
              <a:rPr lang="en-GB" sz="2400" i="1" dirty="0" err="1"/>
              <a:t>sinensis</a:t>
            </a:r>
            <a:endParaRPr lang="en-GB" sz="2400" dirty="0"/>
          </a:p>
        </p:txBody>
      </p:sp>
      <p:pic>
        <p:nvPicPr>
          <p:cNvPr id="9" name="Picture 134" descr="nature10291-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75" y="693069"/>
            <a:ext cx="4078811" cy="485412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029890" y="5862001"/>
            <a:ext cx="5103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oldest </a:t>
            </a:r>
            <a:r>
              <a:rPr lang="en-US" dirty="0" err="1"/>
              <a:t>eutherian</a:t>
            </a:r>
            <a:r>
              <a:rPr lang="en-US" dirty="0"/>
              <a:t> (placental mammal) ~ 160 MYA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63075" y="396394"/>
            <a:ext cx="1764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Luo</a:t>
            </a:r>
            <a:r>
              <a:rPr lang="en-US" dirty="0"/>
              <a:t> et al. (2015).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9606" y="958230"/>
            <a:ext cx="8488138" cy="5274363"/>
            <a:chOff x="351061" y="927652"/>
            <a:chExt cx="7869652" cy="4876800"/>
          </a:xfrm>
        </p:grpSpPr>
        <p:grpSp>
          <p:nvGrpSpPr>
            <p:cNvPr id="12" name="Group 11"/>
            <p:cNvGrpSpPr/>
            <p:nvPr/>
          </p:nvGrpSpPr>
          <p:grpSpPr>
            <a:xfrm>
              <a:off x="351061" y="927652"/>
              <a:ext cx="7869652" cy="4876800"/>
              <a:chOff x="351061" y="927652"/>
              <a:chExt cx="7869652" cy="487680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804"/>
              <a:stretch/>
            </p:blipFill>
            <p:spPr>
              <a:xfrm rot="16200000">
                <a:off x="1847487" y="-568774"/>
                <a:ext cx="4876800" cy="7869652"/>
              </a:xfrm>
              <a:prstGeom prst="rect">
                <a:avLst/>
              </a:prstGeom>
            </p:spPr>
          </p:pic>
          <p:sp>
            <p:nvSpPr>
              <p:cNvPr id="15" name="Rounded Rectangle 14"/>
              <p:cNvSpPr/>
              <p:nvPr/>
            </p:nvSpPr>
            <p:spPr>
              <a:xfrm>
                <a:off x="5029201" y="4731029"/>
                <a:ext cx="2637182" cy="42407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2286003" y="4731033"/>
                <a:ext cx="1709527" cy="3312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ounded Rectangle 12"/>
            <p:cNvSpPr/>
            <p:nvPr/>
          </p:nvSpPr>
          <p:spPr>
            <a:xfrm>
              <a:off x="6644837" y="4121431"/>
              <a:ext cx="1298712" cy="4240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63833" y="5455865"/>
            <a:ext cx="4076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We’ll look first at the </a:t>
            </a:r>
            <a:r>
              <a:rPr lang="en-US" dirty="0" err="1"/>
              <a:t>Morganucodontids</a:t>
            </a:r>
            <a:r>
              <a:rPr lang="en-US" dirty="0"/>
              <a:t>.</a:t>
            </a:r>
          </a:p>
          <a:p>
            <a:r>
              <a:rPr lang="en-US" dirty="0"/>
              <a:t>From the latest Triassic and early Jurassic.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D56158-1BE9-6142-BC36-F763BF4BA18F}"/>
              </a:ext>
            </a:extLst>
          </p:cNvPr>
          <p:cNvGrpSpPr/>
          <p:nvPr/>
        </p:nvGrpSpPr>
        <p:grpSpPr>
          <a:xfrm>
            <a:off x="1529697" y="1230594"/>
            <a:ext cx="333416" cy="2813125"/>
            <a:chOff x="1529697" y="1230594"/>
            <a:chExt cx="333416" cy="2813125"/>
          </a:xfrm>
        </p:grpSpPr>
        <p:sp>
          <p:nvSpPr>
            <p:cNvPr id="21" name="Rounded Rectangle 20"/>
            <p:cNvSpPr/>
            <p:nvPr/>
          </p:nvSpPr>
          <p:spPr>
            <a:xfrm>
              <a:off x="1623700" y="1230594"/>
              <a:ext cx="239413" cy="1240032"/>
            </a:xfrm>
            <a:prstGeom prst="roundRec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2000">
                  <a:schemeClr val="accent1">
                    <a:tint val="50000"/>
                    <a:shade val="100000"/>
                    <a:satMod val="350000"/>
                    <a:alpha val="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897040" y="3103284"/>
              <a:ext cx="15730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Morganucodontids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037" y="412511"/>
            <a:ext cx="806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last several years, more diversity has been discovered among Mesozoic mammals.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78" y="1041561"/>
            <a:ext cx="8806942" cy="50199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7205" y="6260621"/>
            <a:ext cx="2934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Luo (2007. Nature, 450:1011)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5355" y="176984"/>
            <a:ext cx="5470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Monotremes</a:t>
            </a:r>
            <a:r>
              <a:rPr lang="en-US" sz="2800" dirty="0"/>
              <a:t> – egg-laying mammals.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 l="1778"/>
          <a:stretch>
            <a:fillRect/>
          </a:stretch>
        </p:blipFill>
        <p:spPr bwMode="auto">
          <a:xfrm>
            <a:off x="2467745" y="867678"/>
            <a:ext cx="4210050" cy="293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922795" y="4842731"/>
            <a:ext cx="50137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000" dirty="0"/>
              <a:t>Cloaca (sewer) - single opening for urinary, digestive, &amp; reproductive tracts.</a:t>
            </a:r>
          </a:p>
        </p:txBody>
      </p:sp>
      <p:sp>
        <p:nvSpPr>
          <p:cNvPr id="3" name="Rectangle 2"/>
          <p:cNvSpPr/>
          <p:nvPr/>
        </p:nvSpPr>
        <p:spPr>
          <a:xfrm>
            <a:off x="2374817" y="4183053"/>
            <a:ext cx="4349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Order - </a:t>
            </a:r>
            <a:r>
              <a:rPr lang="en-US" sz="2400" dirty="0" err="1">
                <a:solidFill>
                  <a:srgbClr val="000000"/>
                </a:solidFill>
              </a:rPr>
              <a:t>Monotremata</a:t>
            </a:r>
            <a:r>
              <a:rPr lang="en-US" sz="2400" dirty="0">
                <a:solidFill>
                  <a:srgbClr val="000000"/>
                </a:solidFill>
              </a:rPr>
              <a:t>: ‘One hole’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0700" y="5748631"/>
            <a:ext cx="5145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000" dirty="0"/>
              <a:t>Earliest fossils from Cretaceous (&gt;120 MYA, record poor, but increasing)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9371" y="282235"/>
            <a:ext cx="5622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Monotremes</a:t>
            </a:r>
            <a:r>
              <a:rPr lang="en-US" dirty="0"/>
              <a:t> – Mosaic of primitive and derived characters.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7530" y="987734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Primitive Characters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939" y="1508790"/>
            <a:ext cx="799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Cloaca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5939" y="2022107"/>
            <a:ext cx="55332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Skull characters 	- possess pre- and post frontal bones.</a:t>
            </a:r>
          </a:p>
          <a:p>
            <a:r>
              <a:rPr lang="en-US" dirty="0"/>
              <a:t>				- no auditory bulla</a:t>
            </a:r>
          </a:p>
          <a:p>
            <a:r>
              <a:rPr lang="en-US" dirty="0"/>
              <a:t>				- </a:t>
            </a:r>
            <a:r>
              <a:rPr lang="en-US" dirty="0" err="1"/>
              <a:t>lacrimal</a:t>
            </a:r>
            <a:r>
              <a:rPr lang="en-US" dirty="0"/>
              <a:t> bones absent</a:t>
            </a:r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45939" y="3366421"/>
            <a:ext cx="4548255" cy="2011957"/>
            <a:chOff x="879257" y="3613666"/>
            <a:chExt cx="4548255" cy="2011957"/>
          </a:xfrm>
        </p:grpSpPr>
        <p:sp>
          <p:nvSpPr>
            <p:cNvPr id="9" name="Rectangle 8"/>
            <p:cNvSpPr/>
            <p:nvPr/>
          </p:nvSpPr>
          <p:spPr>
            <a:xfrm>
              <a:off x="879257" y="3613666"/>
              <a:ext cx="15280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Pectoral girdle </a:t>
              </a:r>
            </a:p>
          </p:txBody>
        </p:sp>
        <p:pic>
          <p:nvPicPr>
            <p:cNvPr id="10" name="Picture 7" descr="slide0001_image00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53663" y="3618926"/>
              <a:ext cx="2673849" cy="2006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445939" y="5522363"/>
            <a:ext cx="166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Epipubic</a:t>
            </a:r>
            <a:r>
              <a:rPr lang="en-US" dirty="0"/>
              <a:t> bones.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DDC7CB-887D-8044-850C-EEB79197A683}"/>
              </a:ext>
            </a:extLst>
          </p:cNvPr>
          <p:cNvGrpSpPr/>
          <p:nvPr/>
        </p:nvGrpSpPr>
        <p:grpSpPr>
          <a:xfrm>
            <a:off x="445939" y="4256936"/>
            <a:ext cx="7911635" cy="2510947"/>
            <a:chOff x="445939" y="4256936"/>
            <a:chExt cx="7911635" cy="2510947"/>
          </a:xfrm>
        </p:grpSpPr>
        <p:sp>
          <p:nvSpPr>
            <p:cNvPr id="14" name="TextBox 13"/>
            <p:cNvSpPr txBox="1"/>
            <p:nvPr/>
          </p:nvSpPr>
          <p:spPr>
            <a:xfrm>
              <a:off x="445939" y="6035681"/>
              <a:ext cx="13760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Cervical ribs.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0278E24-D4F8-4840-B0C6-602FC5A4D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3725" y="4256936"/>
              <a:ext cx="2673849" cy="251094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9371" y="282235"/>
            <a:ext cx="5622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Monotremes</a:t>
            </a:r>
            <a:r>
              <a:rPr lang="en-US" dirty="0"/>
              <a:t> – Mosaic of primitive and derived characters.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7530" y="987734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Primitive Characters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186" y="1997418"/>
            <a:ext cx="817182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dirty="0"/>
              <a:t>Reproductive characters	</a:t>
            </a:r>
          </a:p>
          <a:p>
            <a:pPr lvl="2"/>
            <a:r>
              <a:rPr lang="en-US" dirty="0"/>
              <a:t>		- oviparous</a:t>
            </a:r>
          </a:p>
          <a:p>
            <a:pPr lvl="2"/>
            <a:endParaRPr lang="en-US" dirty="0"/>
          </a:p>
          <a:p>
            <a:r>
              <a:rPr lang="en-US" dirty="0"/>
              <a:t>				- eggs have huge amount of yolk relative to </a:t>
            </a:r>
            <a:r>
              <a:rPr lang="en-US" dirty="0" err="1"/>
              <a:t>therians</a:t>
            </a:r>
            <a:endParaRPr lang="en-US" dirty="0"/>
          </a:p>
          <a:p>
            <a:endParaRPr lang="en-US" dirty="0"/>
          </a:p>
          <a:p>
            <a:r>
              <a:rPr lang="en-US" dirty="0"/>
              <a:t>				- eggs are shelled - have a shell gland</a:t>
            </a:r>
          </a:p>
          <a:p>
            <a:r>
              <a:rPr lang="en-US" dirty="0"/>
              <a:t>				</a:t>
            </a:r>
          </a:p>
          <a:p>
            <a:r>
              <a:rPr lang="en-US" dirty="0"/>
              <a:t>				- mammary glands have separate openings, no nipple, and 	</a:t>
            </a:r>
          </a:p>
          <a:p>
            <a:r>
              <a:rPr lang="en-US" dirty="0"/>
              <a:t>				   young lap milk from tufts of fur rather than suckling.</a:t>
            </a:r>
          </a:p>
          <a:p>
            <a:r>
              <a:rPr lang="en-US" dirty="0"/>
              <a:t>				</a:t>
            </a:r>
          </a:p>
          <a:p>
            <a:r>
              <a:rPr lang="en-US" dirty="0"/>
              <a:t>				- male lacks a scrotum, and testes remain in the abdominal cavity.</a:t>
            </a:r>
          </a:p>
          <a:p>
            <a:endParaRPr lang="en-US" dirty="0"/>
          </a:p>
          <a:p>
            <a:r>
              <a:rPr lang="en-US" dirty="0"/>
              <a:t>				- males lack seminal </a:t>
            </a:r>
            <a:r>
              <a:rPr lang="en-US" dirty="0" err="1"/>
              <a:t>vessicles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9371" y="282235"/>
            <a:ext cx="5622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Monotremes</a:t>
            </a:r>
            <a:r>
              <a:rPr lang="en-US" dirty="0"/>
              <a:t> – Mosaic of primitive and derived characters.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7530" y="987734"/>
            <a:ext cx="1960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Derived Characters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22065" y="2003128"/>
            <a:ext cx="3282170" cy="1892680"/>
            <a:chOff x="522065" y="2003128"/>
            <a:chExt cx="3282170" cy="189268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53906" y="2003128"/>
              <a:ext cx="1850329" cy="1892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522065" y="2003128"/>
              <a:ext cx="846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Venom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2065" y="1357066"/>
            <a:ext cx="5474370" cy="1689083"/>
            <a:chOff x="564461" y="1357066"/>
            <a:chExt cx="5474370" cy="1689083"/>
          </a:xfrm>
        </p:grpSpPr>
        <p:sp>
          <p:nvSpPr>
            <p:cNvPr id="8" name="TextBox 7"/>
            <p:cNvSpPr txBox="1"/>
            <p:nvPr/>
          </p:nvSpPr>
          <p:spPr>
            <a:xfrm>
              <a:off x="564461" y="1432930"/>
              <a:ext cx="2153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Leathery bill or beak.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rcRect l="66000" t="43505" r="9000" b="16314"/>
            <a:stretch>
              <a:fillRect/>
            </a:stretch>
          </p:blipFill>
          <p:spPr>
            <a:xfrm>
              <a:off x="4133831" y="1357066"/>
              <a:ext cx="1905000" cy="168908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22065" y="3761556"/>
            <a:ext cx="5889276" cy="1099011"/>
            <a:chOff x="618736" y="3761556"/>
            <a:chExt cx="5889276" cy="1099011"/>
          </a:xfrm>
        </p:grpSpPr>
        <p:sp>
          <p:nvSpPr>
            <p:cNvPr id="12" name="TextBox 11"/>
            <p:cNvSpPr txBox="1"/>
            <p:nvPr/>
          </p:nvSpPr>
          <p:spPr>
            <a:xfrm>
              <a:off x="618736" y="4142557"/>
              <a:ext cx="384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Raspy pads instead of teeth (as adults).</a:t>
              </a:r>
            </a:p>
          </p:txBody>
        </p:sp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61104" y="3761556"/>
              <a:ext cx="2046908" cy="1099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522065" y="4987192"/>
            <a:ext cx="5244983" cy="1165512"/>
            <a:chOff x="673011" y="4987192"/>
            <a:chExt cx="5244983" cy="1165512"/>
          </a:xfrm>
        </p:grpSpPr>
        <p:sp>
          <p:nvSpPr>
            <p:cNvPr id="15" name="TextBox 14"/>
            <p:cNvSpPr txBox="1"/>
            <p:nvPr/>
          </p:nvSpPr>
          <p:spPr>
            <a:xfrm>
              <a:off x="673011" y="5359519"/>
              <a:ext cx="3585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Electroreceptors</a:t>
              </a:r>
              <a:r>
                <a:rPr lang="en-US" dirty="0"/>
                <a:t> in bill of platypuses</a:t>
              </a:r>
            </a:p>
            <a:p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1104" y="4987192"/>
              <a:ext cx="1456890" cy="116551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22065" y="5600830"/>
            <a:ext cx="8054965" cy="1103748"/>
            <a:chOff x="690744" y="5600830"/>
            <a:chExt cx="8054965" cy="1103748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89149" y="5600830"/>
              <a:ext cx="1856560" cy="1103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690744" y="6271761"/>
              <a:ext cx="22079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Echidnas have spines.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795463" y="242888"/>
            <a:ext cx="6113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Order Monotremata, Family Tachyglossidae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578100" y="838200"/>
            <a:ext cx="3987800" cy="3414713"/>
            <a:chOff x="2578100" y="838200"/>
            <a:chExt cx="3987800" cy="3414713"/>
          </a:xfrm>
        </p:grpSpPr>
        <p:pic>
          <p:nvPicPr>
            <p:cNvPr id="23558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78100" y="838200"/>
              <a:ext cx="3987800" cy="3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560" name="Rectangle 8"/>
            <p:cNvSpPr>
              <a:spLocks noChangeArrowheads="1"/>
            </p:cNvSpPr>
            <p:nvPr/>
          </p:nvSpPr>
          <p:spPr bwMode="auto">
            <a:xfrm>
              <a:off x="2578100" y="3886200"/>
              <a:ext cx="398303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i="1"/>
                <a:t>Tachyglossus</a:t>
              </a:r>
              <a:r>
                <a:rPr lang="en-US" sz="1800"/>
                <a:t> - short-beaked echidna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66448" y="4419600"/>
            <a:ext cx="3316305" cy="2045732"/>
            <a:chOff x="3066448" y="4419600"/>
            <a:chExt cx="3316305" cy="2045732"/>
          </a:xfrm>
        </p:grpSpPr>
        <p:pic>
          <p:nvPicPr>
            <p:cNvPr id="23562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87700" y="4419600"/>
              <a:ext cx="2755900" cy="16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563" name="Rectangle 11"/>
            <p:cNvSpPr>
              <a:spLocks noChangeArrowheads="1"/>
            </p:cNvSpPr>
            <p:nvPr/>
          </p:nvSpPr>
          <p:spPr bwMode="auto">
            <a:xfrm>
              <a:off x="3066448" y="6096000"/>
              <a:ext cx="331630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i="1" dirty="0" err="1"/>
                <a:t>Zaglossus</a:t>
              </a:r>
              <a:r>
                <a:rPr lang="en-US" sz="1800" dirty="0"/>
                <a:t> - long-beaked echidna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1028"/>
          <p:cNvSpPr>
            <a:spLocks noChangeArrowheads="1"/>
          </p:cNvSpPr>
          <p:nvPr/>
        </p:nvSpPr>
        <p:spPr bwMode="auto">
          <a:xfrm>
            <a:off x="1295400" y="242888"/>
            <a:ext cx="6486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Order Monotremata, Family Ornithorhynchidae</a:t>
            </a:r>
          </a:p>
          <a:p>
            <a:pPr algn="ctr"/>
            <a:r>
              <a:rPr lang="en-US" i="1"/>
              <a:t>Ornithorhynchus</a:t>
            </a:r>
            <a:r>
              <a:rPr lang="en-US"/>
              <a:t> - platypus</a:t>
            </a:r>
          </a:p>
        </p:txBody>
      </p:sp>
      <p:pic>
        <p:nvPicPr>
          <p:cNvPr id="25605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85875"/>
            <a:ext cx="67056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57881" y="325657"/>
            <a:ext cx="430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Best known from the genus </a:t>
            </a:r>
            <a:r>
              <a:rPr lang="en-US" i="1" dirty="0" err="1"/>
              <a:t>Morganucodon</a:t>
            </a:r>
            <a:r>
              <a:rPr lang="en-US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63360"/>
          <a:stretch>
            <a:fillRect/>
          </a:stretch>
        </p:blipFill>
        <p:spPr>
          <a:xfrm>
            <a:off x="996950" y="1075096"/>
            <a:ext cx="7150100" cy="23266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0177" y="3910104"/>
            <a:ext cx="696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– The skull length was around </a:t>
            </a:r>
            <a:r>
              <a:rPr lang="en-US" b="1" dirty="0"/>
              <a:t>3 cm</a:t>
            </a:r>
            <a:r>
              <a:rPr lang="en-US" dirty="0"/>
              <a:t> and total length around </a:t>
            </a:r>
            <a:r>
              <a:rPr lang="en-US" b="1" dirty="0"/>
              <a:t>10 cm</a:t>
            </a:r>
            <a:r>
              <a:rPr lang="en-US" dirty="0"/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0177" y="4472669"/>
            <a:ext cx="6201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Skull had large nasal cavity. Respiratory </a:t>
            </a:r>
            <a:r>
              <a:rPr lang="en-US" dirty="0" err="1"/>
              <a:t>turbinates</a:t>
            </a:r>
            <a:r>
              <a:rPr lang="en-US" dirty="0"/>
              <a:t> were present.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0177" y="5035234"/>
            <a:ext cx="3265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Well-developed inner ear region.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50177" y="5597799"/>
            <a:ext cx="2224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Very large eye sockets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177" y="6160364"/>
            <a:ext cx="221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Primitive limb girdles.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7573" y="325657"/>
            <a:ext cx="431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Best known from the genus </a:t>
            </a:r>
            <a:r>
              <a:rPr lang="en-US" i="1" dirty="0" err="1"/>
              <a:t>Morganucodon</a:t>
            </a:r>
            <a:r>
              <a:rPr lang="en-US" dirty="0"/>
              <a:t>.</a:t>
            </a:r>
          </a:p>
        </p:txBody>
      </p:sp>
      <p:pic>
        <p:nvPicPr>
          <p:cNvPr id="6" name="Picture 5" descr="morganucod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83" y="819480"/>
            <a:ext cx="45085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83" y="3943525"/>
            <a:ext cx="3075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Dentary</a:t>
            </a:r>
            <a:r>
              <a:rPr lang="en-US" dirty="0"/>
              <a:t> was greatly expanded.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83" y="4630984"/>
            <a:ext cx="3531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Articular</a:t>
            </a:r>
            <a:r>
              <a:rPr lang="en-US" dirty="0"/>
              <a:t> was small and still present.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83" y="5318443"/>
            <a:ext cx="2933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angular was on mandible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481611" y="904332"/>
            <a:ext cx="3025655" cy="3287221"/>
            <a:chOff x="5481611" y="904332"/>
            <a:chExt cx="3025655" cy="3287221"/>
          </a:xfrm>
        </p:grpSpPr>
        <p:pic>
          <p:nvPicPr>
            <p:cNvPr id="5" name="Picture 4" descr="morganucodon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1611" y="904332"/>
              <a:ext cx="3025655" cy="237993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481611" y="3822221"/>
              <a:ext cx="2852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Cheek teeth had three cusps 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608432" y="4360173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Alternate-side chewing.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08432" y="4996663"/>
            <a:ext cx="148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Insectivorous.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1336E7-9710-554E-A804-FEBB41FBF93C}"/>
              </a:ext>
            </a:extLst>
          </p:cNvPr>
          <p:cNvSpPr txBox="1"/>
          <p:nvPr/>
        </p:nvSpPr>
        <p:spPr>
          <a:xfrm>
            <a:off x="5608432" y="5633154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Vibrissae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6697835-6BF9-B044-B364-B38E9238E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23177" r="-2632" b="21777"/>
          <a:stretch/>
        </p:blipFill>
        <p:spPr bwMode="auto">
          <a:xfrm>
            <a:off x="1967234" y="15811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63075" y="420457"/>
            <a:ext cx="1764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Luo</a:t>
            </a:r>
            <a:r>
              <a:rPr lang="en-US" dirty="0"/>
              <a:t> et al. (2015).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9606" y="958230"/>
            <a:ext cx="8488138" cy="5274363"/>
            <a:chOff x="351061" y="927652"/>
            <a:chExt cx="7869652" cy="4876800"/>
          </a:xfrm>
        </p:grpSpPr>
        <p:grpSp>
          <p:nvGrpSpPr>
            <p:cNvPr id="6" name="Group 5"/>
            <p:cNvGrpSpPr/>
            <p:nvPr/>
          </p:nvGrpSpPr>
          <p:grpSpPr>
            <a:xfrm>
              <a:off x="351061" y="927652"/>
              <a:ext cx="7869652" cy="4876800"/>
              <a:chOff x="351061" y="927652"/>
              <a:chExt cx="7869652" cy="48768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804"/>
              <a:stretch/>
            </p:blipFill>
            <p:spPr>
              <a:xfrm rot="16200000">
                <a:off x="1847487" y="-568774"/>
                <a:ext cx="4876800" cy="7869652"/>
              </a:xfrm>
              <a:prstGeom prst="rect">
                <a:avLst/>
              </a:prstGeom>
            </p:spPr>
          </p:pic>
          <p:sp>
            <p:nvSpPr>
              <p:cNvPr id="9" name="Rounded Rectangle 8"/>
              <p:cNvSpPr/>
              <p:nvPr/>
            </p:nvSpPr>
            <p:spPr>
              <a:xfrm>
                <a:off x="5029201" y="4731029"/>
                <a:ext cx="2637182" cy="42407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2286003" y="4731033"/>
                <a:ext cx="1709527" cy="3312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ounded Rectangle 6"/>
            <p:cNvSpPr/>
            <p:nvPr/>
          </p:nvSpPr>
          <p:spPr>
            <a:xfrm>
              <a:off x="6644837" y="4121431"/>
              <a:ext cx="1298712" cy="4240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AA617-8500-3F4E-A72C-0B9D779E233C}"/>
              </a:ext>
            </a:extLst>
          </p:cNvPr>
          <p:cNvGrpSpPr/>
          <p:nvPr/>
        </p:nvGrpSpPr>
        <p:grpSpPr>
          <a:xfrm>
            <a:off x="1683812" y="958230"/>
            <a:ext cx="6142194" cy="4973383"/>
            <a:chOff x="1683812" y="958230"/>
            <a:chExt cx="6142194" cy="4973383"/>
          </a:xfrm>
        </p:grpSpPr>
        <p:grpSp>
          <p:nvGrpSpPr>
            <p:cNvPr id="12" name="Group 11"/>
            <p:cNvGrpSpPr/>
            <p:nvPr/>
          </p:nvGrpSpPr>
          <p:grpSpPr>
            <a:xfrm>
              <a:off x="1683812" y="958230"/>
              <a:ext cx="6142194" cy="4973383"/>
              <a:chOff x="-544946" y="1342840"/>
              <a:chExt cx="6142194" cy="4973383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-331378" y="1342840"/>
                <a:ext cx="274320" cy="2070720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2000">
                    <a:schemeClr val="accent1">
                      <a:tint val="50000"/>
                      <a:shade val="100000"/>
                      <a:satMod val="350000"/>
                      <a:alpha val="35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544946" y="5946891"/>
                <a:ext cx="61421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We’ll next look at the Docodonts, another early-diverging group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FF1F7B3-7828-B347-B41C-AF6594AE8D86}"/>
                </a:ext>
              </a:extLst>
            </p:cNvPr>
            <p:cNvSpPr txBox="1"/>
            <p:nvPr/>
          </p:nvSpPr>
          <p:spPr>
            <a:xfrm rot="16200000">
              <a:off x="1513077" y="3320473"/>
              <a:ext cx="8600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Docodonts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564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2081CF-ED6D-614A-92F9-EEA5AF6BC659}"/>
              </a:ext>
            </a:extLst>
          </p:cNvPr>
          <p:cNvSpPr txBox="1"/>
          <p:nvPr/>
        </p:nvSpPr>
        <p:spPr>
          <a:xfrm>
            <a:off x="3861805" y="285750"/>
            <a:ext cx="1530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Docodonts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04B363-E1A5-0946-8F1F-FFD6F3B68156}"/>
              </a:ext>
            </a:extLst>
          </p:cNvPr>
          <p:cNvGrpSpPr/>
          <p:nvPr/>
        </p:nvGrpSpPr>
        <p:grpSpPr>
          <a:xfrm>
            <a:off x="5028686" y="375360"/>
            <a:ext cx="3886200" cy="2819797"/>
            <a:chOff x="740878" y="3511365"/>
            <a:chExt cx="3886200" cy="2819797"/>
          </a:xfrm>
        </p:grpSpPr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D6B4ACB3-8B2E-0144-8CB2-8A3B4F128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878" y="3880697"/>
              <a:ext cx="3886200" cy="2450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8716ADC-1705-1C47-8BB3-E6FDC2ECF194}"/>
                </a:ext>
              </a:extLst>
            </p:cNvPr>
            <p:cNvSpPr txBox="1"/>
            <p:nvPr/>
          </p:nvSpPr>
          <p:spPr>
            <a:xfrm>
              <a:off x="1986459" y="3511365"/>
              <a:ext cx="1396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Castoricauda</a:t>
              </a:r>
              <a:endParaRPr lang="en-US" i="1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6CD83CD-F69B-5946-A0E6-7DA4AD2438CB}"/>
              </a:ext>
            </a:extLst>
          </p:cNvPr>
          <p:cNvGrpSpPr/>
          <p:nvPr/>
        </p:nvGrpSpPr>
        <p:grpSpPr>
          <a:xfrm>
            <a:off x="505463" y="1802652"/>
            <a:ext cx="3545260" cy="1548841"/>
            <a:chOff x="2854448" y="1428463"/>
            <a:chExt cx="3545260" cy="1548841"/>
          </a:xfrm>
        </p:grpSpPr>
        <p:pic>
          <p:nvPicPr>
            <p:cNvPr id="20488" name="Picture 8">
              <a:extLst>
                <a:ext uri="{FF2B5EF4-FFF2-40B4-BE49-F238E27FC236}">
                  <a16:creationId xmlns:a16="http://schemas.microsoft.com/office/drawing/2014/main" id="{1EE452BF-FDDB-554C-B346-8CF059FBC5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0" b="66349"/>
            <a:stretch/>
          </p:blipFill>
          <p:spPr bwMode="auto">
            <a:xfrm>
              <a:off x="2854448" y="1551334"/>
              <a:ext cx="3545260" cy="1425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D45595-2388-5541-AC68-A7BBB972573F}"/>
                </a:ext>
              </a:extLst>
            </p:cNvPr>
            <p:cNvSpPr txBox="1"/>
            <p:nvPr/>
          </p:nvSpPr>
          <p:spPr>
            <a:xfrm>
              <a:off x="3909600" y="1428463"/>
              <a:ext cx="1434957" cy="327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Docodon</a:t>
              </a:r>
              <a:r>
                <a:rPr lang="en-US" i="1" dirty="0"/>
                <a:t> victor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64B28B-927C-9A47-A845-EC5F121C8A7C}"/>
              </a:ext>
            </a:extLst>
          </p:cNvPr>
          <p:cNvGrpSpPr/>
          <p:nvPr/>
        </p:nvGrpSpPr>
        <p:grpSpPr>
          <a:xfrm>
            <a:off x="368964" y="3721101"/>
            <a:ext cx="8246038" cy="3188224"/>
            <a:chOff x="368964" y="3721101"/>
            <a:chExt cx="8246038" cy="31882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81A655-C0D8-FC4F-B966-FDB377A3FCB9}"/>
                </a:ext>
              </a:extLst>
            </p:cNvPr>
            <p:cNvSpPr txBox="1"/>
            <p:nvPr/>
          </p:nvSpPr>
          <p:spPr>
            <a:xfrm>
              <a:off x="4050723" y="3868045"/>
              <a:ext cx="15576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Microdocodon</a:t>
              </a:r>
              <a:endParaRPr lang="en-US" i="1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62954C6-96C6-9947-97D8-363555D0E5F8}"/>
                </a:ext>
              </a:extLst>
            </p:cNvPr>
            <p:cNvGrpSpPr/>
            <p:nvPr/>
          </p:nvGrpSpPr>
          <p:grpSpPr>
            <a:xfrm>
              <a:off x="368964" y="5056670"/>
              <a:ext cx="5387984" cy="1425970"/>
              <a:chOff x="2527765" y="4530711"/>
              <a:chExt cx="5387984" cy="142597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631EA8D-724E-E743-BD93-E38B69765D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3278" b="35930"/>
              <a:stretch/>
            </p:blipFill>
            <p:spPr>
              <a:xfrm>
                <a:off x="2527765" y="4530711"/>
                <a:ext cx="5299364" cy="142597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28ABA9F-18B7-4944-8ED3-3500795DFB6C}"/>
                  </a:ext>
                </a:extLst>
              </p:cNvPr>
              <p:cNvSpPr/>
              <p:nvPr/>
            </p:nvSpPr>
            <p:spPr>
              <a:xfrm>
                <a:off x="6682000" y="5518357"/>
                <a:ext cx="1233749" cy="1041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0000" dist="23000" dir="5400000" rotWithShape="0">
                  <a:schemeClr val="bg1"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6D02CB1-D6AE-DB45-9800-48A77890F8A0}"/>
                </a:ext>
              </a:extLst>
            </p:cNvPr>
            <p:cNvGrpSpPr/>
            <p:nvPr/>
          </p:nvGrpSpPr>
          <p:grpSpPr>
            <a:xfrm>
              <a:off x="5880039" y="3721101"/>
              <a:ext cx="2734963" cy="3188224"/>
              <a:chOff x="6324540" y="3787023"/>
              <a:chExt cx="2450496" cy="285661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F387BC1-6F11-CA45-90E5-E34BDE56EB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9921"/>
              <a:stretch/>
            </p:blipFill>
            <p:spPr>
              <a:xfrm>
                <a:off x="6324540" y="3787023"/>
                <a:ext cx="2450496" cy="28566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D06B1B0-46D4-CC4E-86E3-C490DE9841D5}"/>
                  </a:ext>
                </a:extLst>
              </p:cNvPr>
              <p:cNvSpPr/>
              <p:nvPr/>
            </p:nvSpPr>
            <p:spPr>
              <a:xfrm>
                <a:off x="7586560" y="6234253"/>
                <a:ext cx="381965" cy="3585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CBC446F-33D3-2C4A-9BE8-0AA25E37F377}"/>
              </a:ext>
            </a:extLst>
          </p:cNvPr>
          <p:cNvSpPr txBox="1"/>
          <p:nvPr/>
        </p:nvSpPr>
        <p:spPr>
          <a:xfrm>
            <a:off x="574089" y="984450"/>
            <a:ext cx="3541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Middle Jurassic, discovered in 1880.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6B98FB-4F9A-B545-A29B-2A3650770675}"/>
              </a:ext>
            </a:extLst>
          </p:cNvPr>
          <p:cNvGrpSpPr/>
          <p:nvPr/>
        </p:nvGrpSpPr>
        <p:grpSpPr>
          <a:xfrm>
            <a:off x="4115315" y="4435070"/>
            <a:ext cx="3599552" cy="1942272"/>
            <a:chOff x="4115315" y="4435070"/>
            <a:chExt cx="3599552" cy="194227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9065EC-2C73-C040-9801-BEF14E0D51F2}"/>
                </a:ext>
              </a:extLst>
            </p:cNvPr>
            <p:cNvSpPr txBox="1"/>
            <p:nvPr/>
          </p:nvSpPr>
          <p:spPr>
            <a:xfrm>
              <a:off x="4115315" y="4435070"/>
              <a:ext cx="17172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Hyoid apparatus</a:t>
              </a:r>
            </a:p>
            <a:p>
              <a:pPr algn="ctr"/>
              <a:r>
                <a:rPr lang="en-US" sz="1400" dirty="0"/>
                <a:t>(Lactation?)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397659F-35BC-B74F-8932-79152C3E0236}"/>
                </a:ext>
              </a:extLst>
            </p:cNvPr>
            <p:cNvCxnSpPr/>
            <p:nvPr/>
          </p:nvCxnSpPr>
          <p:spPr>
            <a:xfrm>
              <a:off x="5608329" y="4753929"/>
              <a:ext cx="1180778" cy="56128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BCB8171-2BA4-2544-B636-1A55680288E3}"/>
                </a:ext>
              </a:extLst>
            </p:cNvPr>
            <p:cNvCxnSpPr>
              <a:cxnSpLocks/>
            </p:cNvCxnSpPr>
            <p:nvPr/>
          </p:nvCxnSpPr>
          <p:spPr>
            <a:xfrm>
              <a:off x="5608329" y="4754298"/>
              <a:ext cx="2106538" cy="16230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341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63075" y="420457"/>
            <a:ext cx="1764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Luo</a:t>
            </a:r>
            <a:r>
              <a:rPr lang="en-US" dirty="0"/>
              <a:t> et al. (2015).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9606" y="958230"/>
            <a:ext cx="8488138" cy="5274363"/>
            <a:chOff x="351061" y="927652"/>
            <a:chExt cx="7869652" cy="4876800"/>
          </a:xfrm>
        </p:grpSpPr>
        <p:grpSp>
          <p:nvGrpSpPr>
            <p:cNvPr id="6" name="Group 5"/>
            <p:cNvGrpSpPr/>
            <p:nvPr/>
          </p:nvGrpSpPr>
          <p:grpSpPr>
            <a:xfrm>
              <a:off x="351061" y="927652"/>
              <a:ext cx="7869652" cy="4876800"/>
              <a:chOff x="351061" y="927652"/>
              <a:chExt cx="7869652" cy="48768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804"/>
              <a:stretch/>
            </p:blipFill>
            <p:spPr>
              <a:xfrm rot="16200000">
                <a:off x="1847487" y="-568774"/>
                <a:ext cx="4876800" cy="7869652"/>
              </a:xfrm>
              <a:prstGeom prst="rect">
                <a:avLst/>
              </a:prstGeom>
            </p:spPr>
          </p:pic>
          <p:sp>
            <p:nvSpPr>
              <p:cNvPr id="9" name="Rounded Rectangle 8"/>
              <p:cNvSpPr/>
              <p:nvPr/>
            </p:nvSpPr>
            <p:spPr>
              <a:xfrm>
                <a:off x="5029201" y="4731029"/>
                <a:ext cx="2637182" cy="42407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2286003" y="4731033"/>
                <a:ext cx="1709527" cy="3312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ounded Rectangle 6"/>
            <p:cNvSpPr/>
            <p:nvPr/>
          </p:nvSpPr>
          <p:spPr>
            <a:xfrm>
              <a:off x="6644837" y="4121431"/>
              <a:ext cx="1298712" cy="4240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14576" y="958230"/>
            <a:ext cx="3899702" cy="4997045"/>
            <a:chOff x="85818" y="1342840"/>
            <a:chExt cx="3899702" cy="4997045"/>
          </a:xfrm>
        </p:grpSpPr>
        <p:sp>
          <p:nvSpPr>
            <p:cNvPr id="14" name="Rounded Rectangle 13"/>
            <p:cNvSpPr/>
            <p:nvPr/>
          </p:nvSpPr>
          <p:spPr>
            <a:xfrm>
              <a:off x="85818" y="1342840"/>
              <a:ext cx="1157288" cy="2070720"/>
            </a:xfrm>
            <a:prstGeom prst="roundRect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2000">
                  <a:schemeClr val="accent1">
                    <a:tint val="50000"/>
                    <a:shade val="100000"/>
                    <a:satMod val="350000"/>
                    <a:alpha val="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2491" y="5970553"/>
              <a:ext cx="3573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We’ll next look at the </a:t>
              </a:r>
              <a:r>
                <a:rPr lang="en-US" dirty="0" err="1"/>
                <a:t>Haramiyidans</a:t>
              </a:r>
              <a:r>
                <a:rPr lang="en-US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2028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ge result for shenshou lui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r="63513" b="70665"/>
          <a:stretch/>
        </p:blipFill>
        <p:spPr bwMode="auto">
          <a:xfrm>
            <a:off x="2743199" y="1169312"/>
            <a:ext cx="3586163" cy="25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91022" y="472559"/>
            <a:ext cx="1890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Haramiyidans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71513" y="4114800"/>
            <a:ext cx="449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appear ~220 MYA &amp; persisted for ~80 MY.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1513" y="5400733"/>
            <a:ext cx="365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Retained a single ear </a:t>
            </a:r>
            <a:r>
              <a:rPr lang="en-US" dirty="0" err="1"/>
              <a:t>ossicle</a:t>
            </a:r>
            <a:r>
              <a:rPr lang="en-US" dirty="0"/>
              <a:t> (stapes).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1513" y="5905201"/>
            <a:ext cx="539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Quite diverse and many were arboreal </a:t>
            </a:r>
            <a:r>
              <a:rPr lang="en-US"/>
              <a:t>and squirrel-like.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71513" y="742950"/>
            <a:ext cx="7796365" cy="4522648"/>
            <a:chOff x="671513" y="742950"/>
            <a:chExt cx="7796365" cy="4522648"/>
          </a:xfrm>
        </p:grpSpPr>
        <p:sp>
          <p:nvSpPr>
            <p:cNvPr id="7" name="TextBox 6"/>
            <p:cNvSpPr txBox="1"/>
            <p:nvPr/>
          </p:nvSpPr>
          <p:spPr>
            <a:xfrm>
              <a:off x="671513" y="4619267"/>
              <a:ext cx="77963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Chisel-like incisors and a diastema (gap between incisors and cheek teeth) - </a:t>
              </a:r>
            </a:p>
            <a:p>
              <a:r>
                <a:rPr lang="en-US" dirty="0"/>
                <a:t>														 Herbivorous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5014913" y="742950"/>
              <a:ext cx="2314575" cy="1414463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000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3743" y="6125767"/>
            <a:ext cx="693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Cretaceous (~115 MYA) – Have eutherian-like </a:t>
            </a:r>
            <a:r>
              <a:rPr lang="en-US" dirty="0" err="1"/>
              <a:t>tribosphenic</a:t>
            </a:r>
            <a:r>
              <a:rPr lang="en-US" dirty="0"/>
              <a:t> molars.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034800" y="838978"/>
            <a:ext cx="3610982" cy="4749534"/>
            <a:chOff x="5034800" y="981858"/>
            <a:chExt cx="3610982" cy="4749534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5639456" y="981858"/>
              <a:ext cx="2128196" cy="4001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i="1" dirty="0" err="1"/>
                <a:t>Ausktribosphenos</a:t>
              </a:r>
              <a:endParaRPr lang="en-US" sz="2000" i="1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4800" y="1488488"/>
              <a:ext cx="3610982" cy="424290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26238" y="869756"/>
            <a:ext cx="3742689" cy="4897819"/>
            <a:chOff x="726238" y="1012636"/>
            <a:chExt cx="3742689" cy="4897819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/>
            <a:srcRect b="12"/>
            <a:stretch>
              <a:fillRect/>
            </a:stretch>
          </p:blipFill>
          <p:spPr bwMode="auto">
            <a:xfrm>
              <a:off x="726238" y="1381968"/>
              <a:ext cx="3742689" cy="452848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2175098" y="1012636"/>
              <a:ext cx="9156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Bishops</a:t>
              </a:r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A89282B-C8B6-4F44-A870-B8062A5396C6}"/>
              </a:ext>
            </a:extLst>
          </p:cNvPr>
          <p:cNvSpPr/>
          <p:nvPr/>
        </p:nvSpPr>
        <p:spPr>
          <a:xfrm>
            <a:off x="3693393" y="268419"/>
            <a:ext cx="1799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Australosphenids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4214</TotalTime>
  <Words>813</Words>
  <Application>Microsoft Macintosh PowerPoint</Application>
  <PresentationFormat>On-screen Show (4:3)</PresentationFormat>
  <Paragraphs>137</Paragraphs>
  <Slides>26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Office Theme</vt:lpstr>
      <vt:lpstr>Macintosh%20HD:Users:jacksullivan:Desktop:Sullivan:Mammalogy2010:Lectures:Lecture%203!OLE_LINK1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Jack Sullivan</dc:creator>
  <cp:lastModifiedBy>Sullivan, Jack (jacks@uidaho.edu)</cp:lastModifiedBy>
  <cp:revision>153</cp:revision>
  <dcterms:created xsi:type="dcterms:W3CDTF">2011-09-06T14:44:21Z</dcterms:created>
  <dcterms:modified xsi:type="dcterms:W3CDTF">2023-09-05T14:52:43Z</dcterms:modified>
</cp:coreProperties>
</file>