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75" r:id="rId2"/>
    <p:sldId id="280" r:id="rId3"/>
    <p:sldId id="276" r:id="rId4"/>
    <p:sldId id="257" r:id="rId5"/>
    <p:sldId id="256" r:id="rId6"/>
    <p:sldId id="259" r:id="rId7"/>
    <p:sldId id="258" r:id="rId8"/>
    <p:sldId id="278" r:id="rId9"/>
    <p:sldId id="263" r:id="rId10"/>
    <p:sldId id="260" r:id="rId11"/>
    <p:sldId id="261" r:id="rId12"/>
    <p:sldId id="262" r:id="rId13"/>
    <p:sldId id="264" r:id="rId14"/>
    <p:sldId id="279" r:id="rId15"/>
    <p:sldId id="265" r:id="rId16"/>
    <p:sldId id="266" r:id="rId17"/>
    <p:sldId id="270" r:id="rId18"/>
    <p:sldId id="271" r:id="rId19"/>
    <p:sldId id="272" r:id="rId20"/>
    <p:sldId id="273" r:id="rId21"/>
    <p:sldId id="274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77"/>
    <p:restoredTop sz="99801" autoAdjust="0"/>
  </p:normalViewPr>
  <p:slideViewPr>
    <p:cSldViewPr>
      <p:cViewPr varScale="1">
        <p:scale>
          <a:sx n="117" d="100"/>
          <a:sy n="117" d="100"/>
        </p:scale>
        <p:origin x="192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5B015-C777-5D49-A89D-7E37380BA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14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FC73CE-3690-F548-8A09-D8046E0D1BB8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958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AE95A39-AAEF-1648-BB0F-2C8C8A3A83AC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5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6A06F2-806B-DF45-97EB-774A48E616AD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40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B48182E-BBF5-5F4B-92D5-CB67A4D2CF22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582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4163D86-DFEE-4C41-9177-46DCD3C55D53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45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1F0FC08-5C4A-6741-A497-33438AD1D52A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793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9D69C1-AA34-4948-B3B8-B3AA30F513DA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21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0EB0648-66E4-7249-87F0-415E9A819D1D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0FFAB1E-8994-7840-B5D8-F8565249CBA8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097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90FC57-2B37-F542-9979-4A7D2F289237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09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992594-7FE5-1D4B-80E7-E64F61E78691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88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F8F868-9D46-564F-AE4B-DB322DC498DE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89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D8F632-D664-2247-A0E1-C52C35EBB1F9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857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6385A5-AEDC-124B-B503-2C4FB7F4C9A0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35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558D61-14F0-6E49-8E0B-8AA6BED23B05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083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69FF2D-FE6C-E149-B7A4-6B6C69C6387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1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C74A3D-F734-2949-BF72-87806E839FB6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817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D8F3F3-93D8-3C44-B52E-BF65C3D38C21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70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6B961-90AE-F340-B52D-8308C2C68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C9E8F-4A11-D943-90A4-6A28CEBF2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3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5C337-9AB7-014A-934B-7B19AE700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9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A9F29-5C46-0040-AB02-C7C0314A7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92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141CB-B4E7-D040-8643-7287E0591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9A35D-58E9-4941-BA82-875E2AF7F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48D0A-8D79-944B-9D32-BF2A3061A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3136F-EE54-7545-8558-9AB98BC40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4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FADB1-5081-BA4C-AB40-216E06237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5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4B692-94C4-5F49-9A0C-1E0BE4F20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0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C6E3E-6C24-D04B-8E51-638A846A9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C47395-8479-2D4A-B06D-BE86F490A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5/51/Monito_del_Monte_ps6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2290763" y="228600"/>
            <a:ext cx="4562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err="1"/>
              <a:t>Metatheria</a:t>
            </a:r>
            <a:r>
              <a:rPr lang="en-US" dirty="0"/>
              <a:t>: Marsupial Mammals</a:t>
            </a:r>
          </a:p>
        </p:txBody>
      </p:sp>
      <p:pic>
        <p:nvPicPr>
          <p:cNvPr id="2" name="Picture 1" descr="medi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6" y="708829"/>
            <a:ext cx="4004213" cy="300316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667000" y="3733800"/>
            <a:ext cx="5638800" cy="3003160"/>
            <a:chOff x="1079500" y="930710"/>
            <a:chExt cx="6985000" cy="4851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500" y="930710"/>
              <a:ext cx="6985000" cy="48514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24400" y="5407223"/>
              <a:ext cx="3127637" cy="2931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Jugal extends back to mandibular fossa.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6167828" y="2514600"/>
              <a:ext cx="57547" cy="29516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1571625" y="228600"/>
            <a:ext cx="6034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Order Dasyuromorphia, Family Dasyuridae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90600" y="1676400"/>
            <a:ext cx="3073400" cy="2806700"/>
            <a:chOff x="381000" y="1295400"/>
            <a:chExt cx="3072832" cy="2806700"/>
          </a:xfrm>
        </p:grpSpPr>
        <p:pic>
          <p:nvPicPr>
            <p:cNvPr id="2970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676400"/>
              <a:ext cx="3072832" cy="242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3" name="Rectangle 1"/>
            <p:cNvSpPr>
              <a:spLocks noChangeArrowheads="1"/>
            </p:cNvSpPr>
            <p:nvPr/>
          </p:nvSpPr>
          <p:spPr bwMode="auto">
            <a:xfrm>
              <a:off x="457200" y="1295400"/>
              <a:ext cx="291754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/>
                <a:t>Sarcophilus</a:t>
              </a:r>
              <a:r>
                <a:rPr lang="en-US" sz="1600"/>
                <a:t> - Tasmanian devil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953000" y="2590800"/>
            <a:ext cx="3040063" cy="3479800"/>
            <a:chOff x="6180914" y="3352800"/>
            <a:chExt cx="3039286" cy="3479800"/>
          </a:xfrm>
        </p:grpSpPr>
        <p:pic>
          <p:nvPicPr>
            <p:cNvPr id="29700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2" t="29259" r="8057" b="-1482"/>
            <a:stretch>
              <a:fillRect/>
            </a:stretch>
          </p:blipFill>
          <p:spPr bwMode="auto">
            <a:xfrm>
              <a:off x="6477000" y="3708400"/>
              <a:ext cx="2443285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1" name="TextBox 4"/>
            <p:cNvSpPr txBox="1">
              <a:spLocks noChangeArrowheads="1"/>
            </p:cNvSpPr>
            <p:nvPr/>
          </p:nvSpPr>
          <p:spPr bwMode="auto">
            <a:xfrm>
              <a:off x="6180914" y="3352800"/>
              <a:ext cx="303928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i="1"/>
                <a:t>Antechinus</a:t>
              </a:r>
              <a:r>
                <a:rPr lang="en-US" sz="1600"/>
                <a:t> –</a:t>
              </a:r>
              <a:r>
                <a:rPr lang="en-US" sz="1600" i="1"/>
                <a:t> </a:t>
              </a:r>
              <a:r>
                <a:rPr lang="en-US" sz="1600"/>
                <a:t>Marsupial mouse</a:t>
              </a:r>
              <a:endParaRPr lang="en-US" sz="1600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1524000" y="228600"/>
            <a:ext cx="6146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Order Dasyuromorphia, Family Thylacinidae</a:t>
            </a:r>
          </a:p>
          <a:p>
            <a:pPr algn="ctr"/>
            <a:r>
              <a:rPr lang="en-US" i="1"/>
              <a:t>Thylacinus</a:t>
            </a:r>
            <a:r>
              <a:rPr lang="en-US"/>
              <a:t> </a:t>
            </a:r>
            <a:r>
              <a:rPr lang="en-US" i="1"/>
              <a:t>cynocephalus</a:t>
            </a:r>
            <a:r>
              <a:rPr lang="en-US"/>
              <a:t> - Tasmanian wolf</a:t>
            </a:r>
          </a:p>
        </p:txBody>
      </p:sp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4419600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1346200" y="228600"/>
            <a:ext cx="650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Order Dasyuromorphia, Family Myrmecobiidae</a:t>
            </a:r>
          </a:p>
          <a:p>
            <a:pPr algn="ctr"/>
            <a:r>
              <a:rPr lang="en-US" i="1"/>
              <a:t>Myrmecobius</a:t>
            </a:r>
            <a:r>
              <a:rPr lang="en-US"/>
              <a:t> - numbat</a:t>
            </a:r>
          </a:p>
        </p:txBody>
      </p:sp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" t="4543" r="3064" b="4543"/>
          <a:stretch>
            <a:fillRect/>
          </a:stretch>
        </p:blipFill>
        <p:spPr bwMode="auto">
          <a:xfrm>
            <a:off x="1447800" y="1093788"/>
            <a:ext cx="624840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1525588" y="5243513"/>
            <a:ext cx="6718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 err="1">
                <a:latin typeface="Times" charset="0"/>
              </a:rPr>
              <a:t>Myrmecophagus</a:t>
            </a:r>
            <a:r>
              <a:rPr lang="en-US" sz="1800" dirty="0">
                <a:latin typeface="Times" charset="0"/>
              </a:rPr>
              <a:t> adaptations:</a:t>
            </a:r>
          </a:p>
          <a:p>
            <a:r>
              <a:rPr lang="en-US" sz="1800" dirty="0">
                <a:latin typeface="Times" charset="0"/>
              </a:rPr>
              <a:t>	Long rostrum		Long, protrusible tongue</a:t>
            </a:r>
          </a:p>
          <a:p>
            <a:r>
              <a:rPr lang="en-US" sz="1800" dirty="0">
                <a:latin typeface="Times" charset="0"/>
              </a:rPr>
              <a:t>	Delicate dentary		Copious, sticky saliva</a:t>
            </a:r>
          </a:p>
          <a:p>
            <a:r>
              <a:rPr lang="en-US" sz="1800" dirty="0">
                <a:latin typeface="Times" charset="0"/>
              </a:rPr>
              <a:t>	Teeth reduced/absent	Forelimbs modified for digging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1447800" y="457200"/>
            <a:ext cx="63166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Order Peramelemorphia, Family Peramelidae</a:t>
            </a:r>
          </a:p>
          <a:p>
            <a:pPr algn="ctr"/>
            <a:r>
              <a:rPr lang="en-US" i="1"/>
              <a:t>Macrotis</a:t>
            </a:r>
            <a:r>
              <a:rPr lang="en-US"/>
              <a:t> - rabbit-eared bandicoot (bilby)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1555750" y="6223000"/>
            <a:ext cx="5634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Times" charset="0"/>
              </a:rPr>
              <a:t>Syndactylous</a:t>
            </a:r>
            <a:r>
              <a:rPr lang="en-US" sz="1800">
                <a:latin typeface="Times" charset="0"/>
              </a:rPr>
              <a:t> - one sheath of skin for &gt;1 digit (2nd &amp; 3rd).</a:t>
            </a:r>
          </a:p>
        </p:txBody>
      </p:sp>
      <p:pic>
        <p:nvPicPr>
          <p:cNvPr id="3074" name="Picture 2" descr="ilby (Macrotis lagotis) in the Simpson Desert, Queensland, Aust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65" y="1508125"/>
            <a:ext cx="6401335" cy="42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3094038" y="304800"/>
            <a:ext cx="295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Order Diprotodontia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08313" y="990600"/>
            <a:ext cx="3163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Largest order: 10 Families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17738" y="1649413"/>
            <a:ext cx="4716462" cy="2359025"/>
            <a:chOff x="2217044" y="1752600"/>
            <a:chExt cx="4717156" cy="2360023"/>
          </a:xfrm>
        </p:grpSpPr>
        <p:sp>
          <p:nvSpPr>
            <p:cNvPr id="37895" name="TextBox 5"/>
            <p:cNvSpPr txBox="1">
              <a:spLocks noChangeArrowheads="1"/>
            </p:cNvSpPr>
            <p:nvPr/>
          </p:nvSpPr>
          <p:spPr bwMode="auto">
            <a:xfrm>
              <a:off x="2217044" y="1752600"/>
              <a:ext cx="47171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Most forms have just two lower incisors. </a:t>
              </a:r>
            </a:p>
          </p:txBody>
        </p:sp>
        <p:pic>
          <p:nvPicPr>
            <p:cNvPr id="37896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2209800"/>
              <a:ext cx="2774950" cy="1902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21B5361-55E8-924E-8C15-A75938573B07}"/>
              </a:ext>
            </a:extLst>
          </p:cNvPr>
          <p:cNvGrpSpPr/>
          <p:nvPr/>
        </p:nvGrpSpPr>
        <p:grpSpPr>
          <a:xfrm>
            <a:off x="2972022" y="4267200"/>
            <a:ext cx="3199956" cy="2438400"/>
            <a:chOff x="2972022" y="4267200"/>
            <a:chExt cx="3199956" cy="24384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C056890-7415-3D48-B8F8-67843F0DA399}"/>
                </a:ext>
              </a:extLst>
            </p:cNvPr>
            <p:cNvGrpSpPr/>
            <p:nvPr/>
          </p:nvGrpSpPr>
          <p:grpSpPr>
            <a:xfrm>
              <a:off x="2972022" y="4267200"/>
              <a:ext cx="3199956" cy="2438400"/>
              <a:chOff x="2972022" y="4267200"/>
              <a:chExt cx="3199956" cy="2438400"/>
            </a:xfrm>
          </p:grpSpPr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2972022" y="4267200"/>
                <a:ext cx="3199956" cy="2438400"/>
                <a:chOff x="2971800" y="4267200"/>
                <a:chExt cx="3200400" cy="2438399"/>
              </a:xfrm>
            </p:grpSpPr>
            <p:sp>
              <p:nvSpPr>
                <p:cNvPr id="37893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3056919" y="4267200"/>
                  <a:ext cx="2963082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 dirty="0"/>
                    <a:t>These are </a:t>
                  </a:r>
                  <a:r>
                    <a:rPr lang="en-US" sz="2000" dirty="0" err="1"/>
                    <a:t>syndactylous</a:t>
                  </a:r>
                  <a:r>
                    <a:rPr lang="en-US" sz="2000" dirty="0"/>
                    <a:t>.</a:t>
                  </a:r>
                </a:p>
              </p:txBody>
            </p:sp>
            <p:pic>
              <p:nvPicPr>
                <p:cNvPr id="37894" name="Picture 1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626" b="60001"/>
                <a:stretch>
                  <a:fillRect/>
                </a:stretch>
              </p:blipFill>
              <p:spPr bwMode="auto">
                <a:xfrm>
                  <a:off x="2971800" y="4761052"/>
                  <a:ext cx="3200400" cy="19445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865095-66CE-1240-891C-C353CB9B828C}"/>
                  </a:ext>
                </a:extLst>
              </p:cNvPr>
              <p:cNvSpPr/>
              <p:nvPr/>
            </p:nvSpPr>
            <p:spPr bwMode="auto">
              <a:xfrm>
                <a:off x="3962400" y="5208587"/>
                <a:ext cx="2209578" cy="354013"/>
              </a:xfrm>
              <a:prstGeom prst="rect">
                <a:avLst/>
              </a:pr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A3BD9AE-6296-F549-8E2C-DC3BD803C543}"/>
                </a:ext>
              </a:extLst>
            </p:cNvPr>
            <p:cNvSpPr/>
            <p:nvPr/>
          </p:nvSpPr>
          <p:spPr bwMode="auto">
            <a:xfrm>
              <a:off x="5181600" y="5715000"/>
              <a:ext cx="685800" cy="1524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744538" y="457200"/>
            <a:ext cx="777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Order Diprotodontia, Family Phalangeridae</a:t>
            </a:r>
          </a:p>
          <a:p>
            <a:pPr algn="ctr"/>
            <a:r>
              <a:rPr lang="en-US" i="1"/>
              <a:t>Trichosurus vulpecula – </a:t>
            </a:r>
            <a:r>
              <a:rPr lang="en-US"/>
              <a:t>Common brush-tailed possum</a:t>
            </a:r>
          </a:p>
        </p:txBody>
      </p:sp>
      <p:pic>
        <p:nvPicPr>
          <p:cNvPr id="3891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14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1887538" y="457200"/>
            <a:ext cx="548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Order Diprotodontia, Family Petauridae</a:t>
            </a:r>
          </a:p>
          <a:p>
            <a:pPr algn="ctr"/>
            <a:r>
              <a:rPr lang="en-US" i="1"/>
              <a:t>Petaurus breviceps </a:t>
            </a:r>
            <a:r>
              <a:rPr lang="en-US"/>
              <a:t>- sugar glider</a:t>
            </a:r>
          </a:p>
        </p:txBody>
      </p:sp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6213"/>
            <a:ext cx="46482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1541463" y="457200"/>
            <a:ext cx="6181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Order Diprotodontia, Family Phascolarctidae</a:t>
            </a:r>
          </a:p>
          <a:p>
            <a:pPr algn="ctr"/>
            <a:r>
              <a:rPr lang="en-US" i="1"/>
              <a:t>Phascolarctus cinereus </a:t>
            </a:r>
            <a:r>
              <a:rPr lang="en-US"/>
              <a:t>- koala</a:t>
            </a:r>
          </a:p>
        </p:txBody>
      </p:sp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31289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414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5715000" y="6369050"/>
            <a:ext cx="2827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2nd &amp; 3rd digits syndactylous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1524000" y="228600"/>
            <a:ext cx="6181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Order Diprotodontia, Family Phascolarctidae</a:t>
            </a:r>
          </a:p>
          <a:p>
            <a:pPr algn="ctr"/>
            <a:r>
              <a:rPr lang="en-US" i="1"/>
              <a:t>Phascolarctus cinereus </a:t>
            </a:r>
            <a:r>
              <a:rPr lang="en-US"/>
              <a:t>- koala</a:t>
            </a:r>
          </a:p>
        </p:txBody>
      </p:sp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1752600" y="4403725"/>
            <a:ext cx="56197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2"/>
            <a:r>
              <a:rPr lang="en-US" sz="2000">
                <a:latin typeface="Times" charset="0"/>
              </a:rPr>
              <a:t>- Our first example of an </a:t>
            </a:r>
            <a:r>
              <a:rPr lang="en-US" sz="2000" b="1">
                <a:latin typeface="Times" charset="0"/>
              </a:rPr>
              <a:t>arboreal foliavore</a:t>
            </a:r>
            <a:endParaRPr lang="en-US" sz="2000">
              <a:latin typeface="Times" charset="0"/>
            </a:endParaRPr>
          </a:p>
          <a:p>
            <a:pPr lvl="3"/>
            <a:r>
              <a:rPr lang="en-US" sz="2000">
                <a:latin typeface="Times" charset="0"/>
              </a:rPr>
              <a:t>low quality food</a:t>
            </a:r>
          </a:p>
          <a:p>
            <a:pPr lvl="3"/>
            <a:r>
              <a:rPr lang="en-US" sz="2000">
                <a:latin typeface="Times" charset="0"/>
              </a:rPr>
              <a:t>eat almost constantly while awake</a:t>
            </a:r>
          </a:p>
          <a:p>
            <a:pPr lvl="3"/>
            <a:r>
              <a:rPr lang="en-US" sz="2000">
                <a:latin typeface="Times" charset="0"/>
              </a:rPr>
              <a:t>sleep to digest</a:t>
            </a:r>
          </a:p>
          <a:p>
            <a:pPr lvl="3"/>
            <a:r>
              <a:rPr lang="en-US" sz="2000">
                <a:latin typeface="Times" charset="0"/>
              </a:rPr>
              <a:t>low metabolism </a:t>
            </a:r>
          </a:p>
          <a:p>
            <a:pPr lvl="3"/>
            <a:r>
              <a:rPr lang="en-US" sz="2000">
                <a:latin typeface="Times" charset="0"/>
              </a:rPr>
              <a:t>heterothermic</a:t>
            </a:r>
          </a:p>
          <a:p>
            <a:pPr lvl="3"/>
            <a:r>
              <a:rPr lang="en-US" sz="2000">
                <a:latin typeface="Times" charset="0"/>
              </a:rPr>
              <a:t>dense fur to retain body heat</a:t>
            </a:r>
            <a:endParaRPr lang="en-US" sz="2000"/>
          </a:p>
        </p:txBody>
      </p:sp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876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1795463" y="244475"/>
            <a:ext cx="563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Order Diprotodontia, Family Vombatidae</a:t>
            </a:r>
          </a:p>
          <a:p>
            <a:pPr algn="ctr"/>
            <a:r>
              <a:rPr lang="en-US" i="1"/>
              <a:t>Lasiorhinus </a:t>
            </a:r>
            <a:r>
              <a:rPr lang="en-US"/>
              <a:t>- hairy-nosed wombat</a:t>
            </a:r>
          </a:p>
        </p:txBody>
      </p:sp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867400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>
            <a:extLst>
              <a:ext uri="{FF2B5EF4-FFF2-40B4-BE49-F238E27FC236}">
                <a16:creationId xmlns:a16="http://schemas.microsoft.com/office/drawing/2014/main" id="{B787BD8C-CDA4-A542-B124-C6AB65745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066800"/>
            <a:ext cx="7391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000" dirty="0"/>
              <a:t>First fossils are from </a:t>
            </a:r>
            <a:r>
              <a:rPr lang="en-US" sz="2000" dirty="0" err="1"/>
              <a:t>Laursia</a:t>
            </a:r>
            <a:r>
              <a:rPr lang="en-US" sz="2000" dirty="0"/>
              <a:t> </a:t>
            </a:r>
            <a:r>
              <a:rPr lang="en-US" altLang="ja-JP" sz="2000" dirty="0"/>
              <a:t> ~ 125 MYA.</a:t>
            </a:r>
            <a:endParaRPr lang="en-US" sz="2000" dirty="0"/>
          </a:p>
          <a:p>
            <a:pPr>
              <a:buFontTx/>
              <a:buChar char="•"/>
            </a:pPr>
            <a:r>
              <a:rPr lang="en-US" sz="2000" dirty="0"/>
              <a:t>Complex biogeography, related to the formation and rupture of  	Gondwanaland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0A1337-D3DF-AA46-ADB5-D8E00E2EF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199313"/>
            <a:ext cx="5410200" cy="3937000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64DA7ADF-2176-3444-B030-599BA7EB7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293" y="457200"/>
            <a:ext cx="5967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Hypothesized Single Dispersal to Australia</a:t>
            </a:r>
          </a:p>
        </p:txBody>
      </p:sp>
    </p:spTree>
    <p:extLst>
      <p:ext uri="{BB962C8B-B14F-4D97-AF65-F5344CB8AC3E}">
        <p14:creationId xmlns:p14="http://schemas.microsoft.com/office/powerpoint/2010/main" val="590934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1646238" y="244475"/>
            <a:ext cx="594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Order Diprotodontia, Family Macropodidae</a:t>
            </a:r>
          </a:p>
          <a:p>
            <a:pPr algn="ctr"/>
            <a:r>
              <a:rPr lang="en-US" i="1"/>
              <a:t>Macropus rufus </a:t>
            </a:r>
            <a:r>
              <a:rPr lang="en-US"/>
              <a:t>- red kangaroo</a:t>
            </a:r>
          </a:p>
        </p:txBody>
      </p:sp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962900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2133600" y="6186488"/>
            <a:ext cx="49006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" charset="0"/>
              </a:rPr>
              <a:t>Extreme adaptations for saltation (bipedal hopping)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1646238" y="244475"/>
            <a:ext cx="594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Order Diprotodontia, Family Macropodidae</a:t>
            </a:r>
          </a:p>
          <a:p>
            <a:pPr algn="ctr"/>
            <a:r>
              <a:rPr lang="en-US" i="1"/>
              <a:t>Dendrolagus </a:t>
            </a:r>
            <a:r>
              <a:rPr lang="en-US"/>
              <a:t>- tree kangaroo</a:t>
            </a:r>
          </a:p>
        </p:txBody>
      </p:sp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30300"/>
            <a:ext cx="4624388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ChangeArrowheads="1"/>
          </p:cNvSpPr>
          <p:nvPr/>
        </p:nvSpPr>
        <p:spPr bwMode="auto">
          <a:xfrm>
            <a:off x="1617663" y="244475"/>
            <a:ext cx="6000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Order Diprotodontia, Family Macropodidae</a:t>
            </a:r>
          </a:p>
          <a:p>
            <a:pPr algn="ctr"/>
            <a:r>
              <a:rPr lang="en-US" i="1"/>
              <a:t>Petrogale </a:t>
            </a:r>
            <a:r>
              <a:rPr lang="en-US"/>
              <a:t>- rock wallaby</a:t>
            </a:r>
          </a:p>
        </p:txBody>
      </p:sp>
      <p:pic>
        <p:nvPicPr>
          <p:cNvPr id="532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1371600"/>
            <a:ext cx="36607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290763" y="76200"/>
            <a:ext cx="4562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err="1"/>
              <a:t>Metatheria</a:t>
            </a:r>
            <a:r>
              <a:rPr lang="en-US" dirty="0"/>
              <a:t>: Marsupial Mammals</a:t>
            </a:r>
          </a:p>
        </p:txBody>
      </p:sp>
      <p:sp>
        <p:nvSpPr>
          <p:cNvPr id="2" name="Rectangle 1"/>
          <p:cNvSpPr/>
          <p:nvPr/>
        </p:nvSpPr>
        <p:spPr>
          <a:xfrm>
            <a:off x="2590800" y="533400"/>
            <a:ext cx="4016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Single Dispersal Hypothesis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6385" y="1066800"/>
            <a:ext cx="3817180" cy="5613449"/>
            <a:chOff x="571500" y="1066800"/>
            <a:chExt cx="3817180" cy="5613449"/>
          </a:xfrm>
        </p:grpSpPr>
        <p:pic>
          <p:nvPicPr>
            <p:cNvPr id="1638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" y="1752600"/>
              <a:ext cx="3687763" cy="4927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10080" y="1066800"/>
              <a:ext cx="37786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Supported from transposable elements:</a:t>
              </a:r>
            </a:p>
            <a:p>
              <a:pPr algn="ctr"/>
              <a:r>
                <a:rPr lang="en-US" sz="1600" dirty="0"/>
                <a:t>(Nilsson et al. 2010. </a:t>
              </a:r>
              <a:r>
                <a:rPr lang="en-US" sz="1600" dirty="0" err="1"/>
                <a:t>PLoS</a:t>
              </a:r>
              <a:r>
                <a:rPr lang="en-US" sz="1600" dirty="0"/>
                <a:t> Biology)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791200" y="142074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191000" y="1002864"/>
            <a:ext cx="4724400" cy="5667225"/>
            <a:chOff x="4191000" y="1002864"/>
            <a:chExt cx="4724400" cy="5667225"/>
          </a:xfrm>
        </p:grpSpPr>
        <p:pic>
          <p:nvPicPr>
            <p:cNvPr id="15" name="Picture 14" descr="../Duchene.et.al.2018.pg6.pdf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56"/>
            <a:stretch/>
          </p:blipFill>
          <p:spPr bwMode="auto">
            <a:xfrm>
              <a:off x="4191000" y="1523702"/>
              <a:ext cx="4724400" cy="514638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998484" y="1002864"/>
              <a:ext cx="33073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Also supported by </a:t>
              </a:r>
              <a:r>
                <a:rPr lang="en-US" sz="1600" dirty="0" err="1"/>
                <a:t>phylogenomics</a:t>
              </a:r>
              <a:r>
                <a:rPr lang="en-US" sz="1600" dirty="0"/>
                <a:t>:</a:t>
              </a:r>
            </a:p>
            <a:p>
              <a:pPr algn="ctr"/>
              <a:r>
                <a:rPr lang="en-US" sz="1600" dirty="0"/>
                <a:t>(Duchene et al. 2018. Syst. Biol.)</a:t>
              </a:r>
            </a:p>
          </p:txBody>
        </p:sp>
      </p:grpSp>
      <p:sp>
        <p:nvSpPr>
          <p:cNvPr id="6" name="Rounded Rectangle 5"/>
          <p:cNvSpPr/>
          <p:nvPr/>
        </p:nvSpPr>
        <p:spPr bwMode="auto">
          <a:xfrm>
            <a:off x="4998484" y="2005517"/>
            <a:ext cx="3916916" cy="3785682"/>
          </a:xfrm>
          <a:prstGeom prst="roundRect">
            <a:avLst/>
          </a:prstGeom>
          <a:solidFill>
            <a:schemeClr val="accent1"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1570038" y="304800"/>
            <a:ext cx="60118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Order Didelphimorphia, Family Didelphidae</a:t>
            </a:r>
            <a:endParaRPr lang="en-US" i="1"/>
          </a:p>
          <a:p>
            <a:pPr algn="ctr"/>
            <a:r>
              <a:rPr lang="en-US" i="1"/>
              <a:t>Didelphis </a:t>
            </a:r>
            <a:r>
              <a:rPr lang="en-US"/>
              <a:t>- American opossum</a:t>
            </a:r>
          </a:p>
        </p:txBody>
      </p:sp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33" y="1447800"/>
            <a:ext cx="716173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/>
          <p:cNvSpPr>
            <a:spLocks noChangeArrowheads="1"/>
          </p:cNvSpPr>
          <p:nvPr/>
        </p:nvSpPr>
        <p:spPr bwMode="auto">
          <a:xfrm>
            <a:off x="1516063" y="152400"/>
            <a:ext cx="6129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Order Didelphimorphia, Family Didelphidae</a:t>
            </a:r>
            <a:endParaRPr lang="en-US" i="1"/>
          </a:p>
        </p:txBody>
      </p:sp>
      <p:grpSp>
        <p:nvGrpSpPr>
          <p:cNvPr id="20483" name="Group 9"/>
          <p:cNvGrpSpPr>
            <a:grpSpLocks/>
          </p:cNvGrpSpPr>
          <p:nvPr/>
        </p:nvGrpSpPr>
        <p:grpSpPr bwMode="auto">
          <a:xfrm>
            <a:off x="5219700" y="3013075"/>
            <a:ext cx="3695700" cy="3627438"/>
            <a:chOff x="5219700" y="3013501"/>
            <a:chExt cx="3695700" cy="3626942"/>
          </a:xfrm>
        </p:grpSpPr>
        <p:pic>
          <p:nvPicPr>
            <p:cNvPr id="2048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9700" y="3962400"/>
              <a:ext cx="3695700" cy="267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5" name="Rectangle 11"/>
            <p:cNvSpPr>
              <a:spLocks noChangeArrowheads="1"/>
            </p:cNvSpPr>
            <p:nvPr/>
          </p:nvSpPr>
          <p:spPr bwMode="auto">
            <a:xfrm>
              <a:off x="5353050" y="3013501"/>
              <a:ext cx="34290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i="1" dirty="0" err="1"/>
                <a:t>Monodelphis</a:t>
              </a:r>
              <a:r>
                <a:rPr lang="en-US" dirty="0"/>
                <a:t>:</a:t>
              </a:r>
            </a:p>
            <a:p>
              <a:pPr algn="ctr"/>
              <a:r>
                <a:rPr lang="en-US" dirty="0"/>
                <a:t>short-tailed opossums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1138535"/>
            <a:ext cx="4038600" cy="3490615"/>
            <a:chOff x="457200" y="1138535"/>
            <a:chExt cx="4038600" cy="3490615"/>
          </a:xfrm>
        </p:grpSpPr>
        <p:pic>
          <p:nvPicPr>
            <p:cNvPr id="1026" name="Picture 2" descr="ttp://alessiof.free.fr/IMG/jpg/Marmosa_murin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600200"/>
              <a:ext cx="4038600" cy="3028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27088" y="1138535"/>
              <a:ext cx="3898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Marmosa</a:t>
              </a:r>
              <a:r>
                <a:rPr lang="en-US" dirty="0"/>
                <a:t>: mouse opossum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1354138" y="304800"/>
            <a:ext cx="64182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Order Paucituberculata, Family Caenolestidae</a:t>
            </a:r>
          </a:p>
          <a:p>
            <a:pPr algn="ctr"/>
            <a:r>
              <a:rPr lang="en-US" i="1"/>
              <a:t>Caenolestes</a:t>
            </a:r>
            <a:r>
              <a:rPr lang="en-US"/>
              <a:t> - shrew opossums</a:t>
            </a:r>
          </a:p>
        </p:txBody>
      </p:sp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5029200"/>
            <a:ext cx="5080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" b="9091"/>
          <a:stretch/>
        </p:blipFill>
        <p:spPr>
          <a:xfrm>
            <a:off x="1832811" y="1371600"/>
            <a:ext cx="5558589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ChangeArrowheads="1"/>
          </p:cNvSpPr>
          <p:nvPr/>
        </p:nvSpPr>
        <p:spPr bwMode="auto">
          <a:xfrm>
            <a:off x="1212850" y="304800"/>
            <a:ext cx="6497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Order Microbiotheria, Family Microbiotheriidae</a:t>
            </a:r>
          </a:p>
          <a:p>
            <a:pPr algn="ctr"/>
            <a:r>
              <a:rPr lang="en-US" i="1"/>
              <a:t>Dromiciops</a:t>
            </a:r>
            <a:r>
              <a:rPr lang="en-US"/>
              <a:t> – Monito del monte</a:t>
            </a:r>
            <a:r>
              <a:rPr lang="en-US">
                <a:latin typeface="Times" charset="0"/>
              </a:rPr>
              <a:t> </a:t>
            </a:r>
          </a:p>
        </p:txBody>
      </p:sp>
      <p:pic>
        <p:nvPicPr>
          <p:cNvPr id="2050" name="Picture 2" descr="ile:Monito del Monte ps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485" y="1219200"/>
            <a:ext cx="5108321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065213"/>
            <a:ext cx="4221163" cy="564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3241675" y="304800"/>
            <a:ext cx="2660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Australian Groups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1379538" y="304800"/>
            <a:ext cx="63166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Order Notoryctemorphia, Family Notoryctidae</a:t>
            </a:r>
          </a:p>
          <a:p>
            <a:pPr algn="ctr"/>
            <a:r>
              <a:rPr lang="en-US" i="1"/>
              <a:t>Notoryctes</a:t>
            </a:r>
            <a:r>
              <a:rPr lang="en-US"/>
              <a:t> - marsupial mole</a:t>
            </a:r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04800" y="5257800"/>
            <a:ext cx="808907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2"/>
            <a:r>
              <a:rPr lang="en-US" sz="1800" b="1" dirty="0">
                <a:latin typeface="Times" charset="0"/>
              </a:rPr>
              <a:t>Fossorial Adaptations</a:t>
            </a:r>
          </a:p>
          <a:p>
            <a:pPr lvl="2"/>
            <a:r>
              <a:rPr lang="en-US" sz="1800" dirty="0">
                <a:latin typeface="Times" charset="0"/>
              </a:rPr>
              <a:t>    Small eyes and small pinnae	</a:t>
            </a:r>
          </a:p>
          <a:p>
            <a:pPr lvl="2"/>
            <a:r>
              <a:rPr lang="en-US" sz="1800" dirty="0">
                <a:latin typeface="Times" charset="0"/>
              </a:rPr>
              <a:t>    Fur is velvety – doesn’</a:t>
            </a:r>
            <a:r>
              <a:rPr lang="en-US" altLang="ja-JP" sz="1800" dirty="0">
                <a:latin typeface="Times" charset="0"/>
              </a:rPr>
              <a:t>t lie in one direction</a:t>
            </a:r>
          </a:p>
          <a:p>
            <a:pPr lvl="2"/>
            <a:r>
              <a:rPr lang="en-US" sz="1800" dirty="0">
                <a:latin typeface="Times" charset="0"/>
              </a:rPr>
              <a:t>    Fusiform body with a short tail</a:t>
            </a:r>
          </a:p>
          <a:p>
            <a:r>
              <a:rPr lang="en-US" sz="1800" dirty="0">
                <a:latin typeface="Times" charset="0"/>
              </a:rPr>
              <a:t>	    Forelimbs modified for digging (in this case, the claws on 3</a:t>
            </a:r>
            <a:r>
              <a:rPr lang="en-US" sz="1800" baseline="30000" dirty="0">
                <a:latin typeface="Times" charset="0"/>
              </a:rPr>
              <a:t>rd</a:t>
            </a:r>
            <a:r>
              <a:rPr lang="en-US" sz="1800" dirty="0">
                <a:latin typeface="Times" charset="0"/>
              </a:rPr>
              <a:t> &amp; 4</a:t>
            </a:r>
            <a:r>
              <a:rPr lang="en-US" sz="1800" baseline="30000" dirty="0">
                <a:latin typeface="Times" charset="0"/>
              </a:rPr>
              <a:t>th</a:t>
            </a:r>
            <a:r>
              <a:rPr lang="en-US" sz="1800" dirty="0">
                <a:latin typeface="Times" charset="0"/>
              </a:rPr>
              <a:t> digits)</a:t>
            </a: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4008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</TotalTime>
  <Words>415</Words>
  <Application>Microsoft Macintosh PowerPoint</Application>
  <PresentationFormat>On-screen Show (4:3)</PresentationFormat>
  <Paragraphs>90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Times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Sullivan</dc:creator>
  <cp:lastModifiedBy>Sullivan, Jack (jacks@uidaho.edu)</cp:lastModifiedBy>
  <cp:revision>108</cp:revision>
  <dcterms:created xsi:type="dcterms:W3CDTF">2010-09-07T14:54:36Z</dcterms:created>
  <dcterms:modified xsi:type="dcterms:W3CDTF">2023-09-11T17:18:19Z</dcterms:modified>
</cp:coreProperties>
</file>