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57" r:id="rId4"/>
    <p:sldId id="263" r:id="rId5"/>
    <p:sldId id="261" r:id="rId6"/>
    <p:sldId id="262" r:id="rId7"/>
    <p:sldId id="258" r:id="rId8"/>
    <p:sldId id="259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4"/>
    <p:restoredTop sz="96262" autoAdjust="0"/>
  </p:normalViewPr>
  <p:slideViewPr>
    <p:cSldViewPr snapToGrid="0" snapToObjects="1" showGuides="1">
      <p:cViewPr varScale="1">
        <p:scale>
          <a:sx n="119" d="100"/>
          <a:sy n="119" d="100"/>
        </p:scale>
        <p:origin x="1080" y="19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7B3ED-D9A3-8145-8D68-D8C97504738A}" type="datetimeFigureOut">
              <a:rPr lang="en-US" smtClean="0"/>
              <a:t>9/27/23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5F4E2-1C6E-6B4D-B8A1-AD1C08B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6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E28876-D7CA-274F-AB63-0C9E210AE8FD}" type="slidenum">
              <a:rPr lang="en-US"/>
              <a:pPr/>
              <a:t>7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302A-9774-254C-9453-15BB8AF96901}" type="datetimeFigureOut">
              <a:rPr lang="en-US" smtClean="0"/>
              <a:pPr/>
              <a:t>9/27/23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884EC-F2CA-7A47-92CA-EF8635AF9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4700" y="419100"/>
            <a:ext cx="7622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Disparity in Diversity between </a:t>
            </a:r>
            <a:r>
              <a:rPr lang="en-US" sz="2400" dirty="0" err="1"/>
              <a:t>Metatherians</a:t>
            </a:r>
            <a:r>
              <a:rPr lang="en-US" sz="2400" dirty="0"/>
              <a:t> and </a:t>
            </a:r>
            <a:r>
              <a:rPr lang="en-US" sz="2400" dirty="0" err="1"/>
              <a:t>Eutherians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74700" y="2679700"/>
            <a:ext cx="2409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Morphological Diversity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54100" y="3329801"/>
            <a:ext cx="7620733" cy="646331"/>
            <a:chOff x="1054100" y="3063101"/>
            <a:chExt cx="7620733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1054100" y="3201600"/>
              <a:ext cx="2442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 fully aquatic species.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45100" y="3063101"/>
              <a:ext cx="3429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Several fully aquatic species in two </a:t>
              </a:r>
            </a:p>
            <a:p>
              <a:r>
                <a:rPr lang="en-US" dirty="0"/>
                <a:t>  (or three) separate orders.  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54100" y="4635500"/>
            <a:ext cx="7531578" cy="646331"/>
            <a:chOff x="1054100" y="4635500"/>
            <a:chExt cx="7531578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054100" y="4635500"/>
              <a:ext cx="30991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 species capable of powered </a:t>
              </a:r>
            </a:p>
            <a:p>
              <a:r>
                <a:rPr lang="en-US" dirty="0"/>
                <a:t>  flight.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45100" y="4773999"/>
              <a:ext cx="3340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Bats have evolved powered flight.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74700" y="1485900"/>
            <a:ext cx="7622550" cy="823099"/>
            <a:chOff x="774700" y="1485900"/>
            <a:chExt cx="7622550" cy="823099"/>
          </a:xfrm>
        </p:grpSpPr>
        <p:grpSp>
          <p:nvGrpSpPr>
            <p:cNvPr id="18" name="Group 17"/>
            <p:cNvGrpSpPr/>
            <p:nvPr/>
          </p:nvGrpSpPr>
          <p:grpSpPr>
            <a:xfrm>
              <a:off x="1054100" y="1939667"/>
              <a:ext cx="7343150" cy="369332"/>
              <a:chOff x="1054100" y="1939667"/>
              <a:chExt cx="7343150" cy="36933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054100" y="1939667"/>
                <a:ext cx="3357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Metatherians: ~379 species (&lt;5%)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054600" y="1939667"/>
                <a:ext cx="3342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Eutherians: ~6111 species (&gt;95%) 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74700" y="148590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Species Diversity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108" y="260828"/>
            <a:ext cx="2649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Front Limb Morphology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589317-B620-D544-A218-478A9AD9FF63}"/>
              </a:ext>
            </a:extLst>
          </p:cNvPr>
          <p:cNvGrpSpPr/>
          <p:nvPr/>
        </p:nvGrpSpPr>
        <p:grpSpPr>
          <a:xfrm>
            <a:off x="2082170" y="6091580"/>
            <a:ext cx="5408139" cy="558757"/>
            <a:chOff x="1869519" y="724398"/>
            <a:chExt cx="5408139" cy="558757"/>
          </a:xfrm>
        </p:grpSpPr>
        <p:sp>
          <p:nvSpPr>
            <p:cNvPr id="11" name="TextBox 10"/>
            <p:cNvSpPr txBox="1"/>
            <p:nvPr/>
          </p:nvSpPr>
          <p:spPr>
            <a:xfrm>
              <a:off x="1869519" y="975378"/>
              <a:ext cx="54081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Rate of front-limb evolution is faster in </a:t>
              </a:r>
              <a:r>
                <a:rPr lang="en-US" sz="1400" dirty="0" err="1"/>
                <a:t>eutherians</a:t>
              </a:r>
              <a:r>
                <a:rPr lang="en-US" sz="1400" dirty="0"/>
                <a:t> than in </a:t>
              </a:r>
              <a:r>
                <a:rPr lang="en-US" sz="1400" dirty="0" err="1"/>
                <a:t>metatherians</a:t>
              </a:r>
              <a:r>
                <a:rPr lang="en-US" sz="1400" dirty="0"/>
                <a:t>.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F5916B-BDAF-5244-B0B6-4B968750E736}"/>
                </a:ext>
              </a:extLst>
            </p:cNvPr>
            <p:cNvSpPr txBox="1"/>
            <p:nvPr/>
          </p:nvSpPr>
          <p:spPr>
            <a:xfrm>
              <a:off x="3498141" y="724398"/>
              <a:ext cx="17683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Cooper &amp; </a:t>
              </a:r>
              <a:r>
                <a:rPr lang="en-US" sz="1200" dirty="0" err="1"/>
                <a:t>Steppan</a:t>
              </a:r>
              <a:r>
                <a:rPr lang="en-US" sz="1200" dirty="0"/>
                <a:t> (2010)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6BE903-64EC-964C-B487-7260EE04E252}"/>
              </a:ext>
            </a:extLst>
          </p:cNvPr>
          <p:cNvGrpSpPr/>
          <p:nvPr/>
        </p:nvGrpSpPr>
        <p:grpSpPr>
          <a:xfrm>
            <a:off x="2723932" y="777479"/>
            <a:ext cx="3742087" cy="5303041"/>
            <a:chOff x="-154214" y="660938"/>
            <a:chExt cx="3742087" cy="53030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3409EA-9B5A-DC43-96F8-FBFA495138E3}"/>
                </a:ext>
              </a:extLst>
            </p:cNvPr>
            <p:cNvGrpSpPr/>
            <p:nvPr/>
          </p:nvGrpSpPr>
          <p:grpSpPr>
            <a:xfrm>
              <a:off x="-154214" y="660938"/>
              <a:ext cx="3742087" cy="5303041"/>
              <a:chOff x="2846242" y="1303414"/>
              <a:chExt cx="3742087" cy="530304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A1EA843-AD59-334D-BEFC-9C062002FA3D}"/>
                  </a:ext>
                </a:extLst>
              </p:cNvPr>
              <p:cNvGrpSpPr/>
              <p:nvPr/>
            </p:nvGrpSpPr>
            <p:grpSpPr>
              <a:xfrm>
                <a:off x="2846242" y="1303414"/>
                <a:ext cx="3742087" cy="4933709"/>
                <a:chOff x="2846242" y="1303414"/>
                <a:chExt cx="3742087" cy="4933709"/>
              </a:xfrm>
            </p:grpSpPr>
            <p:pic>
              <p:nvPicPr>
                <p:cNvPr id="2" name="Picture 1" descr="Cooper&amp;Steppan.2010.Fig2.pdf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55" r="4303" b="5548"/>
                <a:stretch/>
              </p:blipFill>
              <p:spPr>
                <a:xfrm>
                  <a:off x="2846242" y="1672746"/>
                  <a:ext cx="3742087" cy="4564377"/>
                </a:xfrm>
                <a:prstGeom prst="rect">
                  <a:avLst/>
                </a:prstGeom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2976886" y="1303414"/>
                  <a:ext cx="10425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Antelope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5714763" y="1303414"/>
                  <a:ext cx="498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Bat</a:t>
                  </a: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3435912" y="6237123"/>
                <a:ext cx="1134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Bandicoot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02367" y="6225784"/>
                <a:ext cx="1079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Kangaroo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4D9427-4243-0949-8516-D20EFDEB10D7}"/>
                </a:ext>
              </a:extLst>
            </p:cNvPr>
            <p:cNvSpPr txBox="1"/>
            <p:nvPr/>
          </p:nvSpPr>
          <p:spPr>
            <a:xfrm>
              <a:off x="1002810" y="1568890"/>
              <a:ext cx="918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Dolphin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ECA06CB-5E2A-1644-8EF6-26D99D94B114}"/>
              </a:ext>
            </a:extLst>
          </p:cNvPr>
          <p:cNvSpPr txBox="1"/>
          <p:nvPr/>
        </p:nvSpPr>
        <p:spPr>
          <a:xfrm>
            <a:off x="8484781" y="4561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126" y="120811"/>
            <a:ext cx="2735394" cy="3041836"/>
            <a:chOff x="3137066" y="120811"/>
            <a:chExt cx="2735394" cy="3041836"/>
          </a:xfrm>
        </p:grpSpPr>
        <p:pic>
          <p:nvPicPr>
            <p:cNvPr id="7" name="Picture 6" descr="Selwood&amp;Johnson.2006.Euth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08" t="41505" r="36686" b="40802"/>
            <a:stretch/>
          </p:blipFill>
          <p:spPr>
            <a:xfrm>
              <a:off x="3454315" y="1319960"/>
              <a:ext cx="2100897" cy="184268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37066" y="120811"/>
              <a:ext cx="2735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Eutherian</a:t>
              </a:r>
              <a:r>
                <a:rPr lang="en-US" sz="2400" dirty="0"/>
                <a:t> Blastocyst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71614" y="3429000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1) Production of </a:t>
            </a:r>
            <a:r>
              <a:rPr lang="en-US" b="1" dirty="0"/>
              <a:t>chorionic</a:t>
            </a:r>
            <a:r>
              <a:rPr lang="en-US" dirty="0"/>
              <a:t> </a:t>
            </a:r>
            <a:r>
              <a:rPr lang="en-US" b="1" dirty="0"/>
              <a:t>gonadotropins</a:t>
            </a:r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1704" y="3862389"/>
            <a:ext cx="603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Cause cell death of the T-cells of the maternal immune system.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1704" y="4382246"/>
            <a:ext cx="619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the Corpus </a:t>
            </a:r>
            <a:r>
              <a:rPr lang="en-US" dirty="0" err="1"/>
              <a:t>Luteum</a:t>
            </a:r>
            <a:r>
              <a:rPr lang="en-US" dirty="0"/>
              <a:t> (of the ovary) to halt the uterine cycle.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1614" y="5030930"/>
            <a:ext cx="662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2) Some cells of the </a:t>
            </a:r>
            <a:r>
              <a:rPr lang="en-US" dirty="0" err="1"/>
              <a:t>trophoblast</a:t>
            </a:r>
            <a:r>
              <a:rPr lang="en-US" dirty="0"/>
              <a:t> fuse to form a </a:t>
            </a:r>
            <a:r>
              <a:rPr lang="en-US" b="1" dirty="0" err="1"/>
              <a:t>syncytio-trophobalst</a:t>
            </a:r>
            <a:r>
              <a:rPr lang="en-US" dirty="0"/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7971" y="5629269"/>
            <a:ext cx="6867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Mediated by </a:t>
            </a:r>
            <a:r>
              <a:rPr lang="en-US" i="1" dirty="0" err="1"/>
              <a:t>syncytins</a:t>
            </a:r>
            <a:r>
              <a:rPr lang="en-US" dirty="0"/>
              <a:t>, genes captured from an endogenous retrovirus.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Lavialle</a:t>
            </a:r>
            <a:r>
              <a:rPr lang="en-US" dirty="0"/>
              <a:t> et al. 2013 – </a:t>
            </a:r>
            <a:r>
              <a:rPr lang="en-US" dirty="0" err="1"/>
              <a:t>pdf</a:t>
            </a:r>
            <a:r>
              <a:rPr lang="en-US" dirty="0"/>
              <a:t> on course website)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8340" y="727556"/>
            <a:ext cx="3684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from </a:t>
            </a:r>
            <a:r>
              <a:rPr lang="en-US" sz="1200" dirty="0" err="1"/>
              <a:t>Selwood</a:t>
            </a:r>
            <a:r>
              <a:rPr lang="en-US" sz="1200" dirty="0"/>
              <a:t> &amp; Johnson (2006. Bioassays. 28:128-145.)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366657" y="2623457"/>
            <a:ext cx="2806755" cy="662701"/>
            <a:chOff x="5366657" y="2623457"/>
            <a:chExt cx="2806755" cy="662701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5366657" y="2623457"/>
              <a:ext cx="1262743" cy="4027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629400" y="2916826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Zona </a:t>
              </a:r>
              <a:r>
                <a:rPr lang="en-US" dirty="0" err="1"/>
                <a:t>pellucida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17960" y="1452551"/>
            <a:ext cx="2890953" cy="646331"/>
            <a:chOff x="5317960" y="1452551"/>
            <a:chExt cx="2890953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5649874" y="1452551"/>
              <a:ext cx="25590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Trophoblast</a:t>
              </a:r>
              <a:endParaRPr lang="en-US" dirty="0"/>
            </a:p>
            <a:p>
              <a:pPr algn="ctr"/>
              <a:r>
                <a:rPr lang="en-US" dirty="0"/>
                <a:t>Outer layer of cells (Blue)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317960" y="2098882"/>
              <a:ext cx="115541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818224" y="1452551"/>
            <a:ext cx="3621429" cy="646331"/>
            <a:chOff x="818224" y="1452551"/>
            <a:chExt cx="3621429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818224" y="1452551"/>
              <a:ext cx="23912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Embryoblast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Inner cell mass (Yellow)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3198126" y="1775717"/>
              <a:ext cx="1241527" cy="1065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AD4454-E905-DC41-A770-4860872B66CC}"/>
              </a:ext>
            </a:extLst>
          </p:cNvPr>
          <p:cNvSpPr txBox="1"/>
          <p:nvPr/>
        </p:nvSpPr>
        <p:spPr>
          <a:xfrm>
            <a:off x="2252571" y="329609"/>
            <a:ext cx="47933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Repeated Capture of </a:t>
            </a:r>
            <a:r>
              <a:rPr lang="en-US" sz="2000" dirty="0" err="1"/>
              <a:t>Syncytins</a:t>
            </a:r>
            <a:r>
              <a:rPr lang="en-US" sz="2000" dirty="0"/>
              <a:t> in Eutherians</a:t>
            </a:r>
          </a:p>
          <a:p>
            <a:pPr algn="ctr"/>
            <a:r>
              <a:rPr lang="en-US" sz="1400" dirty="0"/>
              <a:t>(</a:t>
            </a:r>
            <a:r>
              <a:rPr lang="en-US" sz="1400" dirty="0" err="1"/>
              <a:t>Imakawa</a:t>
            </a:r>
            <a:r>
              <a:rPr lang="en-US" sz="1400" dirty="0"/>
              <a:t> et al. 2022)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1CEEE6-7E07-1F76-12B7-20F323B46892}"/>
              </a:ext>
            </a:extLst>
          </p:cNvPr>
          <p:cNvGrpSpPr/>
          <p:nvPr/>
        </p:nvGrpSpPr>
        <p:grpSpPr>
          <a:xfrm>
            <a:off x="2212891" y="1059318"/>
            <a:ext cx="5486819" cy="5260768"/>
            <a:chOff x="1020196" y="1059318"/>
            <a:chExt cx="5486819" cy="52607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A25454-4FDC-6248-AFAE-D90466FCF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69" t="12295" r="16969" b="13593"/>
            <a:stretch/>
          </p:blipFill>
          <p:spPr>
            <a:xfrm>
              <a:off x="1020196" y="1059318"/>
              <a:ext cx="3629025" cy="5260768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E9C7D58-7FE4-B1E8-07CB-5B2A8DC8EF88}"/>
                </a:ext>
              </a:extLst>
            </p:cNvPr>
            <p:cNvCxnSpPr/>
            <p:nvPr/>
          </p:nvCxnSpPr>
          <p:spPr>
            <a:xfrm>
              <a:off x="4888520" y="5776546"/>
              <a:ext cx="0" cy="1802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C043379-E728-941F-EF9D-66C7B9C26FD5}"/>
                </a:ext>
              </a:extLst>
            </p:cNvPr>
            <p:cNvCxnSpPr/>
            <p:nvPr/>
          </p:nvCxnSpPr>
          <p:spPr>
            <a:xfrm>
              <a:off x="4888520" y="5550877"/>
              <a:ext cx="0" cy="1802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60365C2-0745-2D06-078B-134B032F0999}"/>
                </a:ext>
              </a:extLst>
            </p:cNvPr>
            <p:cNvCxnSpPr>
              <a:cxnSpLocks/>
            </p:cNvCxnSpPr>
            <p:nvPr/>
          </p:nvCxnSpPr>
          <p:spPr>
            <a:xfrm>
              <a:off x="4888520" y="5024804"/>
              <a:ext cx="0" cy="4894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AC0CB2A-7F5C-8AAF-C344-4ADB5341AC70}"/>
                </a:ext>
              </a:extLst>
            </p:cNvPr>
            <p:cNvCxnSpPr>
              <a:cxnSpLocks/>
            </p:cNvCxnSpPr>
            <p:nvPr/>
          </p:nvCxnSpPr>
          <p:spPr>
            <a:xfrm>
              <a:off x="4888520" y="1219200"/>
              <a:ext cx="0" cy="21702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55B9504-F28E-5DBE-B56A-FC9D13A43107}"/>
                </a:ext>
              </a:extLst>
            </p:cNvPr>
            <p:cNvCxnSpPr>
              <a:cxnSpLocks/>
            </p:cNvCxnSpPr>
            <p:nvPr/>
          </p:nvCxnSpPr>
          <p:spPr>
            <a:xfrm>
              <a:off x="4888520" y="3429000"/>
              <a:ext cx="0" cy="15196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B3B6DC-C3D8-8022-2883-13BC0BA3C2DF}"/>
                </a:ext>
              </a:extLst>
            </p:cNvPr>
            <p:cNvSpPr txBox="1"/>
            <p:nvPr/>
          </p:nvSpPr>
          <p:spPr>
            <a:xfrm>
              <a:off x="4921326" y="5702160"/>
              <a:ext cx="12720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Monotremes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D1C5C6-3827-3A4D-C5B1-1999441A9989}"/>
                </a:ext>
              </a:extLst>
            </p:cNvPr>
            <p:cNvSpPr txBox="1"/>
            <p:nvPr/>
          </p:nvSpPr>
          <p:spPr>
            <a:xfrm>
              <a:off x="4921325" y="5471721"/>
              <a:ext cx="10916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Marsupials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2FB50E-E6BC-3095-2DB8-F5F8F5F15BA6}"/>
                </a:ext>
              </a:extLst>
            </p:cNvPr>
            <p:cNvSpPr txBox="1"/>
            <p:nvPr/>
          </p:nvSpPr>
          <p:spPr>
            <a:xfrm>
              <a:off x="4922622" y="5100246"/>
              <a:ext cx="10389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Afrotheria</a:t>
              </a:r>
              <a:endParaRPr lang="en-US" sz="1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4D8751-FD45-A586-7D7B-B85A5FD02622}"/>
                </a:ext>
              </a:extLst>
            </p:cNvPr>
            <p:cNvSpPr txBox="1"/>
            <p:nvPr/>
          </p:nvSpPr>
          <p:spPr>
            <a:xfrm>
              <a:off x="4921326" y="4019528"/>
              <a:ext cx="1359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Laurasiatheria</a:t>
              </a:r>
              <a:endParaRPr lang="en-US" sz="16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E82A70-85AF-3173-FD16-D8923F4E65F7}"/>
                </a:ext>
              </a:extLst>
            </p:cNvPr>
            <p:cNvSpPr txBox="1"/>
            <p:nvPr/>
          </p:nvSpPr>
          <p:spPr>
            <a:xfrm>
              <a:off x="4921325" y="2042423"/>
              <a:ext cx="15856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Euarchontoglires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465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lwood&amp;Johnson.2006.Met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5" t="37536" r="33048" b="35511"/>
          <a:stretch/>
        </p:blipFill>
        <p:spPr>
          <a:xfrm>
            <a:off x="3611751" y="901645"/>
            <a:ext cx="1871040" cy="1848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5022" y="196923"/>
            <a:ext cx="3084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Metatherian</a:t>
            </a:r>
            <a:r>
              <a:rPr lang="en-US" sz="2400" dirty="0"/>
              <a:t> Blastocyst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708911" y="1506700"/>
            <a:ext cx="950925" cy="1690245"/>
            <a:chOff x="4708911" y="1506700"/>
            <a:chExt cx="950925" cy="1690245"/>
          </a:xfrm>
        </p:grpSpPr>
        <p:sp>
          <p:nvSpPr>
            <p:cNvPr id="8" name="TextBox 7"/>
            <p:cNvSpPr txBox="1"/>
            <p:nvPr/>
          </p:nvSpPr>
          <p:spPr>
            <a:xfrm>
              <a:off x="4732404" y="2827613"/>
              <a:ext cx="927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Yolk sac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4708911" y="1506700"/>
              <a:ext cx="181592" cy="13772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663502" y="2210568"/>
            <a:ext cx="2147379" cy="814031"/>
            <a:chOff x="1663502" y="2210568"/>
            <a:chExt cx="2147379" cy="814031"/>
          </a:xfrm>
        </p:grpSpPr>
        <p:sp>
          <p:nvSpPr>
            <p:cNvPr id="7" name="TextBox 6"/>
            <p:cNvSpPr txBox="1"/>
            <p:nvPr/>
          </p:nvSpPr>
          <p:spPr>
            <a:xfrm>
              <a:off x="1663502" y="2655267"/>
              <a:ext cx="1717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Shell membrane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2601228" y="2210568"/>
              <a:ext cx="1209653" cy="4758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139113" y="498825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1486" y="5549064"/>
            <a:ext cx="7430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 a result, marsupials have short gestation periods and give birth to insanely </a:t>
            </a:r>
          </a:p>
          <a:p>
            <a:pPr algn="ctr"/>
            <a:r>
              <a:rPr lang="en-US" dirty="0" err="1"/>
              <a:t>altricial</a:t>
            </a:r>
            <a:r>
              <a:rPr lang="en-US" dirty="0"/>
              <a:t> young.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8989" y="668912"/>
            <a:ext cx="3684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from </a:t>
            </a:r>
            <a:r>
              <a:rPr lang="en-US" sz="1200" dirty="0" err="1"/>
              <a:t>Selwood</a:t>
            </a:r>
            <a:r>
              <a:rPr lang="en-US" sz="1200" dirty="0"/>
              <a:t> &amp; Johnson (2006. Bioassays. 28:128-145.)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0262" y="3623663"/>
            <a:ext cx="6638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trophoblast doesn’t surround the embryonic tissues completely.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39113" y="4101316"/>
            <a:ext cx="6711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is less fusing of trophoblastic cells into the </a:t>
            </a:r>
            <a:r>
              <a:rPr lang="en-US" dirty="0" err="1"/>
              <a:t>syncytio</a:t>
            </a:r>
            <a:r>
              <a:rPr lang="en-US" dirty="0"/>
              <a:t>-trophoblast</a:t>
            </a:r>
          </a:p>
          <a:p>
            <a:pPr algn="ctr"/>
            <a:r>
              <a:rPr lang="en-US" sz="1400" dirty="0"/>
              <a:t>There are fewer </a:t>
            </a:r>
            <a:r>
              <a:rPr lang="en-US" sz="1400" dirty="0" err="1"/>
              <a:t>syncytin</a:t>
            </a:r>
            <a:r>
              <a:rPr lang="en-US" sz="1400" dirty="0"/>
              <a:t> genes (</a:t>
            </a:r>
            <a:r>
              <a:rPr lang="en-US" sz="1400" dirty="0" err="1"/>
              <a:t>Cornelis</a:t>
            </a:r>
            <a:r>
              <a:rPr lang="en-US" sz="1400" dirty="0"/>
              <a:t> et al. 2015 – pdf on website).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9113" y="4794412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There appears to be no signaling by chorionic gonadotropins to the Corpus </a:t>
            </a:r>
          </a:p>
          <a:p>
            <a:pPr algn="ctr"/>
            <a:r>
              <a:rPr lang="en-US" dirty="0" err="1"/>
              <a:t>Luteum</a:t>
            </a:r>
            <a:r>
              <a:rPr lang="en-US" dirty="0"/>
              <a:t>, and the estrous cycle is not halted.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86057-CE24-8740-BF39-A9EA768A487F}"/>
              </a:ext>
            </a:extLst>
          </p:cNvPr>
          <p:cNvGrpSpPr/>
          <p:nvPr/>
        </p:nvGrpSpPr>
        <p:grpSpPr>
          <a:xfrm>
            <a:off x="1331592" y="1179543"/>
            <a:ext cx="6805387" cy="646331"/>
            <a:chOff x="1331592" y="1179543"/>
            <a:chExt cx="6805387" cy="646331"/>
          </a:xfrm>
        </p:grpSpPr>
        <p:grpSp>
          <p:nvGrpSpPr>
            <p:cNvPr id="25" name="Group 24"/>
            <p:cNvGrpSpPr/>
            <p:nvPr/>
          </p:nvGrpSpPr>
          <p:grpSpPr>
            <a:xfrm>
              <a:off x="5254216" y="1179543"/>
              <a:ext cx="2882763" cy="646331"/>
              <a:chOff x="5254216" y="1179543"/>
              <a:chExt cx="2882763" cy="646331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6820919" y="1179543"/>
                <a:ext cx="13160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Trophoblast</a:t>
                </a:r>
                <a:endParaRPr lang="en-US" dirty="0"/>
              </a:p>
              <a:p>
                <a:pPr algn="ctr"/>
                <a:r>
                  <a:rPr lang="en-US" dirty="0"/>
                  <a:t>(Blue)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5254216" y="1502709"/>
                <a:ext cx="1614831" cy="2302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1331592" y="1179543"/>
              <a:ext cx="2958813" cy="646331"/>
              <a:chOff x="1331592" y="1179543"/>
              <a:chExt cx="2958813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331592" y="1179543"/>
                <a:ext cx="13644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/>
                  <a:t>Embryoblast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(Yellow)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428685" y="1273324"/>
                <a:ext cx="1861720" cy="4027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32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1543" y="646650"/>
            <a:ext cx="9356438" cy="2842000"/>
            <a:chOff x="361543" y="583775"/>
            <a:chExt cx="9356438" cy="2842000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3715338"/>
                </p:ext>
              </p:extLst>
            </p:nvPr>
          </p:nvGraphicFramePr>
          <p:xfrm>
            <a:off x="361543" y="1999846"/>
            <a:ext cx="9356438" cy="142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6083300" imgH="927100" progId="Word.Document.12">
                    <p:embed/>
                  </p:oleObj>
                </mc:Choice>
                <mc:Fallback>
                  <p:oleObj name="Document" r:id="rId2" imgW="6083300" imgH="9271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61543" y="1999846"/>
                          <a:ext cx="9356438" cy="14259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5"/>
            <p:cNvGrpSpPr/>
            <p:nvPr/>
          </p:nvGrpSpPr>
          <p:grpSpPr>
            <a:xfrm>
              <a:off x="793834" y="583775"/>
              <a:ext cx="7517156" cy="1454557"/>
              <a:chOff x="793834" y="583775"/>
              <a:chExt cx="7517156" cy="145455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30567" t="26298" r="22136" b="10049"/>
              <a:stretch/>
            </p:blipFill>
            <p:spPr>
              <a:xfrm>
                <a:off x="793834" y="583775"/>
                <a:ext cx="1441059" cy="1454557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8834" y="583775"/>
                <a:ext cx="1812156" cy="1454557"/>
              </a:xfrm>
              <a:prstGeom prst="rect">
                <a:avLst/>
              </a:prstGeom>
            </p:spPr>
          </p:pic>
        </p:grpSp>
      </p:grpSp>
      <p:sp>
        <p:nvSpPr>
          <p:cNvPr id="5" name="TextBox 4"/>
          <p:cNvSpPr txBox="1"/>
          <p:nvPr/>
        </p:nvSpPr>
        <p:spPr>
          <a:xfrm>
            <a:off x="1514364" y="122110"/>
            <a:ext cx="612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Metatherians</a:t>
            </a:r>
            <a:r>
              <a:rPr lang="en-US" sz="2400" dirty="0"/>
              <a:t> have very short gestation periods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5031" y="3734275"/>
            <a:ext cx="499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This has two effects on energetics of reproduction: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2758" y="4164662"/>
            <a:ext cx="77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 </a:t>
            </a:r>
            <a:r>
              <a:rPr lang="en-US" dirty="0" err="1"/>
              <a:t>Metatherians</a:t>
            </a:r>
            <a:r>
              <a:rPr lang="en-US" dirty="0"/>
              <a:t> have a much longer overall period from conception to weaning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6633" y="4821523"/>
            <a:ext cx="6312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2) In </a:t>
            </a:r>
            <a:r>
              <a:rPr lang="en-US" dirty="0" err="1"/>
              <a:t>metatherians</a:t>
            </a:r>
            <a:r>
              <a:rPr lang="en-US" dirty="0"/>
              <a:t>, a higher percentage of time is spent lactating. </a:t>
            </a:r>
          </a:p>
          <a:p>
            <a:pPr algn="ctr"/>
            <a:r>
              <a:rPr lang="en-US" dirty="0"/>
              <a:t>  Lactation is about twice as energetically costly than gestation.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919" y="5829940"/>
            <a:ext cx="845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Therefore, </a:t>
            </a:r>
            <a:r>
              <a:rPr lang="en-US" dirty="0" err="1"/>
              <a:t>eutherians</a:t>
            </a:r>
            <a:r>
              <a:rPr lang="en-US" dirty="0"/>
              <a:t> experience a lower overall energy cost of reproduction and may </a:t>
            </a:r>
          </a:p>
          <a:p>
            <a:pPr algn="ctr"/>
            <a:r>
              <a:rPr lang="en-US" dirty="0"/>
              <a:t>have a competitive advantage over </a:t>
            </a:r>
            <a:r>
              <a:rPr lang="en-US" dirty="0" err="1"/>
              <a:t>metatherians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874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3423098" y="290613"/>
            <a:ext cx="2304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Metatherian</a:t>
            </a:r>
            <a:r>
              <a:rPr lang="en-US" dirty="0"/>
              <a:t> Neonate</a:t>
            </a:r>
          </a:p>
        </p:txBody>
      </p:sp>
      <p:pic>
        <p:nvPicPr>
          <p:cNvPr id="2" name="Picture 1" descr="whats-thi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6989" r="2619" b="5341"/>
          <a:stretch/>
        </p:blipFill>
        <p:spPr>
          <a:xfrm>
            <a:off x="1697517" y="1404264"/>
            <a:ext cx="5959629" cy="46279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6893" y="976880"/>
            <a:ext cx="145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Monodelphis</a:t>
            </a:r>
            <a:endParaRPr lang="en-US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1"/>
          <p:cNvSpPr txBox="1">
            <a:spLocks noChangeArrowheads="1"/>
          </p:cNvSpPr>
          <p:nvPr/>
        </p:nvSpPr>
        <p:spPr bwMode="auto">
          <a:xfrm>
            <a:off x="3473628" y="271990"/>
            <a:ext cx="219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Neonatal Ossification</a:t>
            </a:r>
          </a:p>
        </p:txBody>
      </p:sp>
      <p:pic>
        <p:nvPicPr>
          <p:cNvPr id="2" name="Picture 1" descr="Figur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57" y="1618821"/>
            <a:ext cx="6166619" cy="4080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202" y="1249489"/>
            <a:ext cx="94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Wallaby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5922" y="1249489"/>
            <a:ext cx="830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4591</TotalTime>
  <Words>384</Words>
  <Application>Microsoft Macintosh PowerPoint</Application>
  <PresentationFormat>On-screen Show (4:3)</PresentationFormat>
  <Paragraphs>67</Paragraphs>
  <Slides>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Jack Sullivan</dc:creator>
  <cp:lastModifiedBy>Sullivan, Jack (jacks@uidaho.edu)</cp:lastModifiedBy>
  <cp:revision>69</cp:revision>
  <dcterms:created xsi:type="dcterms:W3CDTF">2011-09-26T17:32:17Z</dcterms:created>
  <dcterms:modified xsi:type="dcterms:W3CDTF">2023-09-27T21:10:20Z</dcterms:modified>
</cp:coreProperties>
</file>