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73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2032" y="192"/>
      </p:cViewPr>
      <p:guideLst>
        <p:guide orient="horz" pos="216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E9B44-E18C-BC44-8D77-B0E3B5E7D021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A39F2-8DAF-BC4B-AA7F-4F2B76D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39F2-8DAF-BC4B-AA7F-4F2B76D1F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10AF-9E68-2F43-8C76-0D441B8E932B}" type="datetimeFigureOut">
              <a:rPr lang="en-US" smtClean="0"/>
              <a:pPr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61A7F-4D85-3844-9F18-9903DC034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6970" y="249556"/>
            <a:ext cx="466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Lecture 8 – Evolution of Ear </a:t>
            </a:r>
            <a:r>
              <a:rPr lang="en-US" sz="2400" dirty="0" err="1"/>
              <a:t>Ossicles</a:t>
            </a:r>
            <a:endParaRPr lang="en-US" sz="2400" dirty="0"/>
          </a:p>
        </p:txBody>
      </p:sp>
      <p:pic>
        <p:nvPicPr>
          <p:cNvPr id="5" name="Picture 4" descr="MiddleE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4625"/>
            <a:ext cx="5257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28600" y="1219200"/>
            <a:ext cx="3886200" cy="3276600"/>
            <a:chOff x="144" y="768"/>
            <a:chExt cx="2448" cy="2064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44" y="2260"/>
              <a:ext cx="1632" cy="572"/>
              <a:chOff x="144" y="2260"/>
              <a:chExt cx="1632" cy="572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44" y="2448"/>
                <a:ext cx="134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Chochlea</a:t>
                </a:r>
              </a:p>
              <a:p>
                <a:pPr algn="ctr"/>
                <a:r>
                  <a:rPr lang="en-US" sz="1400"/>
                  <a:t>Sensory cells for hearing</a:t>
                </a: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1200" y="2260"/>
                <a:ext cx="576" cy="3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194" y="768"/>
              <a:ext cx="2398" cy="960"/>
              <a:chOff x="194" y="768"/>
              <a:chExt cx="2398" cy="96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94" y="768"/>
                <a:ext cx="153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Semicircular Canals</a:t>
                </a:r>
              </a:p>
              <a:p>
                <a:pPr algn="ctr"/>
                <a:r>
                  <a:rPr lang="en-US" sz="1400"/>
                  <a:t>Sensory cells for balance</a:t>
                </a: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632" y="1052"/>
                <a:ext cx="960" cy="6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105400" y="1266825"/>
            <a:ext cx="3497263" cy="2162175"/>
            <a:chOff x="3216" y="798"/>
            <a:chExt cx="2203" cy="1362"/>
          </a:xfrm>
        </p:grpSpPr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16" y="798"/>
              <a:ext cx="2203" cy="1362"/>
              <a:chOff x="3216" y="798"/>
              <a:chExt cx="2203" cy="1362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72" y="798"/>
                <a:ext cx="1147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/>
                  <a:t>3 Ear Ossicles</a:t>
                </a:r>
              </a:p>
              <a:p>
                <a:r>
                  <a:rPr lang="en-US" sz="2000"/>
                  <a:t>  Malleus</a:t>
                </a:r>
              </a:p>
              <a:p>
                <a:r>
                  <a:rPr lang="en-US" sz="2000"/>
                  <a:t>  Incus</a:t>
                </a:r>
              </a:p>
              <a:p>
                <a:r>
                  <a:rPr lang="en-US" sz="2000"/>
                  <a:t>  Stapes</a:t>
                </a: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H="1">
                <a:off x="3792" y="1152"/>
                <a:ext cx="576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H="1">
                <a:off x="3504" y="1344"/>
                <a:ext cx="86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3216" y="1536"/>
                <a:ext cx="1152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3792" y="115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4035451" y="4863874"/>
            <a:ext cx="1527176" cy="1114425"/>
            <a:chOff x="2978" y="2766"/>
            <a:chExt cx="962" cy="702"/>
          </a:xfrm>
        </p:grpSpPr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978" y="3218"/>
              <a:ext cx="9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Tympanum</a:t>
              </a:r>
              <a:endParaRPr lang="en-US" dirty="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3554" y="2766"/>
              <a:ext cx="386" cy="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1704" y="868099"/>
            <a:ext cx="417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Definitive Mammalian Middle Ear (DMME)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319F62-73CD-D300-9019-7F3B85FB8B3B}"/>
              </a:ext>
            </a:extLst>
          </p:cNvPr>
          <p:cNvSpPr txBox="1"/>
          <p:nvPr/>
        </p:nvSpPr>
        <p:spPr>
          <a:xfrm>
            <a:off x="670643" y="5794969"/>
            <a:ext cx="729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of transmission:</a:t>
            </a:r>
          </a:p>
          <a:p>
            <a:pPr algn="ctr"/>
            <a:r>
              <a:rPr lang="en-US" dirty="0"/>
              <a:t>Tympanum </a:t>
            </a:r>
            <a:r>
              <a:rPr lang="en-US" dirty="0">
                <a:sym typeface="Wingdings"/>
              </a:rPr>
              <a:t> Malleus  Incus Stapes  Inner Ear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911" y="477397"/>
            <a:ext cx="7172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Characteristics of Evolution Demonstrated by Ear </a:t>
            </a:r>
            <a:r>
              <a:rPr lang="en-US" sz="2000" dirty="0" err="1"/>
              <a:t>Ossicles</a:t>
            </a:r>
            <a:r>
              <a:rPr lang="en-US" sz="2000" dirty="0"/>
              <a:t>/Jaw Joint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142" y="1259230"/>
            <a:ext cx="723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/>
              <a:t>1. Gradualism 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 Evolution is often very gradual. We’ll see change from one </a:t>
            </a:r>
          </a:p>
          <a:p>
            <a:pPr marL="342900" indent="-342900"/>
            <a:r>
              <a:rPr lang="en-US" dirty="0"/>
              <a:t>	morphology to a very different one in a finely graded set of steps.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142" y="2111301"/>
            <a:ext cx="7661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Modification of existing structures 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 For the most part, evolution modifies </a:t>
            </a:r>
          </a:p>
          <a:p>
            <a:r>
              <a:rPr lang="en-US" dirty="0"/>
              <a:t>	what’s already there, and when new structures arise (</a:t>
            </a:r>
            <a:r>
              <a:rPr lang="en-US" dirty="0" err="1"/>
              <a:t>masseter</a:t>
            </a:r>
            <a:r>
              <a:rPr lang="en-US" dirty="0"/>
              <a:t>) they split </a:t>
            </a:r>
          </a:p>
          <a:p>
            <a:r>
              <a:rPr lang="en-US" dirty="0"/>
              <a:t>	off existing structures.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142" y="3218659"/>
            <a:ext cx="7913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Constraints &amp; </a:t>
            </a:r>
            <a:r>
              <a:rPr lang="en-US" dirty="0" err="1"/>
              <a:t>Exaptations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/>
              <a:t> Organisms are integrated wholes, and changes to</a:t>
            </a:r>
          </a:p>
          <a:p>
            <a:r>
              <a:rPr lang="en-US" dirty="0"/>
              <a:t>	a particular system don’t occur in a vacuum; characters are non-independent </a:t>
            </a:r>
          </a:p>
          <a:p>
            <a:r>
              <a:rPr lang="en-US" dirty="0"/>
              <a:t>	and </a:t>
            </a:r>
            <a:r>
              <a:rPr lang="en-US" b="1" dirty="0"/>
              <a:t>functions change over time. An exaptation </a:t>
            </a:r>
            <a:r>
              <a:rPr lang="en-US" dirty="0"/>
              <a:t>currently serves a different </a:t>
            </a:r>
          </a:p>
          <a:p>
            <a:r>
              <a:rPr lang="en-US" dirty="0"/>
              <a:t>	function than its original function.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2098" y="4515791"/>
            <a:ext cx="261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Functional Morphology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402" y="5091242"/>
            <a:ext cx="727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 equilibrium, any force that is being exerted is resisted by an equal and </a:t>
            </a:r>
          </a:p>
          <a:p>
            <a:pPr marL="342900" indent="-342900"/>
            <a:r>
              <a:rPr lang="en-US" dirty="0"/>
              <a:t>	opposite force.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402" y="5916259"/>
            <a:ext cx="255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 Resolve force vectors.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2" y="1484539"/>
            <a:ext cx="3815742" cy="3888921"/>
          </a:xfrm>
          <a:prstGeom prst="rect">
            <a:avLst/>
          </a:prstGeom>
        </p:spPr>
      </p:pic>
      <p:pic>
        <p:nvPicPr>
          <p:cNvPr id="6" name="Picture 5" descr="DimetrodonEar.tif"/>
          <p:cNvPicPr>
            <a:picLocks noChangeAspect="1"/>
          </p:cNvPicPr>
          <p:nvPr/>
        </p:nvPicPr>
        <p:blipFill rotWithShape="1">
          <a:blip r:embed="rId3"/>
          <a:srcRect l="18730" t="6475" r="9873" b="9461"/>
          <a:stretch/>
        </p:blipFill>
        <p:spPr>
          <a:xfrm>
            <a:off x="4664380" y="1110688"/>
            <a:ext cx="3414321" cy="4733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8738" y="301088"/>
            <a:ext cx="210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Early </a:t>
            </a:r>
            <a:r>
              <a:rPr lang="en-US" sz="2400" dirty="0" err="1"/>
              <a:t>Synapsids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33533" y="5496333"/>
            <a:ext cx="729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of transmission:</a:t>
            </a:r>
          </a:p>
          <a:p>
            <a:pPr algn="ctr"/>
            <a:r>
              <a:rPr lang="en-US" dirty="0" err="1"/>
              <a:t>Dentary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Angular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Articular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{JJ}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Quadrate </a:t>
            </a:r>
            <a:r>
              <a:rPr lang="en-US" dirty="0" err="1">
                <a:sym typeface="Wingdings"/>
              </a:rPr>
              <a:t>Stapes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Inner Ear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558" y="3148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4445" b="2222"/>
          <a:stretch>
            <a:fillRect/>
          </a:stretch>
        </p:blipFill>
        <p:spPr bwMode="auto">
          <a:xfrm>
            <a:off x="2145722" y="684143"/>
            <a:ext cx="4866200" cy="61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00070" y="108761"/>
            <a:ext cx="639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Transition from state in early synapsids to cynodont state (MMEC).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BE1FF9-D278-DA44-AB20-57C5F3721243}"/>
              </a:ext>
            </a:extLst>
          </p:cNvPr>
          <p:cNvGrpSpPr/>
          <p:nvPr/>
        </p:nvGrpSpPr>
        <p:grpSpPr>
          <a:xfrm>
            <a:off x="457200" y="2316718"/>
            <a:ext cx="2960370" cy="369332"/>
            <a:chOff x="457200" y="3071098"/>
            <a:chExt cx="2960370" cy="369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E5FDFF-855F-794F-B16C-C96CCDBE54F4}"/>
                </a:ext>
              </a:extLst>
            </p:cNvPr>
            <p:cNvSpPr txBox="1"/>
            <p:nvPr/>
          </p:nvSpPr>
          <p:spPr>
            <a:xfrm>
              <a:off x="457200" y="3071098"/>
              <a:ext cx="811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MMEC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E59F67-7D5A-324F-97CA-753B7CA326F7}"/>
                </a:ext>
              </a:extLst>
            </p:cNvPr>
            <p:cNvCxnSpPr/>
            <p:nvPr/>
          </p:nvCxnSpPr>
          <p:spPr>
            <a:xfrm>
              <a:off x="1371600" y="3255764"/>
              <a:ext cx="20459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008" y="134318"/>
            <a:ext cx="6695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Transition from Mandibular Middle Ear of Cynodonts (MMEC) </a:t>
            </a:r>
          </a:p>
          <a:p>
            <a:pPr algn="ctr"/>
            <a:r>
              <a:rPr lang="en-US" sz="2000" dirty="0"/>
              <a:t>to DMME of Mammals through an Intermediate (PMME)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1855" y="6538829"/>
            <a:ext cx="315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</a:t>
            </a:r>
            <a:r>
              <a:rPr lang="en-US" sz="1400" dirty="0" err="1"/>
              <a:t>Meng</a:t>
            </a:r>
            <a:r>
              <a:rPr lang="en-US" sz="1400" dirty="0"/>
              <a:t> et al. 2011. Nature, 472:181.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8658" y="3715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C8FB9F-22E9-3A41-B8C0-FF508859FDCD}"/>
              </a:ext>
            </a:extLst>
          </p:cNvPr>
          <p:cNvGrpSpPr/>
          <p:nvPr/>
        </p:nvGrpSpPr>
        <p:grpSpPr>
          <a:xfrm>
            <a:off x="1974770" y="864767"/>
            <a:ext cx="5226219" cy="5475836"/>
            <a:chOff x="1990845" y="887363"/>
            <a:chExt cx="5226219" cy="547583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BF9A75-6C3D-7B4B-B624-89A5C7074B3C}"/>
                </a:ext>
              </a:extLst>
            </p:cNvPr>
            <p:cNvGrpSpPr/>
            <p:nvPr/>
          </p:nvGrpSpPr>
          <p:grpSpPr>
            <a:xfrm>
              <a:off x="2161862" y="1256695"/>
              <a:ext cx="5055202" cy="5106504"/>
              <a:chOff x="2161862" y="1256695"/>
              <a:chExt cx="5055202" cy="5106504"/>
            </a:xfrm>
          </p:grpSpPr>
          <p:pic>
            <p:nvPicPr>
              <p:cNvPr id="5" name="Picture 4" descr="Takechi&amp;Kuratani.10.Fig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08" t="15764" r="-1" b="9776"/>
              <a:stretch/>
            </p:blipFill>
            <p:spPr>
              <a:xfrm>
                <a:off x="2161862" y="1256695"/>
                <a:ext cx="5055202" cy="510650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729216" y="5947342"/>
                <a:ext cx="11878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(</a:t>
                </a:r>
                <a:r>
                  <a:rPr lang="en-US" sz="1400" dirty="0" err="1"/>
                  <a:t>Triconodont</a:t>
                </a:r>
                <a:r>
                  <a:rPr lang="en-US" sz="1400" dirty="0"/>
                  <a:t>)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64D196-759D-DA47-969D-6D6D92E47C33}"/>
                </a:ext>
              </a:extLst>
            </p:cNvPr>
            <p:cNvGrpSpPr/>
            <p:nvPr/>
          </p:nvGrpSpPr>
          <p:grpSpPr>
            <a:xfrm>
              <a:off x="1990845" y="887363"/>
              <a:ext cx="4460190" cy="404628"/>
              <a:chOff x="1990845" y="887363"/>
              <a:chExt cx="4460190" cy="40462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990845" y="922659"/>
                <a:ext cx="812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MMEC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80563" y="922659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89463" y="887363"/>
                <a:ext cx="1761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PMME to DMME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D743F0-1FB1-FC40-9378-C495B641E2D6}"/>
              </a:ext>
            </a:extLst>
          </p:cNvPr>
          <p:cNvGrpSpPr/>
          <p:nvPr/>
        </p:nvGrpSpPr>
        <p:grpSpPr>
          <a:xfrm>
            <a:off x="2955910" y="3579114"/>
            <a:ext cx="2927645" cy="485236"/>
            <a:chOff x="2955910" y="3579114"/>
            <a:chExt cx="2927645" cy="4852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10CF8F-2562-8042-93C8-7A21E746C81D}"/>
                </a:ext>
              </a:extLst>
            </p:cNvPr>
            <p:cNvSpPr txBox="1"/>
            <p:nvPr/>
          </p:nvSpPr>
          <p:spPr>
            <a:xfrm>
              <a:off x="4587880" y="3602685"/>
              <a:ext cx="1295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Ossified Meckel’s </a:t>
              </a:r>
            </a:p>
            <a:p>
              <a:pPr algn="ctr"/>
              <a:r>
                <a:rPr lang="en-US" sz="1200" dirty="0"/>
                <a:t>Cartilage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4BCA12-682B-E445-92BA-95690C088173}"/>
                </a:ext>
              </a:extLst>
            </p:cNvPr>
            <p:cNvSpPr txBox="1"/>
            <p:nvPr/>
          </p:nvSpPr>
          <p:spPr>
            <a:xfrm>
              <a:off x="2955910" y="3579114"/>
              <a:ext cx="1295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Ossified Meckel’s </a:t>
              </a:r>
            </a:p>
            <a:p>
              <a:pPr algn="ctr"/>
              <a:r>
                <a:rPr lang="en-US" sz="1200" dirty="0"/>
                <a:t>Cartilage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C2B57F2-A4DB-3A4D-919E-3F81E40B2741}"/>
              </a:ext>
            </a:extLst>
          </p:cNvPr>
          <p:cNvSpPr txBox="1"/>
          <p:nvPr/>
        </p:nvSpPr>
        <p:spPr>
          <a:xfrm>
            <a:off x="6042958" y="2018894"/>
            <a:ext cx="310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Ossified Meckel’s Cartilage deteriorates </a:t>
            </a:r>
          </a:p>
          <a:p>
            <a:pPr algn="ctr"/>
            <a:r>
              <a:rPr lang="en-US" sz="1400" dirty="0"/>
              <a:t>during development.</a:t>
            </a:r>
          </a:p>
        </p:txBody>
      </p:sp>
    </p:spTree>
    <p:extLst>
      <p:ext uri="{BB962C8B-B14F-4D97-AF65-F5344CB8AC3E}">
        <p14:creationId xmlns:p14="http://schemas.microsoft.com/office/powerpoint/2010/main" val="47276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ossumOssi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067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63525" y="5257800"/>
            <a:ext cx="2251075" cy="652463"/>
            <a:chOff x="166" y="3312"/>
            <a:chExt cx="1418" cy="41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6" y="3319"/>
              <a:ext cx="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Meckle’s </a:t>
              </a:r>
            </a:p>
            <a:p>
              <a:pPr algn="ctr"/>
              <a:r>
                <a:rPr lang="en-US" sz="1800"/>
                <a:t>cartilage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816" y="3312"/>
              <a:ext cx="76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09600" y="1371600"/>
            <a:ext cx="1905000" cy="549275"/>
            <a:chOff x="384" y="864"/>
            <a:chExt cx="1200" cy="346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960"/>
              <a:ext cx="6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Malleus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008" y="864"/>
              <a:ext cx="576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83496" y="217111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Development of Ear </a:t>
            </a:r>
            <a:r>
              <a:rPr lang="en-US" dirty="0" err="1"/>
              <a:t>Ossicles</a:t>
            </a:r>
            <a:r>
              <a:rPr lang="en-US" dirty="0"/>
              <a:t> in </a:t>
            </a:r>
            <a:r>
              <a:rPr lang="en-US" i="1" dirty="0" err="1"/>
              <a:t>Didelphis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975168"/>
            <a:ext cx="6366076" cy="5882832"/>
            <a:chOff x="0" y="975168"/>
            <a:chExt cx="6366076" cy="58828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45" y="2465891"/>
              <a:ext cx="1915266" cy="133060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825991" y="975168"/>
              <a:ext cx="3540085" cy="5642658"/>
              <a:chOff x="1784270" y="104172"/>
              <a:chExt cx="4119481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270" y="104172"/>
                <a:ext cx="4119481" cy="6858000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5480311" y="544490"/>
                <a:ext cx="423440" cy="3118897"/>
                <a:chOff x="5480311" y="544490"/>
                <a:chExt cx="423440" cy="3118897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5576283" y="544490"/>
                  <a:ext cx="162045" cy="20834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5480311" y="3426106"/>
                  <a:ext cx="423440" cy="23728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0" y="6550223"/>
              <a:ext cx="3871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From Luo (2011). Ann. Rev. Ecol. </a:t>
              </a:r>
              <a:r>
                <a:rPr lang="en-US" sz="1400" dirty="0" err="1"/>
                <a:t>Evol</a:t>
              </a:r>
              <a:r>
                <a:rPr lang="en-US" sz="1400" dirty="0"/>
                <a:t>. Syst. 42:355.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19751" y="193860"/>
            <a:ext cx="572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Independent Evolution of DMME from MMEC/PMME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23920" y="5613722"/>
            <a:ext cx="169316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23920" y="3903636"/>
            <a:ext cx="169316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17646" y="2050649"/>
            <a:ext cx="161668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280164" y="1510808"/>
            <a:ext cx="1693164" cy="276999"/>
            <a:chOff x="6280164" y="1510808"/>
            <a:chExt cx="1693164" cy="276999"/>
          </a:xfrm>
        </p:grpSpPr>
        <p:sp>
          <p:nvSpPr>
            <p:cNvPr id="16" name="TextBox 15"/>
            <p:cNvSpPr txBox="1"/>
            <p:nvPr/>
          </p:nvSpPr>
          <p:spPr>
            <a:xfrm>
              <a:off x="6526201" y="1510808"/>
              <a:ext cx="1447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Subsequent reversal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280164" y="1787807"/>
              <a:ext cx="169316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4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321</Words>
  <Application>Microsoft Macintosh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Sullivan</dc:creator>
  <cp:lastModifiedBy>Sullivan, Jack (jacks@uidaho.edu)</cp:lastModifiedBy>
  <cp:revision>50</cp:revision>
  <dcterms:created xsi:type="dcterms:W3CDTF">2011-10-10T17:56:00Z</dcterms:created>
  <dcterms:modified xsi:type="dcterms:W3CDTF">2023-10-11T20:59:57Z</dcterms:modified>
</cp:coreProperties>
</file>