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6" r:id="rId6"/>
    <p:sldId id="259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0"/>
    <p:restoredTop sz="94789"/>
  </p:normalViewPr>
  <p:slideViewPr>
    <p:cSldViewPr snapToGrid="0" snapToObjects="1" showGuides="1">
      <p:cViewPr varScale="1">
        <p:scale>
          <a:sx n="112" d="100"/>
          <a:sy n="112" d="100"/>
        </p:scale>
        <p:origin x="167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DE81C-2A28-2F46-BE10-B942A9ECF93E}" type="datetimeFigureOut">
              <a:rPr lang="en-US" smtClean="0"/>
              <a:pPr/>
              <a:t>10/16/23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125CC-9A22-BE43-8B45-2DB181B56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44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6149E6-AD0C-4A2E-8E00-ACEE25EF26A8}" type="slidenum">
              <a:rPr lang="en-US"/>
              <a:pPr/>
              <a:t>3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5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1B1DE9-41FA-4A45-8AD7-4750255ADE57}" type="slidenum">
              <a:rPr lang="en-US"/>
              <a:pPr/>
              <a:t>4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F1FB78-12A5-496F-9729-B92FE3AA2DDA}" type="slidenum">
              <a:rPr lang="en-US"/>
              <a:pPr/>
              <a:t>8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F1FB78-12A5-496F-9729-B92FE3AA2DDA}" type="slidenum">
              <a:rPr lang="en-US"/>
              <a:pPr/>
              <a:t>9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16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67A3-2907-7D4C-B33A-9F081BA25950}" type="datetimeFigureOut">
              <a:rPr lang="en-US" smtClean="0"/>
              <a:pPr/>
              <a:t>10/16/23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CA95-95B7-CC4D-B300-9B4C3D099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67A3-2907-7D4C-B33A-9F081BA25950}" type="datetimeFigureOut">
              <a:rPr lang="en-US" smtClean="0"/>
              <a:pPr/>
              <a:t>10/16/23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CA95-95B7-CC4D-B300-9B4C3D099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67A3-2907-7D4C-B33A-9F081BA25950}" type="datetimeFigureOut">
              <a:rPr lang="en-US" smtClean="0"/>
              <a:pPr/>
              <a:t>10/16/23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CA95-95B7-CC4D-B300-9B4C3D099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67A3-2907-7D4C-B33A-9F081BA25950}" type="datetimeFigureOut">
              <a:rPr lang="en-US" smtClean="0"/>
              <a:pPr/>
              <a:t>10/16/23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CA95-95B7-CC4D-B300-9B4C3D099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67A3-2907-7D4C-B33A-9F081BA25950}" type="datetimeFigureOut">
              <a:rPr lang="en-US" smtClean="0"/>
              <a:pPr/>
              <a:t>10/16/23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CA95-95B7-CC4D-B300-9B4C3D099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67A3-2907-7D4C-B33A-9F081BA25950}" type="datetimeFigureOut">
              <a:rPr lang="en-US" smtClean="0"/>
              <a:pPr/>
              <a:t>10/16/23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CA95-95B7-CC4D-B300-9B4C3D099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67A3-2907-7D4C-B33A-9F081BA25950}" type="datetimeFigureOut">
              <a:rPr lang="en-US" smtClean="0"/>
              <a:pPr/>
              <a:t>10/16/23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CA95-95B7-CC4D-B300-9B4C3D099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67A3-2907-7D4C-B33A-9F081BA25950}" type="datetimeFigureOut">
              <a:rPr lang="en-US" smtClean="0"/>
              <a:pPr/>
              <a:t>10/16/23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CA95-95B7-CC4D-B300-9B4C3D099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67A3-2907-7D4C-B33A-9F081BA25950}" type="datetimeFigureOut">
              <a:rPr lang="en-US" smtClean="0"/>
              <a:pPr/>
              <a:t>10/16/23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CA95-95B7-CC4D-B300-9B4C3D099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67A3-2907-7D4C-B33A-9F081BA25950}" type="datetimeFigureOut">
              <a:rPr lang="en-US" smtClean="0"/>
              <a:pPr/>
              <a:t>10/16/23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CA95-95B7-CC4D-B300-9B4C3D099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67A3-2907-7D4C-B33A-9F081BA25950}" type="datetimeFigureOut">
              <a:rPr lang="en-US" smtClean="0"/>
              <a:pPr/>
              <a:t>10/16/23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CA95-95B7-CC4D-B300-9B4C3D099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A67A3-2907-7D4C-B33A-9F081BA25950}" type="datetimeFigureOut">
              <a:rPr lang="en-US" smtClean="0"/>
              <a:pPr/>
              <a:t>10/16/23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CA95-95B7-CC4D-B300-9B4C3D099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403" y="148037"/>
            <a:ext cx="3963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Lecture 9 </a:t>
            </a:r>
            <a:r>
              <a:rPr lang="en-US" sz="2400"/>
              <a:t>– Locomotion</a:t>
            </a:r>
            <a:r>
              <a:rPr lang="en-US" sz="2400" dirty="0"/>
              <a:t>: Flight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00424" y="968492"/>
            <a:ext cx="2281951" cy="2833865"/>
            <a:chOff x="757455" y="1488056"/>
            <a:chExt cx="2835275" cy="345663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57455" y="1488056"/>
              <a:ext cx="2835275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1755747" y="4494194"/>
              <a:ext cx="1279107" cy="450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Insects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89629" y="564483"/>
            <a:ext cx="2917219" cy="3037835"/>
            <a:chOff x="5052203" y="1013012"/>
            <a:chExt cx="3545311" cy="392809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2203" y="1013012"/>
              <a:ext cx="3545311" cy="342690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522861" y="4449208"/>
              <a:ext cx="1630446" cy="491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Pterosaurs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33372" y="3597314"/>
            <a:ext cx="4846921" cy="3006365"/>
            <a:chOff x="2728979" y="3566398"/>
            <a:chExt cx="4018597" cy="265246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28979" y="3566398"/>
              <a:ext cx="4018597" cy="241028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437079" y="5893005"/>
              <a:ext cx="652079" cy="325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Birds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61124BE-0C82-744B-BB03-1438445FE2A9}"/>
              </a:ext>
            </a:extLst>
          </p:cNvPr>
          <p:cNvSpPr txBox="1"/>
          <p:nvPr/>
        </p:nvSpPr>
        <p:spPr>
          <a:xfrm>
            <a:off x="694720" y="581365"/>
            <a:ext cx="5805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Powered flight has evolved several times in animals: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4118" y="434214"/>
            <a:ext cx="642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Poorly developed shoulder locking mechanism: entirely muscular.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54871" y="1335234"/>
            <a:ext cx="3454980" cy="3589191"/>
            <a:chOff x="2854871" y="1335234"/>
            <a:chExt cx="3454980" cy="358919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06677" y="1933575"/>
              <a:ext cx="2343150" cy="299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2854871" y="1335234"/>
              <a:ext cx="34549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Sac-winged bats – </a:t>
              </a:r>
              <a:r>
                <a:rPr lang="en-US" dirty="0" err="1"/>
                <a:t>Emballonuridae</a:t>
              </a:r>
              <a:r>
                <a:rPr lang="en-US" dirty="0"/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4612" y="314806"/>
            <a:ext cx="3676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Other Adaptations for Flight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9000" y="5057514"/>
            <a:ext cx="7456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Compressed thoracic vertebrae - not fused, but very tightly interconnecting</a:t>
            </a:r>
          </a:p>
          <a:p>
            <a:r>
              <a:rPr lang="en-US" dirty="0"/>
              <a:t>2. Fused sacral vertebrae and fused lumbar vertebrae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7442" y="3749142"/>
            <a:ext cx="8043885" cy="2868989"/>
            <a:chOff x="627442" y="3749142"/>
            <a:chExt cx="8043885" cy="2868989"/>
          </a:xfrm>
        </p:grpSpPr>
        <p:grpSp>
          <p:nvGrpSpPr>
            <p:cNvPr id="10" name="Group 9"/>
            <p:cNvGrpSpPr/>
            <p:nvPr/>
          </p:nvGrpSpPr>
          <p:grpSpPr>
            <a:xfrm>
              <a:off x="627442" y="3749142"/>
              <a:ext cx="8043885" cy="1155700"/>
              <a:chOff x="627442" y="3749142"/>
              <a:chExt cx="8043885" cy="115570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27442" y="4142325"/>
                <a:ext cx="4139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Some (</a:t>
                </a:r>
                <a:r>
                  <a:rPr lang="en-US" dirty="0" err="1"/>
                  <a:t>Natalidae</a:t>
                </a:r>
                <a:r>
                  <a:rPr lang="en-US" dirty="0"/>
                  <a:t>) have rigid axial skeleton.</a:t>
                </a: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rcRect l="70358" t="47500"/>
              <a:stretch>
                <a:fillRect/>
              </a:stretch>
            </p:blipFill>
            <p:spPr>
              <a:xfrm rot="16200000">
                <a:off x="6173237" y="2406752"/>
                <a:ext cx="1155700" cy="3840480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36224" y="5601725"/>
              <a:ext cx="1535103" cy="1016406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1180133" y="849242"/>
            <a:ext cx="7324595" cy="2223278"/>
            <a:chOff x="1180133" y="849242"/>
            <a:chExt cx="7324595" cy="2223278"/>
          </a:xfrm>
        </p:grpSpPr>
        <p:grpSp>
          <p:nvGrpSpPr>
            <p:cNvPr id="7" name="Group 6"/>
            <p:cNvGrpSpPr/>
            <p:nvPr/>
          </p:nvGrpSpPr>
          <p:grpSpPr>
            <a:xfrm>
              <a:off x="1180133" y="849242"/>
              <a:ext cx="6963916" cy="2223278"/>
              <a:chOff x="1180133" y="1205722"/>
              <a:chExt cx="6963916" cy="222327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66917" y="1205722"/>
                <a:ext cx="3377132" cy="2223278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180133" y="1962337"/>
                <a:ext cx="3108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Keeled </a:t>
                </a:r>
                <a:r>
                  <a:rPr lang="en-US" dirty="0" err="1"/>
                  <a:t>manubrium</a:t>
                </a:r>
                <a:r>
                  <a:rPr lang="en-US" dirty="0"/>
                  <a:t> of sternum.</a:t>
                </a:r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>
            <a:xfrm flipH="1">
              <a:off x="7767652" y="2664952"/>
              <a:ext cx="737076" cy="226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6881" y="358233"/>
            <a:ext cx="2803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Powered Flight : Bats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8600" y="1461913"/>
            <a:ext cx="4953000" cy="4660866"/>
            <a:chOff x="228600" y="1461913"/>
            <a:chExt cx="4953000" cy="466086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1461913"/>
              <a:ext cx="4953000" cy="424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1626216" y="5753447"/>
              <a:ext cx="2157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Skin forms patagium.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12505" y="1920926"/>
            <a:ext cx="3733800" cy="3572227"/>
            <a:chOff x="5312505" y="1920926"/>
            <a:chExt cx="3733800" cy="357222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12505" y="1920926"/>
              <a:ext cx="3733800" cy="3016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6000875" y="5123821"/>
              <a:ext cx="2357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Supported by digits 2-5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84831" y="86844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Generation of Lift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85680" y="753389"/>
            <a:ext cx="4724370" cy="3523179"/>
            <a:chOff x="141116" y="998469"/>
            <a:chExt cx="4724370" cy="3523179"/>
          </a:xfrm>
        </p:grpSpPr>
        <p:grpSp>
          <p:nvGrpSpPr>
            <p:cNvPr id="6" name="Group 5"/>
            <p:cNvGrpSpPr/>
            <p:nvPr/>
          </p:nvGrpSpPr>
          <p:grpSpPr>
            <a:xfrm>
              <a:off x="522101" y="1541910"/>
              <a:ext cx="3962400" cy="2979738"/>
              <a:chOff x="152400" y="152400"/>
              <a:chExt cx="3962400" cy="2979738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52400" y="152400"/>
                <a:ext cx="3962400" cy="2979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1422008" y="206680"/>
                <a:ext cx="1588483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Turbulent Flow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422008" y="1649803"/>
                <a:ext cx="1439028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Laminar Flow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41116" y="998469"/>
              <a:ext cx="47243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Laminar flow – parallel movement of air streams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2101" y="4426843"/>
            <a:ext cx="3802456" cy="2263930"/>
            <a:chOff x="5021460" y="1606380"/>
            <a:chExt cx="3802456" cy="2263930"/>
          </a:xfrm>
        </p:grpSpPr>
        <p:sp>
          <p:nvSpPr>
            <p:cNvPr id="11" name="TextBox 10"/>
            <p:cNvSpPr txBox="1"/>
            <p:nvPr/>
          </p:nvSpPr>
          <p:spPr>
            <a:xfrm>
              <a:off x="5757596" y="1606380"/>
              <a:ext cx="20642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Bernoulli’s Theorem</a:t>
              </a:r>
            </a:p>
          </p:txBody>
        </p:sp>
        <p:graphicFrame>
          <p:nvGraphicFramePr>
            <p:cNvPr id="15362" name="Object 2"/>
            <p:cNvGraphicFramePr>
              <a:graphicFrameLocks noChangeAspect="1"/>
            </p:cNvGraphicFramePr>
            <p:nvPr/>
          </p:nvGraphicFramePr>
          <p:xfrm>
            <a:off x="5847273" y="2113738"/>
            <a:ext cx="1974560" cy="925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812800" imgH="381000" progId="Equation.3">
                    <p:embed/>
                  </p:oleObj>
                </mc:Choice>
                <mc:Fallback>
                  <p:oleObj name="Equation" r:id="rId4" imgW="812800" imgH="3810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7273" y="2113738"/>
                          <a:ext cx="1974560" cy="925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5021460" y="2946980"/>
              <a:ext cx="380245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P</a:t>
              </a:r>
              <a:r>
                <a:rPr lang="en-US" dirty="0"/>
                <a:t> is air pressure.</a:t>
              </a:r>
            </a:p>
            <a:p>
              <a:r>
                <a:rPr lang="en-US" i="1" dirty="0"/>
                <a:t>C</a:t>
              </a:r>
              <a:r>
                <a:rPr lang="en-US" dirty="0"/>
                <a:t> is a constant.</a:t>
              </a:r>
            </a:p>
            <a:p>
              <a:r>
                <a:rPr lang="en-US" i="1" dirty="0" err="1"/>
                <a:t>d</a:t>
              </a:r>
              <a:r>
                <a:rPr lang="en-US" dirty="0"/>
                <a:t> is the density of air, and </a:t>
              </a:r>
              <a:r>
                <a:rPr lang="en-US" i="1" dirty="0"/>
                <a:t>V</a:t>
              </a:r>
              <a:r>
                <a:rPr lang="en-US" dirty="0"/>
                <a:t> is velocity. 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348472" y="5305778"/>
            <a:ext cx="2824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Lift = </a:t>
            </a:r>
            <a:r>
              <a:rPr lang="en-US" sz="2400" i="1" dirty="0" err="1"/>
              <a:t>P</a:t>
            </a:r>
            <a:r>
              <a:rPr lang="en-US" sz="2400" baseline="-25000" dirty="0" err="1"/>
              <a:t>(Lower</a:t>
            </a:r>
            <a:r>
              <a:rPr lang="en-US" sz="2400" baseline="-25000" dirty="0"/>
              <a:t>)</a:t>
            </a:r>
            <a:r>
              <a:rPr lang="en-US" sz="2400" dirty="0"/>
              <a:t> – </a:t>
            </a:r>
            <a:r>
              <a:rPr lang="en-US" sz="2400" i="1" dirty="0" err="1"/>
              <a:t>P</a:t>
            </a:r>
            <a:r>
              <a:rPr lang="en-US" sz="2400" baseline="-25000" dirty="0" err="1"/>
              <a:t>(Upper</a:t>
            </a:r>
            <a:r>
              <a:rPr lang="en-US" sz="2400" baseline="-25000" dirty="0"/>
              <a:t>)</a:t>
            </a:r>
            <a:r>
              <a:rPr lang="en-US" sz="2400" dirty="0"/>
              <a:t>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724762" y="1112164"/>
            <a:ext cx="4116074" cy="3242383"/>
            <a:chOff x="4724762" y="1112164"/>
            <a:chExt cx="4116074" cy="3242383"/>
          </a:xfrm>
        </p:grpSpPr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24418" y="1604146"/>
              <a:ext cx="4016418" cy="2750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4724762" y="1112164"/>
              <a:ext cx="4071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Velocity across top is higher than bottom.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447800" y="908792"/>
            <a:ext cx="6315973" cy="2386013"/>
            <a:chOff x="1447800" y="908792"/>
            <a:chExt cx="6315973" cy="2386013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/>
            <a:srcRect l="8000" t="24861" r="3999" b="13260"/>
            <a:stretch>
              <a:fillRect/>
            </a:stretch>
          </p:blipFill>
          <p:spPr bwMode="auto">
            <a:xfrm>
              <a:off x="1447800" y="908792"/>
              <a:ext cx="6248400" cy="2386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243" name="Text Box 3"/>
            <p:cNvSpPr txBox="1">
              <a:spLocks noChangeArrowheads="1"/>
            </p:cNvSpPr>
            <p:nvPr/>
          </p:nvSpPr>
          <p:spPr bwMode="auto">
            <a:xfrm>
              <a:off x="4641448" y="933450"/>
              <a:ext cx="3122325" cy="279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</a:rPr>
                <a:t>Myotis </a:t>
              </a:r>
              <a:r>
                <a:rPr lang="en-US" sz="1200" b="1" i="1" dirty="0" err="1">
                  <a:solidFill>
                    <a:schemeClr val="bg1"/>
                  </a:solidFill>
                </a:rPr>
                <a:t>lucifugus</a:t>
              </a:r>
              <a:r>
                <a:rPr lang="en-US" sz="1200" b="1" i="1" dirty="0">
                  <a:solidFill>
                    <a:schemeClr val="bg1"/>
                  </a:solidFill>
                </a:rPr>
                <a:t> </a:t>
              </a:r>
              <a:r>
                <a:rPr lang="en-US" sz="1200" b="1" dirty="0">
                  <a:solidFill>
                    <a:schemeClr val="bg1"/>
                  </a:solidFill>
                </a:rPr>
                <a:t>(little brown bat) - 20 MPH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3400" y="3359941"/>
            <a:ext cx="3429000" cy="3429000"/>
            <a:chOff x="533400" y="3359941"/>
            <a:chExt cx="3429000" cy="3429000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3400" y="3359941"/>
              <a:ext cx="3429000" cy="34290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839262" y="3429000"/>
              <a:ext cx="282987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</a:rPr>
                <a:t>Eptesicus </a:t>
              </a:r>
              <a:r>
                <a:rPr lang="en-US" sz="1200" b="1" i="1" dirty="0" err="1">
                  <a:solidFill>
                    <a:schemeClr val="bg1"/>
                  </a:solidFill>
                </a:rPr>
                <a:t>fuscus</a:t>
              </a:r>
              <a:r>
                <a:rPr lang="en-US" sz="1200" b="1" i="1" dirty="0">
                  <a:solidFill>
                    <a:schemeClr val="bg1"/>
                  </a:solidFill>
                </a:rPr>
                <a:t> </a:t>
              </a:r>
              <a:r>
                <a:rPr lang="en-US" sz="1200" b="1" dirty="0">
                  <a:solidFill>
                    <a:schemeClr val="bg1"/>
                  </a:solidFill>
                </a:rPr>
                <a:t>(big brown bat) - 40 MPH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39990" y="3570128"/>
            <a:ext cx="3815825" cy="2919412"/>
            <a:chOff x="4839990" y="3570128"/>
            <a:chExt cx="3815825" cy="2919412"/>
          </a:xfrm>
        </p:grpSpPr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39990" y="3570128"/>
              <a:ext cx="3695700" cy="291941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5636871" y="3622875"/>
              <a:ext cx="3018944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b="1" i="1" dirty="0" err="1">
                  <a:solidFill>
                    <a:schemeClr val="bg1"/>
                  </a:solidFill>
                </a:rPr>
                <a:t>Tadarida</a:t>
              </a:r>
              <a:r>
                <a:rPr lang="en-US" sz="1200" b="1" i="1" dirty="0">
                  <a:solidFill>
                    <a:schemeClr val="bg1"/>
                  </a:solidFill>
                </a:rPr>
                <a:t> </a:t>
              </a:r>
              <a:r>
                <a:rPr lang="en-US" sz="1200" b="1" i="1" dirty="0" err="1">
                  <a:solidFill>
                    <a:schemeClr val="bg1"/>
                  </a:solidFill>
                </a:rPr>
                <a:t>brasiliensis</a:t>
              </a:r>
              <a:r>
                <a:rPr lang="en-US" sz="1200" b="1" i="1" dirty="0">
                  <a:solidFill>
                    <a:schemeClr val="bg1"/>
                  </a:solidFill>
                </a:rPr>
                <a:t> </a:t>
              </a:r>
              <a:r>
                <a:rPr lang="en-US" sz="1200" b="1" dirty="0">
                  <a:solidFill>
                    <a:schemeClr val="bg1"/>
                  </a:solidFill>
                </a:rPr>
                <a:t>(Brazilian free-tailed    	 bat) – regularly up to 60 MPH 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840384" y="151971"/>
            <a:ext cx="3480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Bats tend to be slow fliers.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9B471E0-5307-8344-86F4-38344512879C}"/>
              </a:ext>
            </a:extLst>
          </p:cNvPr>
          <p:cNvGrpSpPr/>
          <p:nvPr/>
        </p:nvGrpSpPr>
        <p:grpSpPr>
          <a:xfrm>
            <a:off x="716432" y="777691"/>
            <a:ext cx="6899864" cy="3632964"/>
            <a:chOff x="716432" y="879292"/>
            <a:chExt cx="6899864" cy="36329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B8A516A-3C7C-064C-A9AE-644D062FB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8548" y="1552450"/>
              <a:ext cx="6187748" cy="295980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85E67C1-DD26-BE4B-A6BB-A272D49B40D3}"/>
                </a:ext>
              </a:extLst>
            </p:cNvPr>
            <p:cNvSpPr txBox="1"/>
            <p:nvPr/>
          </p:nvSpPr>
          <p:spPr>
            <a:xfrm>
              <a:off x="716432" y="879292"/>
              <a:ext cx="4370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1. Increase camber, or curvature of the wing.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D022B4C-675B-354C-9EAE-E61B17C100B7}"/>
              </a:ext>
            </a:extLst>
          </p:cNvPr>
          <p:cNvSpPr txBox="1"/>
          <p:nvPr/>
        </p:nvSpPr>
        <p:spPr>
          <a:xfrm>
            <a:off x="2718837" y="206134"/>
            <a:ext cx="370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Generation of lift at low flight speeds.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8C01D7F-D2E7-3548-A43F-D91156BC3FB7}"/>
              </a:ext>
            </a:extLst>
          </p:cNvPr>
          <p:cNvGrpSpPr/>
          <p:nvPr/>
        </p:nvGrpSpPr>
        <p:grpSpPr>
          <a:xfrm>
            <a:off x="716432" y="3902742"/>
            <a:ext cx="5928167" cy="2805616"/>
            <a:chOff x="716432" y="3902742"/>
            <a:chExt cx="5928167" cy="28056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4632A44-C7D6-824F-9CFD-4D304C02F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6432" y="3902742"/>
              <a:ext cx="2730689" cy="280561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34DD19B-9D25-CF4A-8B54-4D6E043390C7}"/>
                </a:ext>
              </a:extLst>
            </p:cNvPr>
            <p:cNvSpPr txBox="1"/>
            <p:nvPr/>
          </p:nvSpPr>
          <p:spPr>
            <a:xfrm>
              <a:off x="3447121" y="5105018"/>
              <a:ext cx="31974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Chaney et al. (2017. J. Anatomy, 230:510)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070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8837" y="206134"/>
            <a:ext cx="370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Generation of lift at low flight speeds.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99" y="2272324"/>
            <a:ext cx="7620000" cy="3644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8699" y="1084386"/>
            <a:ext cx="736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Increase angle of attack (even a symmetric airfoil can generate lift this way)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8837" y="206134"/>
            <a:ext cx="370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Generation of lift at low flight speeds.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1200" y="998469"/>
            <a:ext cx="2375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Wing size and shape.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8922" y="1622076"/>
            <a:ext cx="507485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n-US" dirty="0"/>
              <a:t>Wing loading: Body weight /surface area.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r>
              <a:rPr lang="en-US" dirty="0"/>
              <a:t>		Body Weight	Surface Area	Wing Load</a:t>
            </a:r>
          </a:p>
          <a:p>
            <a:r>
              <a:rPr lang="en-US" dirty="0"/>
              <a:t>House wren  	  11.0 </a:t>
            </a:r>
            <a:r>
              <a:rPr lang="en-US" dirty="0" err="1"/>
              <a:t>g</a:t>
            </a:r>
            <a:r>
              <a:rPr lang="en-US" dirty="0"/>
              <a:t>	   48.4 cm</a:t>
            </a:r>
            <a:r>
              <a:rPr lang="en-US" baseline="30000" dirty="0"/>
              <a:t>2</a:t>
            </a:r>
            <a:r>
              <a:rPr lang="en-US" dirty="0"/>
              <a:t> 	  0.24 </a:t>
            </a:r>
            <a:r>
              <a:rPr lang="en-US" dirty="0" err="1"/>
              <a:t>g</a:t>
            </a:r>
            <a:r>
              <a:rPr lang="en-US" dirty="0"/>
              <a:t>/ cm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i="1" dirty="0" err="1"/>
              <a:t>Glossophaga</a:t>
            </a:r>
            <a:r>
              <a:rPr lang="en-US" i="1" dirty="0"/>
              <a:t> </a:t>
            </a:r>
            <a:r>
              <a:rPr lang="en-US" dirty="0"/>
              <a:t>	  10.6 </a:t>
            </a:r>
            <a:r>
              <a:rPr lang="en-US" dirty="0" err="1"/>
              <a:t>g</a:t>
            </a:r>
            <a:r>
              <a:rPr lang="en-US" dirty="0"/>
              <a:t> 	    99.3 cm</a:t>
            </a:r>
            <a:r>
              <a:rPr lang="en-US" baseline="30000" dirty="0"/>
              <a:t>2</a:t>
            </a:r>
            <a:r>
              <a:rPr lang="en-US" dirty="0"/>
              <a:t>	  0.11 </a:t>
            </a:r>
            <a:r>
              <a:rPr lang="en-US" dirty="0" err="1"/>
              <a:t>g</a:t>
            </a:r>
            <a:r>
              <a:rPr lang="en-US" dirty="0"/>
              <a:t>/ cm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i="1" dirty="0" err="1"/>
              <a:t>Myotis</a:t>
            </a:r>
            <a:r>
              <a:rPr lang="en-US" dirty="0"/>
              <a:t>  	   	   4.2 </a:t>
            </a:r>
            <a:r>
              <a:rPr lang="en-US" dirty="0" err="1"/>
              <a:t>g</a:t>
            </a:r>
            <a:r>
              <a:rPr lang="en-US" dirty="0"/>
              <a:t> 	    67.6 cm</a:t>
            </a:r>
            <a:r>
              <a:rPr lang="en-US" baseline="30000" dirty="0"/>
              <a:t>2</a:t>
            </a:r>
            <a:r>
              <a:rPr lang="en-US" dirty="0"/>
              <a:t> 	  0.06 </a:t>
            </a:r>
            <a:r>
              <a:rPr lang="en-US" dirty="0" err="1"/>
              <a:t>g</a:t>
            </a:r>
            <a:r>
              <a:rPr lang="en-US" dirty="0"/>
              <a:t>/ cm</a:t>
            </a:r>
            <a:r>
              <a:rPr lang="en-US" baseline="30000" dirty="0"/>
              <a:t>2</a:t>
            </a:r>
            <a:endParaRPr lang="en-US" dirty="0"/>
          </a:p>
          <a:p>
            <a:pPr marL="342900" indent="-342900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28922" y="3898481"/>
            <a:ext cx="702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</a:t>
            </a:r>
            <a:r>
              <a:rPr lang="en-US" dirty="0"/>
              <a:t>.  </a:t>
            </a:r>
            <a:r>
              <a:rPr lang="en-US" b="1" dirty="0"/>
              <a:t>Aspect ratio</a:t>
            </a:r>
            <a:r>
              <a:rPr lang="en-US" dirty="0"/>
              <a:t> - length / width</a:t>
            </a:r>
          </a:p>
          <a:p>
            <a:r>
              <a:rPr lang="en-US" dirty="0"/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22968" y="4589638"/>
            <a:ext cx="3503494" cy="2067484"/>
            <a:chOff x="422968" y="4589638"/>
            <a:chExt cx="3503494" cy="206748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2968" y="4896617"/>
              <a:ext cx="3503494" cy="176050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32754" y="4589638"/>
              <a:ext cx="2683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/>
                <a:t>Artibeus</a:t>
              </a:r>
              <a:r>
                <a:rPr lang="en-US" dirty="0"/>
                <a:t> – low aspect ratio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98716" y="4545076"/>
            <a:ext cx="3425121" cy="2190026"/>
            <a:chOff x="5198716" y="4545076"/>
            <a:chExt cx="3425121" cy="219002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rcRect b="19780"/>
            <a:stretch>
              <a:fillRect/>
            </a:stretch>
          </p:blipFill>
          <p:spPr>
            <a:xfrm>
              <a:off x="5198716" y="4896617"/>
              <a:ext cx="3425121" cy="183848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530711" y="4545076"/>
              <a:ext cx="2790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/>
                <a:t>Tadarida</a:t>
              </a:r>
              <a:r>
                <a:rPr lang="en-US" i="1" dirty="0"/>
                <a:t> </a:t>
              </a:r>
              <a:r>
                <a:rPr lang="en-US" dirty="0"/>
                <a:t>– high aspect ratio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648200" y="2241536"/>
            <a:ext cx="4114800" cy="4733840"/>
            <a:chOff x="4648200" y="2241536"/>
            <a:chExt cx="4114800" cy="473384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8200" y="2927336"/>
              <a:ext cx="4114800" cy="318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5715000" y="6236712"/>
              <a:ext cx="19050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Eumops</a:t>
              </a:r>
              <a:r>
                <a:rPr kumimoji="0" lang="en-US" sz="14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kumimoji="0" lang="en-US" sz="14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perotis</a:t>
              </a:r>
              <a:b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</a:b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western bonneted bat</a:t>
              </a: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38800" y="2241536"/>
              <a:ext cx="18646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Mollossids</a:t>
              </a:r>
              <a:endParaRPr lang="en-US" sz="28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008180" y="206249"/>
            <a:ext cx="5127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Stopping the up-stroke: Shoulder-locking mechanism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507510" y="609070"/>
            <a:ext cx="6484090" cy="1718898"/>
            <a:chOff x="2507510" y="609070"/>
            <a:chExt cx="6484090" cy="1718898"/>
          </a:xfrm>
        </p:grpSpPr>
        <p:pic>
          <p:nvPicPr>
            <p:cNvPr id="15365" name="Picture 5"/>
            <p:cNvPicPr>
              <a:picLocks noChangeAspect="1" noChangeArrowheads="1"/>
            </p:cNvPicPr>
            <p:nvPr/>
          </p:nvPicPr>
          <p:blipFill>
            <a:blip r:embed="rId4"/>
            <a:srcRect t="68852" b="4918"/>
            <a:stretch>
              <a:fillRect/>
            </a:stretch>
          </p:blipFill>
          <p:spPr bwMode="auto">
            <a:xfrm>
              <a:off x="4300836" y="1032568"/>
              <a:ext cx="4690764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2507510" y="609070"/>
              <a:ext cx="3044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Greater </a:t>
              </a:r>
              <a:r>
                <a:rPr lang="en-US" dirty="0" err="1"/>
                <a:t>tuberosity</a:t>
              </a:r>
              <a:r>
                <a:rPr lang="en-US" dirty="0"/>
                <a:t> of </a:t>
              </a:r>
              <a:r>
                <a:rPr lang="en-US" dirty="0" err="1"/>
                <a:t>humerus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5508540" y="835878"/>
              <a:ext cx="1351835" cy="4465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81000" y="1070026"/>
            <a:ext cx="3381375" cy="4490494"/>
            <a:chOff x="381000" y="1070026"/>
            <a:chExt cx="3381375" cy="4490494"/>
          </a:xfrm>
        </p:grpSpPr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1000" y="1293320"/>
              <a:ext cx="3381375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4" name="Straight Arrow Connector 13"/>
            <p:cNvCxnSpPr/>
            <p:nvPr/>
          </p:nvCxnSpPr>
          <p:spPr>
            <a:xfrm rot="10800000" flipV="1">
              <a:off x="2008181" y="1070026"/>
              <a:ext cx="1438335" cy="8079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1693384" y="6263658"/>
            <a:ext cx="2053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Vespertilionids</a:t>
            </a:r>
            <a:r>
              <a:rPr lang="en-US" dirty="0"/>
              <a:t> also.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31083" y="2553756"/>
            <a:ext cx="4417063" cy="3542645"/>
            <a:chOff x="4193537" y="2825145"/>
            <a:chExt cx="4417063" cy="3542645"/>
          </a:xfrm>
        </p:grpSpPr>
        <p:pic>
          <p:nvPicPr>
            <p:cNvPr id="3072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93537" y="2825145"/>
              <a:ext cx="4417063" cy="3019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4845465" y="5844570"/>
              <a:ext cx="31132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*</a:t>
              </a:r>
              <a:r>
                <a:rPr lang="en-US" sz="1600"/>
                <a:t>Situation </a:t>
              </a:r>
              <a:r>
                <a:rPr lang="en-US" sz="1600" dirty="0"/>
                <a:t>similar in </a:t>
              </a:r>
              <a:r>
                <a:rPr lang="en-US" sz="1600" dirty="0" err="1"/>
                <a:t>phyllostomids</a:t>
              </a:r>
              <a:endParaRPr lang="en-US" sz="16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019034" y="271389"/>
            <a:ext cx="4408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Moderately well-developed shoulder locking.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00521" y="683894"/>
            <a:ext cx="8001642" cy="1610640"/>
            <a:chOff x="900521" y="683894"/>
            <a:chExt cx="8001642" cy="1610640"/>
          </a:xfrm>
        </p:grpSpPr>
        <p:pic>
          <p:nvPicPr>
            <p:cNvPr id="15365" name="Picture 5"/>
            <p:cNvPicPr>
              <a:picLocks noChangeAspect="1" noChangeArrowheads="1"/>
            </p:cNvPicPr>
            <p:nvPr/>
          </p:nvPicPr>
          <p:blipFill>
            <a:blip r:embed="rId4"/>
            <a:srcRect b="68852"/>
            <a:stretch>
              <a:fillRect/>
            </a:stretch>
          </p:blipFill>
          <p:spPr bwMode="auto">
            <a:xfrm>
              <a:off x="900521" y="846734"/>
              <a:ext cx="4414837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5972656" y="683894"/>
              <a:ext cx="2929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Modest greater </a:t>
              </a:r>
              <a:r>
                <a:rPr lang="en-US" dirty="0" err="1"/>
                <a:t>tuberosity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10800000">
              <a:off x="3853534" y="846734"/>
              <a:ext cx="200817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</TotalTime>
  <Words>379</Words>
  <Application>Microsoft Macintosh PowerPoint</Application>
  <PresentationFormat>On-screen Show (4:3)</PresentationFormat>
  <Paragraphs>58</Paragraphs>
  <Slides>11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Jack Sullivan</dc:creator>
  <cp:lastModifiedBy>Sullivan, Jack (jacks@uidaho.edu)</cp:lastModifiedBy>
  <cp:revision>41</cp:revision>
  <dcterms:created xsi:type="dcterms:W3CDTF">2011-10-13T15:08:30Z</dcterms:created>
  <dcterms:modified xsi:type="dcterms:W3CDTF">2023-10-16T19:56:29Z</dcterms:modified>
</cp:coreProperties>
</file>