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8" r:id="rId2"/>
    <p:sldId id="269" r:id="rId3"/>
    <p:sldId id="256" r:id="rId4"/>
    <p:sldId id="263" r:id="rId5"/>
    <p:sldId id="265" r:id="rId6"/>
    <p:sldId id="259" r:id="rId7"/>
    <p:sldId id="260" r:id="rId8"/>
    <p:sldId id="261" r:id="rId9"/>
    <p:sldId id="266" r:id="rId10"/>
    <p:sldId id="262" r:id="rId11"/>
    <p:sldId id="26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20"/>
    <p:restoredTop sz="94648"/>
  </p:normalViewPr>
  <p:slideViewPr>
    <p:cSldViewPr>
      <p:cViewPr varScale="1">
        <p:scale>
          <a:sx n="112" d="100"/>
          <a:sy n="112" d="100"/>
        </p:scale>
        <p:origin x="192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A983E4-6FA9-40FD-8A8B-C4466AD30C09}" type="datetimeFigureOut">
              <a:rPr lang="en-US" smtClean="0"/>
              <a:pPr/>
              <a:t>11/27/23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36EA7-F41D-40F3-B4F0-AB7340EA129D}" type="slidenum">
              <a:rPr lang="en-US" smtClean="0"/>
              <a:pPr/>
              <a:t>‹#›</a:t>
            </a:fld>
            <a:endParaRPr lang="en-US"/>
          </a:p>
        </p:txBody>
      </p:sp>
    </p:spTree>
    <p:extLst>
      <p:ext uri="{BB962C8B-B14F-4D97-AF65-F5344CB8AC3E}">
        <p14:creationId xmlns:p14="http://schemas.microsoft.com/office/powerpoint/2010/main" val="167282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dirty="0">
                <a:latin typeface="Arial" charset="0"/>
                <a:ea typeface="msgothic" charset="-128"/>
                <a:cs typeface="msgothic" charset="-128"/>
              </a:rPr>
              <a:t>Canada lynx fur returns from the Northern Department of the Hudson's Bay Company from 1821 to 1910. The Northern Department occupied most of western Canada. The cycle for these data averages 9.6 years. Data are from Elton and Nicholson (1942). Photo: Mark </a:t>
            </a:r>
            <a:r>
              <a:rPr lang="en-GB" altLang="en-US" dirty="0" err="1">
                <a:latin typeface="Arial" charset="0"/>
                <a:ea typeface="msgothic" charset="-128"/>
                <a:cs typeface="msgothic" charset="-128"/>
              </a:rPr>
              <a:t>O'Donoghue</a:t>
            </a:r>
            <a:endParaRPr lang="en-GB" altLang="en-US" dirty="0">
              <a:latin typeface="Arial" charset="0"/>
              <a:ea typeface="msgothic" charset="-128"/>
              <a:cs typeface="msgothic" charset="-128"/>
            </a:endParaRPr>
          </a:p>
        </p:txBody>
      </p:sp>
    </p:spTree>
    <p:extLst>
      <p:ext uri="{BB962C8B-B14F-4D97-AF65-F5344CB8AC3E}">
        <p14:creationId xmlns:p14="http://schemas.microsoft.com/office/powerpoint/2010/main" val="206960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A36EA7-F41D-40F3-B4F0-AB7340EA129D}"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A36EA7-F41D-40F3-B4F0-AB7340EA129D}"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027AF0-6FE7-4A99-BDAA-C773E98856C3}" type="datetimeFigureOut">
              <a:rPr lang="en-US" smtClean="0"/>
              <a:pPr/>
              <a:t>11/27/23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27AF0-6FE7-4A99-BDAA-C773E98856C3}" type="datetimeFigureOut">
              <a:rPr lang="en-US" smtClean="0"/>
              <a:pPr/>
              <a:t>11/27/23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27AF0-6FE7-4A99-BDAA-C773E98856C3}" type="datetimeFigureOut">
              <a:rPr lang="en-US" smtClean="0"/>
              <a:pPr/>
              <a:t>11/27/23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27AF0-6FE7-4A99-BDAA-C773E98856C3}" type="datetimeFigureOut">
              <a:rPr lang="en-US" smtClean="0"/>
              <a:pPr/>
              <a:t>11/27/23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027AF0-6FE7-4A99-BDAA-C773E98856C3}" type="datetimeFigureOut">
              <a:rPr lang="en-US" smtClean="0"/>
              <a:pPr/>
              <a:t>11/27/23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027AF0-6FE7-4A99-BDAA-C773E98856C3}" type="datetimeFigureOut">
              <a:rPr lang="en-US" smtClean="0"/>
              <a:pPr/>
              <a:t>11/27/23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027AF0-6FE7-4A99-BDAA-C773E98856C3}" type="datetimeFigureOut">
              <a:rPr lang="en-US" smtClean="0"/>
              <a:pPr/>
              <a:t>11/27/23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027AF0-6FE7-4A99-BDAA-C773E98856C3}" type="datetimeFigureOut">
              <a:rPr lang="en-US" smtClean="0"/>
              <a:pPr/>
              <a:t>11/27/23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27AF0-6FE7-4A99-BDAA-C773E98856C3}" type="datetimeFigureOut">
              <a:rPr lang="en-US" smtClean="0"/>
              <a:pPr/>
              <a:t>11/27/23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027AF0-6FE7-4A99-BDAA-C773E98856C3}" type="datetimeFigureOut">
              <a:rPr lang="en-US" smtClean="0"/>
              <a:pPr/>
              <a:t>11/27/23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027AF0-6FE7-4A99-BDAA-C773E98856C3}" type="datetimeFigureOut">
              <a:rPr lang="en-US" smtClean="0"/>
              <a:pPr/>
              <a:t>11/27/23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27AF0-6FE7-4A99-BDAA-C773E98856C3}" type="datetimeFigureOut">
              <a:rPr lang="en-US" smtClean="0"/>
              <a:pPr/>
              <a:t>11/27/23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41CEA-2C42-4D99-BB32-E274072E675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00400" y="2039031"/>
            <a:ext cx="5411070" cy="2779937"/>
          </a:xfrm>
          <a:prstGeom prst="rect">
            <a:avLst/>
          </a:prstGeom>
        </p:spPr>
      </p:pic>
      <p:grpSp>
        <p:nvGrpSpPr>
          <p:cNvPr id="5" name="Group 4">
            <a:extLst>
              <a:ext uri="{FF2B5EF4-FFF2-40B4-BE49-F238E27FC236}">
                <a16:creationId xmlns:a16="http://schemas.microsoft.com/office/drawing/2014/main" id="{A56F2B0A-E8C0-7F4A-8870-80CF125AD6CA}"/>
              </a:ext>
            </a:extLst>
          </p:cNvPr>
          <p:cNvGrpSpPr/>
          <p:nvPr/>
        </p:nvGrpSpPr>
        <p:grpSpPr>
          <a:xfrm>
            <a:off x="337123" y="76200"/>
            <a:ext cx="8361230" cy="6048088"/>
            <a:chOff x="381000" y="-49614"/>
            <a:chExt cx="8361230" cy="6048088"/>
          </a:xfrm>
        </p:grpSpPr>
        <p:sp>
          <p:nvSpPr>
            <p:cNvPr id="3" name="TextBox 2"/>
            <p:cNvSpPr txBox="1"/>
            <p:nvPr/>
          </p:nvSpPr>
          <p:spPr>
            <a:xfrm>
              <a:off x="653477" y="-49614"/>
              <a:ext cx="8088753" cy="707886"/>
            </a:xfrm>
            <a:prstGeom prst="rect">
              <a:avLst/>
            </a:prstGeom>
            <a:noFill/>
          </p:spPr>
          <p:txBody>
            <a:bodyPr wrap="none" rtlCol="0">
              <a:spAutoFit/>
            </a:bodyPr>
            <a:lstStyle/>
            <a:p>
              <a:pPr algn="ctr"/>
              <a:r>
                <a:rPr lang="en-US" sz="2000" dirty="0"/>
                <a:t>Predator-prey relationships drive in-phase 10 year cycles in </a:t>
              </a:r>
              <a:r>
                <a:rPr lang="en-US" sz="2000" i="1" dirty="0"/>
                <a:t>Lynx canadensis </a:t>
              </a:r>
            </a:p>
            <a:p>
              <a:pPr algn="ctr"/>
              <a:r>
                <a:rPr lang="en-US" sz="2000" dirty="0"/>
                <a:t>and </a:t>
              </a:r>
              <a:r>
                <a:rPr lang="en-US" sz="2000" i="1" dirty="0"/>
                <a:t>Lepus americanus.</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08252"/>
              <a:ext cx="2497138" cy="22902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Picture 3"/>
            <p:cNvPicPr>
              <a:picLocks noChangeAspect="1"/>
            </p:cNvPicPr>
            <p:nvPr/>
          </p:nvPicPr>
          <p:blipFill>
            <a:blip r:embed="rId5"/>
            <a:stretch>
              <a:fillRect/>
            </a:stretch>
          </p:blipFill>
          <p:spPr>
            <a:xfrm>
              <a:off x="381000" y="1321986"/>
              <a:ext cx="2497138" cy="1568515"/>
            </a:xfrm>
            <a:prstGeom prst="rect">
              <a:avLst/>
            </a:prstGeom>
          </p:spPr>
        </p:pic>
      </p:grpSp>
    </p:spTree>
    <p:extLst>
      <p:ext uri="{BB962C8B-B14F-4D97-AF65-F5344CB8AC3E}">
        <p14:creationId xmlns:p14="http://schemas.microsoft.com/office/powerpoint/2010/main" val="6616048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152400"/>
            <a:ext cx="3411586"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a:t>Multi-factorial models</a:t>
            </a:r>
          </a:p>
        </p:txBody>
      </p:sp>
      <p:sp>
        <p:nvSpPr>
          <p:cNvPr id="5" name="TextBox 4"/>
          <p:cNvSpPr txBox="1"/>
          <p:nvPr/>
        </p:nvSpPr>
        <p:spPr>
          <a:xfrm>
            <a:off x="3733800" y="609600"/>
            <a:ext cx="1729522" cy="369332"/>
          </a:xfrm>
          <a:prstGeom prst="rect">
            <a:avLst/>
          </a:prstGeom>
          <a:noFill/>
        </p:spPr>
        <p:txBody>
          <a:bodyPr wrap="square" rtlCol="0">
            <a:spAutoFit/>
          </a:bodyPr>
          <a:lstStyle/>
          <a:p>
            <a:r>
              <a:rPr lang="en-US" dirty="0" err="1"/>
              <a:t>Lidicker’s</a:t>
            </a:r>
            <a:r>
              <a:rPr lang="en-US" dirty="0"/>
              <a:t> Model</a:t>
            </a:r>
          </a:p>
        </p:txBody>
      </p:sp>
      <p:grpSp>
        <p:nvGrpSpPr>
          <p:cNvPr id="7" name="Group 6"/>
          <p:cNvGrpSpPr/>
          <p:nvPr/>
        </p:nvGrpSpPr>
        <p:grpSpPr>
          <a:xfrm>
            <a:off x="4648199" y="3886200"/>
            <a:ext cx="4435809" cy="2802154"/>
            <a:chOff x="2454911" y="4171120"/>
            <a:chExt cx="4269151" cy="2493044"/>
          </a:xfrm>
        </p:grpSpPr>
        <p:pic>
          <p:nvPicPr>
            <p:cNvPr id="1027" name="Picture 3"/>
            <p:cNvPicPr>
              <a:picLocks noChangeAspect="1" noChangeArrowheads="1"/>
            </p:cNvPicPr>
            <p:nvPr/>
          </p:nvPicPr>
          <p:blipFill>
            <a:blip r:embed="rId3"/>
            <a:srcRect l="2979" b="24138"/>
            <a:stretch>
              <a:fillRect/>
            </a:stretch>
          </p:blipFill>
          <p:spPr bwMode="auto">
            <a:xfrm>
              <a:off x="2454911" y="4527779"/>
              <a:ext cx="4269151" cy="2136385"/>
            </a:xfrm>
            <a:prstGeom prst="rect">
              <a:avLst/>
            </a:prstGeom>
            <a:noFill/>
            <a:ln w="9525">
              <a:noFill/>
              <a:miter lim="800000"/>
              <a:headEnd/>
              <a:tailEnd/>
            </a:ln>
            <a:effectLst/>
          </p:spPr>
        </p:pic>
        <p:sp>
          <p:nvSpPr>
            <p:cNvPr id="6" name="TextBox 5"/>
            <p:cNvSpPr txBox="1"/>
            <p:nvPr/>
          </p:nvSpPr>
          <p:spPr>
            <a:xfrm>
              <a:off x="2651043" y="4171120"/>
              <a:ext cx="3764071" cy="301208"/>
            </a:xfrm>
            <a:prstGeom prst="rect">
              <a:avLst/>
            </a:prstGeom>
            <a:noFill/>
          </p:spPr>
          <p:txBody>
            <a:bodyPr wrap="square" rtlCol="0">
              <a:spAutoFit/>
            </a:bodyPr>
            <a:lstStyle/>
            <a:p>
              <a:r>
                <a:rPr lang="en-US" sz="1600" dirty="0"/>
                <a:t>These act at different stages during a cycle.</a:t>
              </a:r>
            </a:p>
          </p:txBody>
        </p:sp>
      </p:grpSp>
      <p:grpSp>
        <p:nvGrpSpPr>
          <p:cNvPr id="9" name="Group 8"/>
          <p:cNvGrpSpPr/>
          <p:nvPr/>
        </p:nvGrpSpPr>
        <p:grpSpPr>
          <a:xfrm>
            <a:off x="76200" y="1219200"/>
            <a:ext cx="8770099" cy="3171204"/>
            <a:chOff x="76200" y="1219200"/>
            <a:chExt cx="8770099" cy="3171204"/>
          </a:xfrm>
        </p:grpSpPr>
        <p:pic>
          <p:nvPicPr>
            <p:cNvPr id="1026" name="Picture 2"/>
            <p:cNvPicPr>
              <a:picLocks noChangeAspect="1" noChangeArrowheads="1"/>
            </p:cNvPicPr>
            <p:nvPr/>
          </p:nvPicPr>
          <p:blipFill>
            <a:blip r:embed="rId4"/>
            <a:srcRect/>
            <a:stretch>
              <a:fillRect/>
            </a:stretch>
          </p:blipFill>
          <p:spPr bwMode="auto">
            <a:xfrm>
              <a:off x="76200" y="1219200"/>
              <a:ext cx="4495800" cy="3171204"/>
            </a:xfrm>
            <a:prstGeom prst="rect">
              <a:avLst/>
            </a:prstGeom>
            <a:noFill/>
            <a:ln w="9525">
              <a:noFill/>
              <a:miter lim="800000"/>
              <a:headEnd/>
              <a:tailEnd/>
            </a:ln>
            <a:effectLst/>
          </p:spPr>
        </p:pic>
        <p:sp>
          <p:nvSpPr>
            <p:cNvPr id="8" name="TextBox 7"/>
            <p:cNvSpPr txBox="1"/>
            <p:nvPr/>
          </p:nvSpPr>
          <p:spPr>
            <a:xfrm>
              <a:off x="4800600" y="1752600"/>
              <a:ext cx="4045699" cy="369332"/>
            </a:xfrm>
            <a:prstGeom prst="rect">
              <a:avLst/>
            </a:prstGeom>
            <a:noFill/>
          </p:spPr>
          <p:txBody>
            <a:bodyPr wrap="none" rtlCol="0">
              <a:spAutoFit/>
            </a:bodyPr>
            <a:lstStyle/>
            <a:p>
              <a:r>
                <a:rPr lang="en-US" dirty="0"/>
                <a:t>At least 8 factors influence vole numbers.</a:t>
              </a:r>
            </a:p>
          </p:txBody>
        </p:sp>
      </p:grpSp>
      <p:sp>
        <p:nvSpPr>
          <p:cNvPr id="10" name="TextBox 9"/>
          <p:cNvSpPr txBox="1"/>
          <p:nvPr/>
        </p:nvSpPr>
        <p:spPr>
          <a:xfrm>
            <a:off x="4724400" y="2202501"/>
            <a:ext cx="4223782" cy="646331"/>
          </a:xfrm>
          <a:prstGeom prst="rect">
            <a:avLst/>
          </a:prstGeom>
          <a:noFill/>
        </p:spPr>
        <p:txBody>
          <a:bodyPr wrap="none" rtlCol="0">
            <a:spAutoFit/>
          </a:bodyPr>
          <a:lstStyle/>
          <a:p>
            <a:r>
              <a:rPr lang="en-US" dirty="0"/>
              <a:t>Intrinsic: dispersal, reproduction, mortality,</a:t>
            </a:r>
          </a:p>
          <a:p>
            <a:r>
              <a:rPr lang="en-US" dirty="0"/>
              <a:t> condition. </a:t>
            </a:r>
          </a:p>
        </p:txBody>
      </p:sp>
      <p:sp>
        <p:nvSpPr>
          <p:cNvPr id="11" name="TextBox 10"/>
          <p:cNvSpPr txBox="1"/>
          <p:nvPr/>
        </p:nvSpPr>
        <p:spPr>
          <a:xfrm>
            <a:off x="4724400" y="2935069"/>
            <a:ext cx="3865248" cy="646331"/>
          </a:xfrm>
          <a:prstGeom prst="rect">
            <a:avLst/>
          </a:prstGeom>
          <a:noFill/>
        </p:spPr>
        <p:txBody>
          <a:bodyPr wrap="none" rtlCol="0">
            <a:spAutoFit/>
          </a:bodyPr>
          <a:lstStyle/>
          <a:p>
            <a:r>
              <a:rPr lang="en-US" dirty="0"/>
              <a:t>Extrinsic: parasites, predators, seasonal </a:t>
            </a:r>
          </a:p>
          <a:p>
            <a:r>
              <a:rPr lang="en-US" dirty="0"/>
              <a:t> influences on vegetation. </a:t>
            </a:r>
          </a:p>
        </p:txBody>
      </p:sp>
      <p:grpSp>
        <p:nvGrpSpPr>
          <p:cNvPr id="14" name="Group 13"/>
          <p:cNvGrpSpPr/>
          <p:nvPr/>
        </p:nvGrpSpPr>
        <p:grpSpPr>
          <a:xfrm>
            <a:off x="1234132" y="4366310"/>
            <a:ext cx="1739203" cy="2263090"/>
            <a:chOff x="1234132" y="4267200"/>
            <a:chExt cx="1739203" cy="2263090"/>
          </a:xfrm>
        </p:grpSpPr>
        <p:pic>
          <p:nvPicPr>
            <p:cNvPr id="12" name="Picture 11"/>
            <p:cNvPicPr>
              <a:picLocks noChangeAspect="1"/>
            </p:cNvPicPr>
            <p:nvPr/>
          </p:nvPicPr>
          <p:blipFill>
            <a:blip r:embed="rId5"/>
            <a:stretch>
              <a:fillRect/>
            </a:stretch>
          </p:blipFill>
          <p:spPr>
            <a:xfrm>
              <a:off x="1371600" y="4648200"/>
              <a:ext cx="1464266" cy="1882090"/>
            </a:xfrm>
            <a:prstGeom prst="rect">
              <a:avLst/>
            </a:prstGeom>
          </p:spPr>
        </p:pic>
        <p:sp>
          <p:nvSpPr>
            <p:cNvPr id="13" name="TextBox 12"/>
            <p:cNvSpPr txBox="1"/>
            <p:nvPr/>
          </p:nvSpPr>
          <p:spPr>
            <a:xfrm>
              <a:off x="1234132" y="4267200"/>
              <a:ext cx="1739203" cy="307777"/>
            </a:xfrm>
            <a:prstGeom prst="rect">
              <a:avLst/>
            </a:prstGeom>
            <a:noFill/>
          </p:spPr>
          <p:txBody>
            <a:bodyPr wrap="none" rtlCol="0">
              <a:spAutoFit/>
            </a:bodyPr>
            <a:lstStyle/>
            <a:p>
              <a:pPr algn="ctr"/>
              <a:r>
                <a:rPr lang="en-US" sz="1400" i="1" dirty="0" err="1"/>
                <a:t>Microtus</a:t>
              </a:r>
              <a:r>
                <a:rPr lang="en-US" sz="1400" i="1" dirty="0"/>
                <a:t> </a:t>
              </a:r>
              <a:r>
                <a:rPr lang="en-US" sz="1400" i="1" dirty="0" err="1"/>
                <a:t>californicus</a:t>
              </a:r>
              <a:endParaRPr lang="en-US" sz="1400"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152400"/>
            <a:ext cx="3411586"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a:t>Multi-factorial models</a:t>
            </a:r>
          </a:p>
        </p:txBody>
      </p:sp>
      <p:sp>
        <p:nvSpPr>
          <p:cNvPr id="3" name="TextBox 2"/>
          <p:cNvSpPr txBox="1"/>
          <p:nvPr/>
        </p:nvSpPr>
        <p:spPr>
          <a:xfrm>
            <a:off x="3106786" y="708710"/>
            <a:ext cx="3200400" cy="369332"/>
          </a:xfrm>
          <a:prstGeom prst="rect">
            <a:avLst/>
          </a:prstGeom>
          <a:noFill/>
        </p:spPr>
        <p:txBody>
          <a:bodyPr wrap="square" rtlCol="0">
            <a:spAutoFit/>
          </a:bodyPr>
          <a:lstStyle/>
          <a:p>
            <a:r>
              <a:rPr lang="en-US" dirty="0"/>
              <a:t>Social Fence – </a:t>
            </a:r>
            <a:r>
              <a:rPr lang="en-US" dirty="0" err="1"/>
              <a:t>Hestebeck</a:t>
            </a:r>
            <a:r>
              <a:rPr lang="en-US" dirty="0"/>
              <a:t> (1982)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243042"/>
            <a:ext cx="4464050" cy="5588454"/>
          </a:xfrm>
          <a:prstGeom prst="rect">
            <a:avLst/>
          </a:prstGeom>
        </p:spPr>
      </p:pic>
      <p:grpSp>
        <p:nvGrpSpPr>
          <p:cNvPr id="13" name="Group 12"/>
          <p:cNvGrpSpPr/>
          <p:nvPr/>
        </p:nvGrpSpPr>
        <p:grpSpPr>
          <a:xfrm>
            <a:off x="4419600" y="4495800"/>
            <a:ext cx="3768954" cy="1131332"/>
            <a:chOff x="4613046" y="4953000"/>
            <a:chExt cx="3768954" cy="1131332"/>
          </a:xfrm>
        </p:grpSpPr>
        <p:sp>
          <p:nvSpPr>
            <p:cNvPr id="14" name="TextBox 13"/>
            <p:cNvSpPr txBox="1"/>
            <p:nvPr/>
          </p:nvSpPr>
          <p:spPr>
            <a:xfrm>
              <a:off x="6816954" y="5715000"/>
              <a:ext cx="1565046" cy="369332"/>
            </a:xfrm>
            <a:prstGeom prst="rect">
              <a:avLst/>
            </a:prstGeom>
            <a:noFill/>
          </p:spPr>
          <p:txBody>
            <a:bodyPr wrap="square" rtlCol="0">
              <a:spAutoFit/>
            </a:bodyPr>
            <a:lstStyle/>
            <a:p>
              <a:r>
                <a:rPr lang="en-US" dirty="0"/>
                <a:t>“Social fence”</a:t>
              </a:r>
            </a:p>
          </p:txBody>
        </p:sp>
        <p:cxnSp>
          <p:nvCxnSpPr>
            <p:cNvPr id="15" name="Straight Arrow Connector 14"/>
            <p:cNvCxnSpPr/>
            <p:nvPr/>
          </p:nvCxnSpPr>
          <p:spPr>
            <a:xfrm rot="10800000">
              <a:off x="4613046" y="4953000"/>
              <a:ext cx="2244954" cy="946666"/>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3048000" y="2743200"/>
            <a:ext cx="1304752" cy="523220"/>
          </a:xfrm>
          <a:prstGeom prst="rect">
            <a:avLst/>
          </a:prstGeom>
          <a:noFill/>
        </p:spPr>
        <p:txBody>
          <a:bodyPr wrap="none" rtlCol="0">
            <a:spAutoFit/>
          </a:bodyPr>
          <a:lstStyle/>
          <a:p>
            <a:pPr algn="ctr"/>
            <a:r>
              <a:rPr lang="en-US" sz="1400" dirty="0"/>
              <a:t>Intrinsic factors </a:t>
            </a:r>
          </a:p>
          <a:p>
            <a:pPr algn="ctr"/>
            <a:r>
              <a:rPr lang="en-US" sz="1400" dirty="0"/>
              <a:t>dominate</a:t>
            </a:r>
          </a:p>
        </p:txBody>
      </p:sp>
      <p:sp>
        <p:nvSpPr>
          <p:cNvPr id="17" name="TextBox 16"/>
          <p:cNvSpPr txBox="1"/>
          <p:nvPr/>
        </p:nvSpPr>
        <p:spPr>
          <a:xfrm>
            <a:off x="4573504" y="3797669"/>
            <a:ext cx="1332804" cy="523220"/>
          </a:xfrm>
          <a:prstGeom prst="rect">
            <a:avLst/>
          </a:prstGeom>
          <a:noFill/>
        </p:spPr>
        <p:txBody>
          <a:bodyPr wrap="none" rtlCol="0">
            <a:spAutoFit/>
          </a:bodyPr>
          <a:lstStyle/>
          <a:p>
            <a:pPr algn="ctr"/>
            <a:r>
              <a:rPr lang="en-US" sz="1400" dirty="0"/>
              <a:t>Extrinsic factors </a:t>
            </a:r>
          </a:p>
          <a:p>
            <a:pPr algn="ctr"/>
            <a:r>
              <a:rPr lang="en-US" sz="1400" dirty="0"/>
              <a:t>dominate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1DD47E-E78F-E245-A25B-08DE1A095938}"/>
              </a:ext>
            </a:extLst>
          </p:cNvPr>
          <p:cNvSpPr txBox="1"/>
          <p:nvPr/>
        </p:nvSpPr>
        <p:spPr>
          <a:xfrm>
            <a:off x="762000" y="178986"/>
            <a:ext cx="8088753" cy="707886"/>
          </a:xfrm>
          <a:prstGeom prst="rect">
            <a:avLst/>
          </a:prstGeom>
          <a:noFill/>
        </p:spPr>
        <p:txBody>
          <a:bodyPr wrap="none" rtlCol="0">
            <a:spAutoFit/>
          </a:bodyPr>
          <a:lstStyle/>
          <a:p>
            <a:pPr algn="ctr"/>
            <a:r>
              <a:rPr lang="en-US" sz="2000" dirty="0"/>
              <a:t>Predator-prey relationships drive in-phase 10 year cycles in </a:t>
            </a:r>
            <a:r>
              <a:rPr lang="en-US" sz="2000" i="1" dirty="0"/>
              <a:t>Lynx </a:t>
            </a:r>
            <a:r>
              <a:rPr lang="en-US" sz="2000" i="1" dirty="0" err="1"/>
              <a:t>canadensis</a:t>
            </a:r>
            <a:r>
              <a:rPr lang="en-US" sz="2000" i="1" dirty="0"/>
              <a:t> </a:t>
            </a:r>
          </a:p>
          <a:p>
            <a:pPr algn="ctr"/>
            <a:r>
              <a:rPr lang="en-US" sz="2000" dirty="0"/>
              <a:t>and </a:t>
            </a:r>
            <a:r>
              <a:rPr lang="en-US" sz="2000" i="1" dirty="0"/>
              <a:t>Lepus </a:t>
            </a:r>
            <a:r>
              <a:rPr lang="en-US" sz="2000" i="1" dirty="0" err="1"/>
              <a:t>americanus</a:t>
            </a:r>
            <a:r>
              <a:rPr lang="en-US" sz="2000" i="1" dirty="0"/>
              <a:t>.</a:t>
            </a:r>
          </a:p>
        </p:txBody>
      </p:sp>
      <p:pic>
        <p:nvPicPr>
          <p:cNvPr id="3" name="Picture 3">
            <a:extLst>
              <a:ext uri="{FF2B5EF4-FFF2-40B4-BE49-F238E27FC236}">
                <a16:creationId xmlns:a16="http://schemas.microsoft.com/office/drawing/2014/main" id="{25B25B6B-FFB9-D14F-BCBC-A61FCE91F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0"/>
            <a:ext cx="2497138" cy="22902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4">
            <a:extLst>
              <a:ext uri="{FF2B5EF4-FFF2-40B4-BE49-F238E27FC236}">
                <a16:creationId xmlns:a16="http://schemas.microsoft.com/office/drawing/2014/main" id="{86ADDE7B-8960-934B-B609-908CA52EF994}"/>
              </a:ext>
            </a:extLst>
          </p:cNvPr>
          <p:cNvPicPr>
            <a:picLocks noChangeAspect="1"/>
          </p:cNvPicPr>
          <p:nvPr/>
        </p:nvPicPr>
        <p:blipFill>
          <a:blip r:embed="rId3"/>
          <a:stretch>
            <a:fillRect/>
          </a:stretch>
        </p:blipFill>
        <p:spPr>
          <a:xfrm>
            <a:off x="228600" y="1524000"/>
            <a:ext cx="2497138" cy="1568515"/>
          </a:xfrm>
          <a:prstGeom prst="rect">
            <a:avLst/>
          </a:prstGeom>
        </p:spPr>
      </p:pic>
      <p:grpSp>
        <p:nvGrpSpPr>
          <p:cNvPr id="6" name="Group 5">
            <a:extLst>
              <a:ext uri="{FF2B5EF4-FFF2-40B4-BE49-F238E27FC236}">
                <a16:creationId xmlns:a16="http://schemas.microsoft.com/office/drawing/2014/main" id="{165DC6A9-FADC-A044-8973-D57DE019213E}"/>
              </a:ext>
            </a:extLst>
          </p:cNvPr>
          <p:cNvGrpSpPr/>
          <p:nvPr/>
        </p:nvGrpSpPr>
        <p:grpSpPr>
          <a:xfrm>
            <a:off x="35668" y="762000"/>
            <a:ext cx="8140349" cy="5806794"/>
            <a:chOff x="228600" y="1025931"/>
            <a:chExt cx="8140349" cy="5806794"/>
          </a:xfrm>
        </p:grpSpPr>
        <p:pic>
          <p:nvPicPr>
            <p:cNvPr id="7" name="Picture 6">
              <a:extLst>
                <a:ext uri="{FF2B5EF4-FFF2-40B4-BE49-F238E27FC236}">
                  <a16:creationId xmlns:a16="http://schemas.microsoft.com/office/drawing/2014/main" id="{EC23CC8B-6407-0448-A978-C87AE74F2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949" y="1025931"/>
              <a:ext cx="4572000" cy="5806794"/>
            </a:xfrm>
            <a:prstGeom prst="rect">
              <a:avLst/>
            </a:prstGeom>
          </p:spPr>
        </p:pic>
        <p:sp>
          <p:nvSpPr>
            <p:cNvPr id="8" name="TextBox 7">
              <a:extLst>
                <a:ext uri="{FF2B5EF4-FFF2-40B4-BE49-F238E27FC236}">
                  <a16:creationId xmlns:a16="http://schemas.microsoft.com/office/drawing/2014/main" id="{FB0C26BA-2A3A-7C43-8D72-F997E4B26516}"/>
                </a:ext>
              </a:extLst>
            </p:cNvPr>
            <p:cNvSpPr txBox="1"/>
            <p:nvPr/>
          </p:nvSpPr>
          <p:spPr>
            <a:xfrm>
              <a:off x="228600" y="6324600"/>
              <a:ext cx="3218317" cy="369332"/>
            </a:xfrm>
            <a:prstGeom prst="rect">
              <a:avLst/>
            </a:prstGeom>
            <a:noFill/>
          </p:spPr>
          <p:txBody>
            <a:bodyPr wrap="none" rtlCol="0">
              <a:spAutoFit/>
            </a:bodyPr>
            <a:lstStyle/>
            <a:p>
              <a:r>
                <a:rPr lang="en-US" dirty="0"/>
                <a:t>Krebs et al. (2018. J. Anim. Ecol.)</a:t>
              </a:r>
            </a:p>
          </p:txBody>
        </p:sp>
      </p:grpSp>
    </p:spTree>
    <p:extLst>
      <p:ext uri="{BB962C8B-B14F-4D97-AF65-F5344CB8AC3E}">
        <p14:creationId xmlns:p14="http://schemas.microsoft.com/office/powerpoint/2010/main" val="114440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86380"/>
            <a:ext cx="4275079" cy="523220"/>
          </a:xfrm>
          <a:prstGeom prst="rect">
            <a:avLst/>
          </a:prstGeom>
          <a:noFill/>
        </p:spPr>
        <p:txBody>
          <a:bodyPr wrap="none" rtlCol="0">
            <a:spAutoFit/>
          </a:bodyPr>
          <a:lstStyle/>
          <a:p>
            <a:r>
              <a:rPr lang="en-US" sz="2800" dirty="0" err="1"/>
              <a:t>Arvicoline</a:t>
            </a:r>
            <a:r>
              <a:rPr lang="en-US" sz="2800" dirty="0"/>
              <a:t> Population Cycles</a:t>
            </a:r>
          </a:p>
        </p:txBody>
      </p:sp>
      <p:grpSp>
        <p:nvGrpSpPr>
          <p:cNvPr id="9" name="Group 8"/>
          <p:cNvGrpSpPr/>
          <p:nvPr/>
        </p:nvGrpSpPr>
        <p:grpSpPr>
          <a:xfrm>
            <a:off x="2333625" y="581025"/>
            <a:ext cx="4448175" cy="3235847"/>
            <a:chOff x="4038600" y="3124200"/>
            <a:chExt cx="4752975" cy="3457575"/>
          </a:xfrm>
        </p:grpSpPr>
        <p:pic>
          <p:nvPicPr>
            <p:cNvPr id="2" name="Picture 2"/>
            <p:cNvPicPr>
              <a:picLocks noChangeAspect="1" noChangeArrowheads="1"/>
            </p:cNvPicPr>
            <p:nvPr/>
          </p:nvPicPr>
          <p:blipFill>
            <a:blip r:embed="rId3"/>
            <a:srcRect/>
            <a:stretch>
              <a:fillRect/>
            </a:stretch>
          </p:blipFill>
          <p:spPr bwMode="auto">
            <a:xfrm>
              <a:off x="4038600" y="3505200"/>
              <a:ext cx="4752975" cy="3076575"/>
            </a:xfrm>
            <a:prstGeom prst="rect">
              <a:avLst/>
            </a:prstGeom>
            <a:noFill/>
            <a:ln w="9525">
              <a:noFill/>
              <a:miter lim="800000"/>
              <a:headEnd/>
              <a:tailEnd/>
            </a:ln>
            <a:effectLst/>
          </p:spPr>
        </p:pic>
        <p:sp>
          <p:nvSpPr>
            <p:cNvPr id="8" name="TextBox 7"/>
            <p:cNvSpPr txBox="1"/>
            <p:nvPr/>
          </p:nvSpPr>
          <p:spPr>
            <a:xfrm>
              <a:off x="4592288" y="3124200"/>
              <a:ext cx="3645599" cy="36175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i="1" dirty="0" err="1"/>
                <a:t>Myodes</a:t>
              </a:r>
              <a:r>
                <a:rPr lang="en-US" sz="1600" i="1" dirty="0"/>
                <a:t> </a:t>
              </a:r>
              <a:r>
                <a:rPr lang="en-US" sz="1600" i="1" dirty="0" err="1"/>
                <a:t>rufocanus</a:t>
              </a:r>
              <a:r>
                <a:rPr lang="en-US" sz="1600" i="1" dirty="0"/>
                <a:t> </a:t>
              </a:r>
              <a:r>
                <a:rPr lang="en-US" sz="1600" dirty="0"/>
                <a:t>(gray-sided vole)</a:t>
              </a:r>
            </a:p>
          </p:txBody>
        </p:sp>
      </p:grpSp>
      <p:grpSp>
        <p:nvGrpSpPr>
          <p:cNvPr id="12" name="Group 11"/>
          <p:cNvGrpSpPr/>
          <p:nvPr/>
        </p:nvGrpSpPr>
        <p:grpSpPr>
          <a:xfrm>
            <a:off x="5181600" y="3810000"/>
            <a:ext cx="3265654" cy="2944151"/>
            <a:chOff x="5181600" y="3913849"/>
            <a:chExt cx="3265654" cy="2944151"/>
          </a:xfrm>
        </p:grpSpPr>
        <p:pic>
          <p:nvPicPr>
            <p:cNvPr id="10" name="Picture 9"/>
            <p:cNvPicPr>
              <a:picLocks noChangeAspect="1"/>
            </p:cNvPicPr>
            <p:nvPr/>
          </p:nvPicPr>
          <p:blipFill>
            <a:blip r:embed="rId4"/>
            <a:srcRect l="32000" b="16438"/>
            <a:stretch>
              <a:fillRect/>
            </a:stretch>
          </p:blipFill>
          <p:spPr>
            <a:xfrm>
              <a:off x="5181600" y="4254003"/>
              <a:ext cx="3265654" cy="2603997"/>
            </a:xfrm>
            <a:prstGeom prst="rect">
              <a:avLst/>
            </a:prstGeom>
          </p:spPr>
        </p:pic>
        <p:sp>
          <p:nvSpPr>
            <p:cNvPr id="11" name="TextBox 10"/>
            <p:cNvSpPr txBox="1"/>
            <p:nvPr/>
          </p:nvSpPr>
          <p:spPr>
            <a:xfrm>
              <a:off x="5549892" y="3913849"/>
              <a:ext cx="2529070" cy="369332"/>
            </a:xfrm>
            <a:prstGeom prst="rect">
              <a:avLst/>
            </a:prstGeom>
            <a:noFill/>
          </p:spPr>
          <p:txBody>
            <a:bodyPr wrap="none" rtlCol="0">
              <a:spAutoFit/>
            </a:bodyPr>
            <a:lstStyle/>
            <a:p>
              <a:r>
                <a:rPr lang="en-US" i="1" dirty="0" err="1"/>
                <a:t>Microtus</a:t>
              </a:r>
              <a:r>
                <a:rPr lang="en-US" i="1" dirty="0"/>
                <a:t> </a:t>
              </a:r>
              <a:r>
                <a:rPr lang="en-US" i="1" dirty="0" err="1"/>
                <a:t>pennsylvanicus</a:t>
              </a:r>
              <a:endParaRPr lang="en-US" i="1" dirty="0"/>
            </a:p>
          </p:txBody>
        </p:sp>
      </p:grpSp>
      <p:grpSp>
        <p:nvGrpSpPr>
          <p:cNvPr id="14" name="Group 13"/>
          <p:cNvGrpSpPr/>
          <p:nvPr/>
        </p:nvGrpSpPr>
        <p:grpSpPr>
          <a:xfrm>
            <a:off x="131568" y="3962400"/>
            <a:ext cx="3983232" cy="2667000"/>
            <a:chOff x="131568" y="3962400"/>
            <a:chExt cx="3983232" cy="2667000"/>
          </a:xfrm>
        </p:grpSpPr>
        <p:sp>
          <p:nvSpPr>
            <p:cNvPr id="6" name="TextBox 5"/>
            <p:cNvSpPr txBox="1"/>
            <p:nvPr/>
          </p:nvSpPr>
          <p:spPr>
            <a:xfrm>
              <a:off x="131568" y="3962400"/>
              <a:ext cx="3983232"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i="1" dirty="0" err="1">
                  <a:solidFill>
                    <a:schemeClr val="tx1"/>
                  </a:solidFill>
                </a:rPr>
                <a:t>Dicrostonyx</a:t>
              </a:r>
              <a:r>
                <a:rPr lang="en-US" sz="1600" i="1" dirty="0">
                  <a:solidFill>
                    <a:schemeClr val="tx1"/>
                  </a:solidFill>
                </a:rPr>
                <a:t> </a:t>
              </a:r>
              <a:r>
                <a:rPr lang="en-US" sz="1600" i="1" dirty="0" err="1"/>
                <a:t>groenlandicus</a:t>
              </a:r>
              <a:r>
                <a:rPr lang="en-US" sz="1600" i="1" dirty="0"/>
                <a:t> </a:t>
              </a:r>
              <a:r>
                <a:rPr lang="en-US" sz="1600" dirty="0">
                  <a:solidFill>
                    <a:schemeClr val="tx1"/>
                  </a:solidFill>
                </a:rPr>
                <a:t>(collared lemming)</a:t>
              </a:r>
            </a:p>
          </p:txBody>
        </p:sp>
        <p:pic>
          <p:nvPicPr>
            <p:cNvPr id="13" name="Picture 12"/>
            <p:cNvPicPr>
              <a:picLocks noChangeAspect="1"/>
            </p:cNvPicPr>
            <p:nvPr/>
          </p:nvPicPr>
          <p:blipFill>
            <a:blip r:embed="rId5"/>
            <a:stretch>
              <a:fillRect/>
            </a:stretch>
          </p:blipFill>
          <p:spPr>
            <a:xfrm>
              <a:off x="406400" y="4355795"/>
              <a:ext cx="3403600" cy="227360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228600"/>
            <a:ext cx="5130857" cy="523220"/>
          </a:xfrm>
          <a:prstGeom prst="rect">
            <a:avLst/>
          </a:prstGeom>
          <a:noFill/>
        </p:spPr>
        <p:txBody>
          <a:bodyPr wrap="none" rtlCol="0">
            <a:spAutoFit/>
          </a:bodyPr>
          <a:lstStyle/>
          <a:p>
            <a:r>
              <a:rPr lang="en-US" sz="2800" dirty="0"/>
              <a:t>Characteristics of </a:t>
            </a:r>
            <a:r>
              <a:rPr lang="en-US" sz="2800" dirty="0" err="1"/>
              <a:t>arvicoline</a:t>
            </a:r>
            <a:r>
              <a:rPr lang="en-US" sz="2800" dirty="0"/>
              <a:t> cycles </a:t>
            </a:r>
          </a:p>
        </p:txBody>
      </p:sp>
      <p:pic>
        <p:nvPicPr>
          <p:cNvPr id="6" name="Picture 5" descr="Cycles.pdf"/>
          <p:cNvPicPr>
            <a:picLocks noChangeAspect="1"/>
          </p:cNvPicPr>
          <p:nvPr/>
        </p:nvPicPr>
        <p:blipFill>
          <a:blip r:embed="rId2"/>
          <a:srcRect l="29412" t="27273" r="29412" b="27273"/>
          <a:stretch>
            <a:fillRect/>
          </a:stretch>
        </p:blipFill>
        <p:spPr>
          <a:xfrm>
            <a:off x="5257800" y="1313119"/>
            <a:ext cx="3507740" cy="5011481"/>
          </a:xfrm>
          <a:prstGeom prst="rect">
            <a:avLst/>
          </a:prstGeom>
        </p:spPr>
      </p:pic>
      <p:sp>
        <p:nvSpPr>
          <p:cNvPr id="7" name="TextBox 6"/>
          <p:cNvSpPr txBox="1"/>
          <p:nvPr/>
        </p:nvSpPr>
        <p:spPr>
          <a:xfrm>
            <a:off x="601271" y="1737734"/>
            <a:ext cx="3118988" cy="369332"/>
          </a:xfrm>
          <a:prstGeom prst="rect">
            <a:avLst/>
          </a:prstGeom>
          <a:noFill/>
        </p:spPr>
        <p:txBody>
          <a:bodyPr wrap="none" rtlCol="0">
            <a:spAutoFit/>
          </a:bodyPr>
          <a:lstStyle/>
          <a:p>
            <a:r>
              <a:rPr lang="en-US" dirty="0"/>
              <a:t>1) They have a huge amplitude. </a:t>
            </a:r>
          </a:p>
        </p:txBody>
      </p:sp>
      <p:sp>
        <p:nvSpPr>
          <p:cNvPr id="8" name="TextBox 7"/>
          <p:cNvSpPr txBox="1"/>
          <p:nvPr/>
        </p:nvSpPr>
        <p:spPr>
          <a:xfrm>
            <a:off x="601271" y="2563667"/>
            <a:ext cx="3036596" cy="369332"/>
          </a:xfrm>
          <a:prstGeom prst="rect">
            <a:avLst/>
          </a:prstGeom>
          <a:noFill/>
        </p:spPr>
        <p:txBody>
          <a:bodyPr wrap="none" rtlCol="0">
            <a:spAutoFit/>
          </a:bodyPr>
          <a:lstStyle/>
          <a:p>
            <a:r>
              <a:rPr lang="en-US" dirty="0"/>
              <a:t>2) Growth phase is very rapid.</a:t>
            </a:r>
          </a:p>
        </p:txBody>
      </p:sp>
      <p:sp>
        <p:nvSpPr>
          <p:cNvPr id="9" name="TextBox 8"/>
          <p:cNvSpPr txBox="1"/>
          <p:nvPr/>
        </p:nvSpPr>
        <p:spPr>
          <a:xfrm>
            <a:off x="601271" y="3389600"/>
            <a:ext cx="2712326" cy="369332"/>
          </a:xfrm>
          <a:prstGeom prst="rect">
            <a:avLst/>
          </a:prstGeom>
          <a:noFill/>
        </p:spPr>
        <p:txBody>
          <a:bodyPr wrap="none" rtlCol="0">
            <a:spAutoFit/>
          </a:bodyPr>
          <a:lstStyle/>
          <a:p>
            <a:r>
              <a:rPr lang="en-US" dirty="0"/>
              <a:t>3) The crash is very abrupt. </a:t>
            </a:r>
          </a:p>
        </p:txBody>
      </p:sp>
      <p:sp>
        <p:nvSpPr>
          <p:cNvPr id="10" name="TextBox 9"/>
          <p:cNvSpPr txBox="1"/>
          <p:nvPr/>
        </p:nvSpPr>
        <p:spPr>
          <a:xfrm>
            <a:off x="601271" y="4215533"/>
            <a:ext cx="3075932" cy="369332"/>
          </a:xfrm>
          <a:prstGeom prst="rect">
            <a:avLst/>
          </a:prstGeom>
          <a:noFill/>
        </p:spPr>
        <p:txBody>
          <a:bodyPr wrap="none" rtlCol="0">
            <a:spAutoFit/>
          </a:bodyPr>
          <a:lstStyle/>
          <a:p>
            <a:r>
              <a:rPr lang="en-US" dirty="0"/>
              <a:t>4) There is a lag, or low period. </a:t>
            </a:r>
          </a:p>
        </p:txBody>
      </p:sp>
      <p:sp>
        <p:nvSpPr>
          <p:cNvPr id="11" name="TextBox 10"/>
          <p:cNvSpPr txBox="1"/>
          <p:nvPr/>
        </p:nvSpPr>
        <p:spPr>
          <a:xfrm>
            <a:off x="601271" y="5041466"/>
            <a:ext cx="4275529" cy="369332"/>
          </a:xfrm>
          <a:prstGeom prst="rect">
            <a:avLst/>
          </a:prstGeom>
          <a:noFill/>
        </p:spPr>
        <p:txBody>
          <a:bodyPr wrap="none" rtlCol="0">
            <a:spAutoFit/>
          </a:bodyPr>
          <a:lstStyle/>
          <a:p>
            <a:r>
              <a:rPr lang="en-US" dirty="0"/>
              <a:t>5) The periodicity seems to be fairly regular. </a:t>
            </a:r>
          </a:p>
        </p:txBody>
      </p:sp>
      <p:sp>
        <p:nvSpPr>
          <p:cNvPr id="12" name="TextBox 11"/>
          <p:cNvSpPr txBox="1"/>
          <p:nvPr/>
        </p:nvSpPr>
        <p:spPr>
          <a:xfrm>
            <a:off x="601271" y="5682733"/>
            <a:ext cx="2908894" cy="369332"/>
          </a:xfrm>
          <a:prstGeom prst="rect">
            <a:avLst/>
          </a:prstGeom>
          <a:noFill/>
        </p:spPr>
        <p:txBody>
          <a:bodyPr wrap="none" rtlCol="0">
            <a:spAutoFit/>
          </a:bodyPr>
          <a:lstStyle/>
          <a:p>
            <a:r>
              <a:rPr lang="en-US" dirty="0"/>
              <a:t>6) There’s a latitudinal effect.</a:t>
            </a:r>
          </a:p>
        </p:txBody>
      </p:sp>
      <p:sp>
        <p:nvSpPr>
          <p:cNvPr id="2" name="Rounded Rectangle 1"/>
          <p:cNvSpPr/>
          <p:nvPr/>
        </p:nvSpPr>
        <p:spPr>
          <a:xfrm>
            <a:off x="601271" y="2563667"/>
            <a:ext cx="2908894" cy="369332"/>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228600"/>
            <a:ext cx="4105010" cy="523220"/>
          </a:xfrm>
          <a:prstGeom prst="rect">
            <a:avLst/>
          </a:prstGeom>
          <a:noFill/>
        </p:spPr>
        <p:txBody>
          <a:bodyPr wrap="none" rtlCol="0">
            <a:spAutoFit/>
          </a:bodyPr>
          <a:lstStyle/>
          <a:p>
            <a:r>
              <a:rPr lang="en-US" sz="2800" dirty="0"/>
              <a:t>Extrinsic Hypotheses: Food</a:t>
            </a:r>
          </a:p>
        </p:txBody>
      </p:sp>
      <p:sp>
        <p:nvSpPr>
          <p:cNvPr id="3" name="TextBox 2"/>
          <p:cNvSpPr txBox="1"/>
          <p:nvPr/>
        </p:nvSpPr>
        <p:spPr>
          <a:xfrm>
            <a:off x="705576" y="1074700"/>
            <a:ext cx="5444183" cy="369332"/>
          </a:xfrm>
          <a:prstGeom prst="rect">
            <a:avLst/>
          </a:prstGeom>
          <a:noFill/>
        </p:spPr>
        <p:txBody>
          <a:bodyPr wrap="none" rtlCol="0">
            <a:spAutoFit/>
          </a:bodyPr>
          <a:lstStyle/>
          <a:p>
            <a:r>
              <a:rPr lang="en-US" dirty="0"/>
              <a:t>At low vole densities, plants are unaffected by herbivory.</a:t>
            </a:r>
          </a:p>
        </p:txBody>
      </p:sp>
      <p:sp>
        <p:nvSpPr>
          <p:cNvPr id="4" name="TextBox 3"/>
          <p:cNvSpPr txBox="1"/>
          <p:nvPr/>
        </p:nvSpPr>
        <p:spPr>
          <a:xfrm>
            <a:off x="685800" y="1536875"/>
            <a:ext cx="6190592" cy="369332"/>
          </a:xfrm>
          <a:prstGeom prst="rect">
            <a:avLst/>
          </a:prstGeom>
          <a:noFill/>
        </p:spPr>
        <p:txBody>
          <a:bodyPr wrap="none" rtlCol="0">
            <a:spAutoFit/>
          </a:bodyPr>
          <a:lstStyle/>
          <a:p>
            <a:r>
              <a:rPr lang="en-US" dirty="0"/>
              <a:t>At high densities, there is a selective reduction of plant biomass. </a:t>
            </a:r>
          </a:p>
        </p:txBody>
      </p:sp>
      <p:sp>
        <p:nvSpPr>
          <p:cNvPr id="5" name="TextBox 4"/>
          <p:cNvSpPr txBox="1"/>
          <p:nvPr/>
        </p:nvSpPr>
        <p:spPr>
          <a:xfrm>
            <a:off x="1215763" y="1999050"/>
            <a:ext cx="5375803" cy="369332"/>
          </a:xfrm>
          <a:prstGeom prst="rect">
            <a:avLst/>
          </a:prstGeom>
          <a:noFill/>
        </p:spPr>
        <p:txBody>
          <a:bodyPr wrap="none" rtlCol="0">
            <a:spAutoFit/>
          </a:bodyPr>
          <a:lstStyle/>
          <a:p>
            <a:r>
              <a:rPr lang="en-US" dirty="0"/>
              <a:t>This triggers production of chemical defenses by plants. </a:t>
            </a:r>
          </a:p>
        </p:txBody>
      </p:sp>
      <p:sp>
        <p:nvSpPr>
          <p:cNvPr id="6" name="TextBox 5"/>
          <p:cNvSpPr txBox="1"/>
          <p:nvPr/>
        </p:nvSpPr>
        <p:spPr>
          <a:xfrm>
            <a:off x="1219200" y="2461225"/>
            <a:ext cx="6673686" cy="646331"/>
          </a:xfrm>
          <a:prstGeom prst="rect">
            <a:avLst/>
          </a:prstGeom>
          <a:noFill/>
        </p:spPr>
        <p:txBody>
          <a:bodyPr wrap="none" rtlCol="0">
            <a:spAutoFit/>
          </a:bodyPr>
          <a:lstStyle/>
          <a:p>
            <a:r>
              <a:rPr lang="en-US" dirty="0"/>
              <a:t>Which, in turn, compromises the quality of forage available to voles, </a:t>
            </a:r>
          </a:p>
          <a:p>
            <a:r>
              <a:rPr lang="en-US" dirty="0"/>
              <a:t>	causing the crash.</a:t>
            </a:r>
          </a:p>
        </p:txBody>
      </p:sp>
      <p:sp>
        <p:nvSpPr>
          <p:cNvPr id="7" name="TextBox 6"/>
          <p:cNvSpPr txBox="1"/>
          <p:nvPr/>
        </p:nvSpPr>
        <p:spPr>
          <a:xfrm>
            <a:off x="1244754" y="3200400"/>
            <a:ext cx="7213446" cy="369332"/>
          </a:xfrm>
          <a:prstGeom prst="rect">
            <a:avLst/>
          </a:prstGeom>
          <a:noFill/>
        </p:spPr>
        <p:txBody>
          <a:bodyPr wrap="none" rtlCol="0">
            <a:spAutoFit/>
          </a:bodyPr>
          <a:lstStyle/>
          <a:p>
            <a:r>
              <a:rPr lang="en-US" dirty="0"/>
              <a:t>The time lag is explained as the time that plant populations take to recover.</a:t>
            </a:r>
          </a:p>
        </p:txBody>
      </p:sp>
      <p:grpSp>
        <p:nvGrpSpPr>
          <p:cNvPr id="11" name="Group 10"/>
          <p:cNvGrpSpPr/>
          <p:nvPr/>
        </p:nvGrpSpPr>
        <p:grpSpPr>
          <a:xfrm>
            <a:off x="609600" y="3609201"/>
            <a:ext cx="8153400" cy="3004950"/>
            <a:chOff x="609600" y="3609201"/>
            <a:chExt cx="8153400" cy="3004950"/>
          </a:xfrm>
        </p:grpSpPr>
        <p:pic>
          <p:nvPicPr>
            <p:cNvPr id="8" name="Picture 2"/>
            <p:cNvPicPr>
              <a:picLocks noChangeAspect="1" noChangeArrowheads="1"/>
            </p:cNvPicPr>
            <p:nvPr/>
          </p:nvPicPr>
          <p:blipFill>
            <a:blip r:embed="rId2"/>
            <a:srcRect/>
            <a:stretch>
              <a:fillRect/>
            </a:stretch>
          </p:blipFill>
          <p:spPr bwMode="auto">
            <a:xfrm>
              <a:off x="609600" y="3741983"/>
              <a:ext cx="3200400" cy="2735018"/>
            </a:xfrm>
            <a:prstGeom prst="rect">
              <a:avLst/>
            </a:prstGeom>
            <a:noFill/>
            <a:ln w="9525">
              <a:noFill/>
              <a:miter lim="800000"/>
              <a:headEnd/>
              <a:tailEnd/>
            </a:ln>
            <a:effectLst/>
          </p:spPr>
        </p:pic>
        <p:sp>
          <p:nvSpPr>
            <p:cNvPr id="9" name="TextBox 8"/>
            <p:cNvSpPr txBox="1"/>
            <p:nvPr/>
          </p:nvSpPr>
          <p:spPr>
            <a:xfrm>
              <a:off x="3253144" y="3609201"/>
              <a:ext cx="2637711" cy="276999"/>
            </a:xfrm>
            <a:prstGeom prst="rect">
              <a:avLst/>
            </a:prstGeom>
            <a:noFill/>
          </p:spPr>
          <p:txBody>
            <a:bodyPr wrap="none" rtlCol="0">
              <a:spAutoFit/>
            </a:bodyPr>
            <a:lstStyle/>
            <a:p>
              <a:r>
                <a:rPr lang="en-US" sz="1200" dirty="0" err="1"/>
                <a:t>Turchin</a:t>
              </a:r>
              <a:r>
                <a:rPr lang="en-US" sz="1200" dirty="0"/>
                <a:t> &amp; </a:t>
              </a:r>
              <a:r>
                <a:rPr lang="en-US" sz="1200" dirty="0" err="1"/>
                <a:t>Batzli</a:t>
              </a:r>
              <a:r>
                <a:rPr lang="en-US" sz="1200" dirty="0"/>
                <a:t> 2001. Ecology 82:1521.</a:t>
              </a:r>
            </a:p>
          </p:txBody>
        </p:sp>
        <p:pic>
          <p:nvPicPr>
            <p:cNvPr id="10" name="Picture 3"/>
            <p:cNvPicPr>
              <a:picLocks noChangeAspect="1" noChangeArrowheads="1"/>
            </p:cNvPicPr>
            <p:nvPr/>
          </p:nvPicPr>
          <p:blipFill>
            <a:blip r:embed="rId3"/>
            <a:srcRect b="48889"/>
            <a:stretch>
              <a:fillRect/>
            </a:stretch>
          </p:blipFill>
          <p:spPr bwMode="auto">
            <a:xfrm>
              <a:off x="4572000" y="3888912"/>
              <a:ext cx="4191000" cy="2725239"/>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4600" y="228600"/>
            <a:ext cx="4105010" cy="523220"/>
          </a:xfrm>
          <a:prstGeom prst="rect">
            <a:avLst/>
          </a:prstGeom>
          <a:noFill/>
        </p:spPr>
        <p:txBody>
          <a:bodyPr wrap="none" rtlCol="0">
            <a:spAutoFit/>
          </a:bodyPr>
          <a:lstStyle/>
          <a:p>
            <a:r>
              <a:rPr lang="en-US" sz="2800" dirty="0"/>
              <a:t>Extrinsic Hypotheses: Food</a:t>
            </a:r>
          </a:p>
        </p:txBody>
      </p:sp>
      <p:pic>
        <p:nvPicPr>
          <p:cNvPr id="9" name="Picture 8" descr="FoodHypothesis.pdf"/>
          <p:cNvPicPr>
            <a:picLocks noChangeAspect="1"/>
          </p:cNvPicPr>
          <p:nvPr/>
        </p:nvPicPr>
        <p:blipFill rotWithShape="1">
          <a:blip r:embed="rId3"/>
          <a:srcRect l="2659" t="40909" r="3152" b="40909"/>
          <a:stretch/>
        </p:blipFill>
        <p:spPr>
          <a:xfrm>
            <a:off x="612340" y="914400"/>
            <a:ext cx="7960426" cy="1988739"/>
          </a:xfrm>
          <a:prstGeom prst="rect">
            <a:avLst/>
          </a:prstGeom>
        </p:spPr>
      </p:pic>
      <p:grpSp>
        <p:nvGrpSpPr>
          <p:cNvPr id="4" name="Group 3">
            <a:extLst>
              <a:ext uri="{FF2B5EF4-FFF2-40B4-BE49-F238E27FC236}">
                <a16:creationId xmlns:a16="http://schemas.microsoft.com/office/drawing/2014/main" id="{5C3297F9-3C59-3146-9AFF-6879EE84A2A0}"/>
              </a:ext>
            </a:extLst>
          </p:cNvPr>
          <p:cNvGrpSpPr/>
          <p:nvPr/>
        </p:nvGrpSpPr>
        <p:grpSpPr>
          <a:xfrm>
            <a:off x="2514600" y="2937429"/>
            <a:ext cx="4457544" cy="3973915"/>
            <a:chOff x="2476656" y="2903139"/>
            <a:chExt cx="4457544" cy="3973915"/>
          </a:xfrm>
        </p:grpSpPr>
        <p:pic>
          <p:nvPicPr>
            <p:cNvPr id="3" name="Picture 2">
              <a:extLst>
                <a:ext uri="{FF2B5EF4-FFF2-40B4-BE49-F238E27FC236}">
                  <a16:creationId xmlns:a16="http://schemas.microsoft.com/office/drawing/2014/main" id="{59A5EEB6-46E5-4E41-85A0-C69D74CC4262}"/>
                </a:ext>
              </a:extLst>
            </p:cNvPr>
            <p:cNvPicPr>
              <a:picLocks noChangeAspect="1"/>
            </p:cNvPicPr>
            <p:nvPr/>
          </p:nvPicPr>
          <p:blipFill rotWithShape="1">
            <a:blip r:embed="rId4">
              <a:extLst>
                <a:ext uri="{28A0092B-C50C-407E-A947-70E740481C1C}">
                  <a14:useLocalDpi xmlns:a14="http://schemas.microsoft.com/office/drawing/2010/main" val="0"/>
                </a:ext>
              </a:extLst>
            </a:blip>
            <a:srcRect t="16667" b="14444"/>
            <a:stretch/>
          </p:blipFill>
          <p:spPr>
            <a:xfrm>
              <a:off x="2476656" y="2903139"/>
              <a:ext cx="4457544" cy="3973915"/>
            </a:xfrm>
            <a:prstGeom prst="rect">
              <a:avLst/>
            </a:prstGeom>
          </p:spPr>
        </p:pic>
        <p:sp>
          <p:nvSpPr>
            <p:cNvPr id="2" name="TextBox 1">
              <a:extLst>
                <a:ext uri="{FF2B5EF4-FFF2-40B4-BE49-F238E27FC236}">
                  <a16:creationId xmlns:a16="http://schemas.microsoft.com/office/drawing/2014/main" id="{857FE4F5-DB4B-D649-9EAE-B7B9166F422E}"/>
                </a:ext>
              </a:extLst>
            </p:cNvPr>
            <p:cNvSpPr txBox="1"/>
            <p:nvPr/>
          </p:nvSpPr>
          <p:spPr>
            <a:xfrm>
              <a:off x="3200400" y="6490900"/>
              <a:ext cx="3042371" cy="276999"/>
            </a:xfrm>
            <a:prstGeom prst="rect">
              <a:avLst/>
            </a:prstGeom>
            <a:noFill/>
          </p:spPr>
          <p:txBody>
            <a:bodyPr wrap="none" rtlCol="0">
              <a:spAutoFit/>
            </a:bodyPr>
            <a:lstStyle/>
            <a:p>
              <a:r>
                <a:rPr lang="en-US" sz="1200" dirty="0"/>
                <a:t>From Cole &amp; </a:t>
              </a:r>
              <a:r>
                <a:rPr lang="en-US" sz="1200" dirty="0" err="1"/>
                <a:t>Batzli</a:t>
              </a:r>
              <a:r>
                <a:rPr lang="en-US" sz="1200" dirty="0"/>
                <a:t> (1978. J. Mammal. 58:809)</a:t>
              </a:r>
            </a:p>
          </p:txBody>
        </p:sp>
      </p:grpSp>
      <p:cxnSp>
        <p:nvCxnSpPr>
          <p:cNvPr id="10" name="Straight Arrow Connector 9">
            <a:extLst>
              <a:ext uri="{FF2B5EF4-FFF2-40B4-BE49-F238E27FC236}">
                <a16:creationId xmlns:a16="http://schemas.microsoft.com/office/drawing/2014/main" id="{F351E2CB-EC2F-C549-AF52-A697D9B0FDC4}"/>
              </a:ext>
            </a:extLst>
          </p:cNvPr>
          <p:cNvCxnSpPr/>
          <p:nvPr/>
        </p:nvCxnSpPr>
        <p:spPr>
          <a:xfrm rot="5400000">
            <a:off x="5295106" y="3618706"/>
            <a:ext cx="990600"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2841F7E-C4DE-6543-81E2-FEF0E76F0FA4}"/>
              </a:ext>
            </a:extLst>
          </p:cNvPr>
          <p:cNvCxnSpPr/>
          <p:nvPr/>
        </p:nvCxnSpPr>
        <p:spPr>
          <a:xfrm rot="5400000">
            <a:off x="4153694" y="3618706"/>
            <a:ext cx="990600"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8F0ECDD-D20B-1143-8832-78B469919B9F}"/>
              </a:ext>
            </a:extLst>
          </p:cNvPr>
          <p:cNvCxnSpPr/>
          <p:nvPr/>
        </p:nvCxnSpPr>
        <p:spPr>
          <a:xfrm rot="5400000">
            <a:off x="3163094" y="3618706"/>
            <a:ext cx="990600"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228600"/>
            <a:ext cx="6763646" cy="523220"/>
          </a:xfrm>
          <a:prstGeom prst="rect">
            <a:avLst/>
          </a:prstGeom>
          <a:noFill/>
        </p:spPr>
        <p:txBody>
          <a:bodyPr wrap="none" rtlCol="0">
            <a:spAutoFit/>
          </a:bodyPr>
          <a:lstStyle/>
          <a:p>
            <a:pPr algn="ctr"/>
            <a:r>
              <a:rPr lang="en-US" sz="2800" dirty="0"/>
              <a:t>Extrinsic Hypotheses: Predators </a:t>
            </a:r>
            <a:r>
              <a:rPr lang="en-US" sz="1400" dirty="0"/>
              <a:t>(</a:t>
            </a:r>
            <a:r>
              <a:rPr lang="en-US" sz="1400" dirty="0" err="1"/>
              <a:t>Hanski</a:t>
            </a:r>
            <a:r>
              <a:rPr lang="en-US" sz="1400" dirty="0"/>
              <a:t> et al. 1991, 2001) </a:t>
            </a:r>
          </a:p>
        </p:txBody>
      </p:sp>
      <p:grpSp>
        <p:nvGrpSpPr>
          <p:cNvPr id="15" name="Group 14"/>
          <p:cNvGrpSpPr/>
          <p:nvPr/>
        </p:nvGrpSpPr>
        <p:grpSpPr>
          <a:xfrm>
            <a:off x="457200" y="762000"/>
            <a:ext cx="8299305" cy="2926801"/>
            <a:chOff x="457200" y="762000"/>
            <a:chExt cx="8299305" cy="2926801"/>
          </a:xfrm>
        </p:grpSpPr>
        <p:sp>
          <p:nvSpPr>
            <p:cNvPr id="9" name="TextBox 8"/>
            <p:cNvSpPr txBox="1"/>
            <p:nvPr/>
          </p:nvSpPr>
          <p:spPr>
            <a:xfrm>
              <a:off x="457200" y="762000"/>
              <a:ext cx="8299305" cy="369332"/>
            </a:xfrm>
            <a:prstGeom prst="rect">
              <a:avLst/>
            </a:prstGeom>
            <a:noFill/>
          </p:spPr>
          <p:txBody>
            <a:bodyPr wrap="none" rtlCol="0">
              <a:spAutoFit/>
            </a:bodyPr>
            <a:lstStyle/>
            <a:p>
              <a:r>
                <a:rPr lang="en-US" dirty="0"/>
                <a:t>In northern Scandinavia, there are specialist predators, </a:t>
              </a:r>
              <a:r>
                <a:rPr lang="en-US" i="1" dirty="0" err="1"/>
                <a:t>Mustela</a:t>
              </a:r>
              <a:r>
                <a:rPr lang="en-US" i="1" dirty="0"/>
                <a:t> </a:t>
              </a:r>
              <a:r>
                <a:rPr lang="en-US" i="1" dirty="0" err="1"/>
                <a:t>nivalis</a:t>
              </a:r>
              <a:r>
                <a:rPr lang="en-US" i="1" dirty="0"/>
                <a:t> </a:t>
              </a:r>
              <a:r>
                <a:rPr lang="en-US" dirty="0"/>
                <a:t>and </a:t>
              </a:r>
              <a:r>
                <a:rPr lang="en-US" i="1" dirty="0"/>
                <a:t>M. </a:t>
              </a:r>
              <a:r>
                <a:rPr lang="en-US" i="1" dirty="0" err="1"/>
                <a:t>erminea</a:t>
              </a:r>
              <a:r>
                <a:rPr lang="en-US" dirty="0"/>
                <a:t>. </a:t>
              </a:r>
            </a:p>
          </p:txBody>
        </p:sp>
        <p:grpSp>
          <p:nvGrpSpPr>
            <p:cNvPr id="8" name="Group 7"/>
            <p:cNvGrpSpPr/>
            <p:nvPr/>
          </p:nvGrpSpPr>
          <p:grpSpPr>
            <a:xfrm>
              <a:off x="3018652" y="1305854"/>
              <a:ext cx="3176401" cy="2382947"/>
              <a:chOff x="5352883" y="3547646"/>
              <a:chExt cx="3562517" cy="2672612"/>
            </a:xfrm>
          </p:grpSpPr>
          <p:pic>
            <p:nvPicPr>
              <p:cNvPr id="5122" name="Picture 2"/>
              <p:cNvPicPr>
                <a:picLocks noChangeAspect="1" noChangeArrowheads="1"/>
              </p:cNvPicPr>
              <p:nvPr/>
            </p:nvPicPr>
            <p:blipFill>
              <a:blip r:embed="rId3"/>
              <a:srcRect/>
              <a:stretch>
                <a:fillRect/>
              </a:stretch>
            </p:blipFill>
            <p:spPr bwMode="auto">
              <a:xfrm>
                <a:off x="5410200" y="3581400"/>
                <a:ext cx="3505200" cy="2638858"/>
              </a:xfrm>
              <a:prstGeom prst="rect">
                <a:avLst/>
              </a:prstGeom>
              <a:noFill/>
              <a:ln w="9525">
                <a:noFill/>
                <a:miter lim="800000"/>
                <a:headEnd/>
                <a:tailEnd/>
              </a:ln>
              <a:effectLst/>
            </p:spPr>
          </p:pic>
          <p:sp>
            <p:nvSpPr>
              <p:cNvPr id="3" name="TextBox 2"/>
              <p:cNvSpPr txBox="1"/>
              <p:nvPr/>
            </p:nvSpPr>
            <p:spPr>
              <a:xfrm>
                <a:off x="5352883" y="3547646"/>
                <a:ext cx="1428917"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i="1" dirty="0" err="1"/>
                  <a:t>Mustela</a:t>
                </a:r>
                <a:r>
                  <a:rPr lang="en-US" sz="1600" i="1" dirty="0"/>
                  <a:t> </a:t>
                </a:r>
                <a:r>
                  <a:rPr lang="en-US" sz="1600" i="1" dirty="0" err="1"/>
                  <a:t>nivalis</a:t>
                </a:r>
                <a:endParaRPr lang="en-US" sz="1600" i="1" dirty="0"/>
              </a:p>
            </p:txBody>
          </p:sp>
        </p:grpSp>
      </p:grpSp>
      <p:grpSp>
        <p:nvGrpSpPr>
          <p:cNvPr id="14" name="Group 13"/>
          <p:cNvGrpSpPr/>
          <p:nvPr/>
        </p:nvGrpSpPr>
        <p:grpSpPr>
          <a:xfrm>
            <a:off x="330797" y="4020664"/>
            <a:ext cx="8574095" cy="2761136"/>
            <a:chOff x="330797" y="4020664"/>
            <a:chExt cx="8574095" cy="2761136"/>
          </a:xfrm>
        </p:grpSpPr>
        <p:grpSp>
          <p:nvGrpSpPr>
            <p:cNvPr id="6" name="Group 5"/>
            <p:cNvGrpSpPr/>
            <p:nvPr/>
          </p:nvGrpSpPr>
          <p:grpSpPr>
            <a:xfrm>
              <a:off x="330797" y="4020664"/>
              <a:ext cx="8574095" cy="2761136"/>
              <a:chOff x="330797" y="4020664"/>
              <a:chExt cx="8574095" cy="2761136"/>
            </a:xfrm>
          </p:grpSpPr>
          <p:sp>
            <p:nvSpPr>
              <p:cNvPr id="13" name="TextBox 12"/>
              <p:cNvSpPr txBox="1"/>
              <p:nvPr/>
            </p:nvSpPr>
            <p:spPr>
              <a:xfrm>
                <a:off x="330797" y="6412468"/>
                <a:ext cx="8574095" cy="369332"/>
              </a:xfrm>
              <a:prstGeom prst="rect">
                <a:avLst/>
              </a:prstGeom>
              <a:noFill/>
            </p:spPr>
            <p:txBody>
              <a:bodyPr wrap="none" rtlCol="0">
                <a:spAutoFit/>
              </a:bodyPr>
              <a:lstStyle/>
              <a:p>
                <a:r>
                  <a:rPr lang="en-US" dirty="0"/>
                  <a:t>Lots of studies have raised voles in predator-free enclosures and populations always crash.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844" y="4020664"/>
                <a:ext cx="3810000" cy="2338917"/>
              </a:xfrm>
              <a:prstGeom prst="rect">
                <a:avLst/>
              </a:prstGeom>
            </p:spPr>
          </p:pic>
        </p:grpSp>
        <p:sp>
          <p:nvSpPr>
            <p:cNvPr id="12" name="TextBox 11"/>
            <p:cNvSpPr txBox="1"/>
            <p:nvPr/>
          </p:nvSpPr>
          <p:spPr>
            <a:xfrm>
              <a:off x="6931742" y="4999703"/>
              <a:ext cx="1649491" cy="523220"/>
            </a:xfrm>
            <a:prstGeom prst="rect">
              <a:avLst/>
            </a:prstGeom>
            <a:noFill/>
          </p:spPr>
          <p:txBody>
            <a:bodyPr wrap="none" rtlCol="0">
              <a:spAutoFit/>
            </a:bodyPr>
            <a:lstStyle/>
            <a:p>
              <a:pPr algn="ctr"/>
              <a:r>
                <a:rPr lang="en-US" sz="1400" dirty="0"/>
                <a:t>Graham &amp; </a:t>
              </a:r>
              <a:r>
                <a:rPr lang="en-US" sz="1400" dirty="0" err="1"/>
                <a:t>Lambin</a:t>
              </a:r>
              <a:r>
                <a:rPr lang="en-US" sz="1400" dirty="0"/>
                <a:t> </a:t>
              </a:r>
            </a:p>
            <a:p>
              <a:pPr algn="ctr"/>
              <a:r>
                <a:rPr lang="en-US" sz="1400" dirty="0"/>
                <a:t>(2002. J. Anim. </a:t>
              </a:r>
              <a:r>
                <a:rPr lang="en-US" sz="1400" dirty="0" err="1"/>
                <a:t>Ecol</a:t>
              </a:r>
              <a:r>
                <a:rPr lang="en-US" sz="1400"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76400" y="76200"/>
            <a:ext cx="5774312" cy="830997"/>
          </a:xfrm>
          <a:prstGeom prst="rect">
            <a:avLst/>
          </a:prstGeom>
          <a:noFill/>
        </p:spPr>
        <p:txBody>
          <a:bodyPr wrap="none" rtlCol="0">
            <a:spAutoFit/>
          </a:bodyPr>
          <a:lstStyle/>
          <a:p>
            <a:pPr algn="ctr"/>
            <a:r>
              <a:rPr lang="en-US" sz="2800" dirty="0"/>
              <a:t>Intrinsic Hypothesis: Chitty Hypothesis</a:t>
            </a:r>
          </a:p>
          <a:p>
            <a:pPr algn="ctr"/>
            <a:r>
              <a:rPr lang="en-US" sz="2000" dirty="0"/>
              <a:t>(Behavioral genetics hypothesis)</a:t>
            </a:r>
          </a:p>
        </p:txBody>
      </p:sp>
      <p:sp>
        <p:nvSpPr>
          <p:cNvPr id="8" name="TextBox 7"/>
          <p:cNvSpPr txBox="1"/>
          <p:nvPr/>
        </p:nvSpPr>
        <p:spPr>
          <a:xfrm>
            <a:off x="1055446" y="1066800"/>
            <a:ext cx="7033108" cy="369332"/>
          </a:xfrm>
          <a:prstGeom prst="rect">
            <a:avLst/>
          </a:prstGeom>
          <a:noFill/>
        </p:spPr>
        <p:txBody>
          <a:bodyPr wrap="none" rtlCol="0">
            <a:spAutoFit/>
          </a:bodyPr>
          <a:lstStyle/>
          <a:p>
            <a:r>
              <a:rPr lang="en-US" dirty="0"/>
              <a:t>There is a high proportion of large aggressive voles in peak populations.</a:t>
            </a:r>
          </a:p>
        </p:txBody>
      </p:sp>
      <p:pic>
        <p:nvPicPr>
          <p:cNvPr id="9" name="Picture 8" descr="ChittyHypothesis.pdf"/>
          <p:cNvPicPr>
            <a:picLocks noChangeAspect="1"/>
          </p:cNvPicPr>
          <p:nvPr/>
        </p:nvPicPr>
        <p:blipFill rotWithShape="1">
          <a:blip r:embed="rId3"/>
          <a:srcRect l="11765" t="28945" r="8824" b="29060"/>
          <a:stretch/>
        </p:blipFill>
        <p:spPr>
          <a:xfrm>
            <a:off x="2006123" y="2819400"/>
            <a:ext cx="5232877" cy="3581400"/>
          </a:xfrm>
          <a:prstGeom prst="rect">
            <a:avLst/>
          </a:prstGeom>
        </p:spPr>
      </p:pic>
      <p:sp>
        <p:nvSpPr>
          <p:cNvPr id="12" name="TextBox 11"/>
          <p:cNvSpPr txBox="1"/>
          <p:nvPr/>
        </p:nvSpPr>
        <p:spPr>
          <a:xfrm>
            <a:off x="914400" y="1524000"/>
            <a:ext cx="7268448" cy="369332"/>
          </a:xfrm>
          <a:prstGeom prst="rect">
            <a:avLst/>
          </a:prstGeom>
          <a:noFill/>
        </p:spPr>
        <p:txBody>
          <a:bodyPr wrap="none" rtlCol="0">
            <a:spAutoFit/>
          </a:bodyPr>
          <a:lstStyle/>
          <a:p>
            <a:r>
              <a:rPr lang="en-US" dirty="0"/>
              <a:t>The idea is that there is a genetic basis to both size and aggressive behavior.</a:t>
            </a:r>
          </a:p>
        </p:txBody>
      </p:sp>
      <p:sp>
        <p:nvSpPr>
          <p:cNvPr id="13" name="TextBox 12"/>
          <p:cNvSpPr txBox="1"/>
          <p:nvPr/>
        </p:nvSpPr>
        <p:spPr>
          <a:xfrm>
            <a:off x="2819400" y="2057400"/>
            <a:ext cx="3555856" cy="369332"/>
          </a:xfrm>
          <a:prstGeom prst="rect">
            <a:avLst/>
          </a:prstGeom>
          <a:noFill/>
        </p:spPr>
        <p:txBody>
          <a:bodyPr wrap="none" rtlCol="0">
            <a:spAutoFit/>
          </a:bodyPr>
          <a:lstStyle/>
          <a:p>
            <a:r>
              <a:rPr lang="en-US" dirty="0"/>
              <a:t>Selection is operating within a cycle.</a:t>
            </a:r>
          </a:p>
        </p:txBody>
      </p:sp>
      <p:grpSp>
        <p:nvGrpSpPr>
          <p:cNvPr id="3" name="Group 2">
            <a:extLst>
              <a:ext uri="{FF2B5EF4-FFF2-40B4-BE49-F238E27FC236}">
                <a16:creationId xmlns:a16="http://schemas.microsoft.com/office/drawing/2014/main" id="{DE293FF9-6B61-5341-8B25-17356FA7CD21}"/>
              </a:ext>
            </a:extLst>
          </p:cNvPr>
          <p:cNvGrpSpPr/>
          <p:nvPr/>
        </p:nvGrpSpPr>
        <p:grpSpPr>
          <a:xfrm>
            <a:off x="303211" y="3249682"/>
            <a:ext cx="2516189" cy="2246531"/>
            <a:chOff x="303211" y="3249682"/>
            <a:chExt cx="2516189" cy="2246531"/>
          </a:xfrm>
        </p:grpSpPr>
        <p:cxnSp>
          <p:nvCxnSpPr>
            <p:cNvPr id="15" name="Straight Arrow Connector 14"/>
            <p:cNvCxnSpPr/>
            <p:nvPr/>
          </p:nvCxnSpPr>
          <p:spPr>
            <a:xfrm rot="16200000" flipH="1">
              <a:off x="1371600" y="4048413"/>
              <a:ext cx="1600200" cy="1295400"/>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82C8395-B1C8-404B-9DD1-0A7ACBA5DE04}"/>
                </a:ext>
              </a:extLst>
            </p:cNvPr>
            <p:cNvSpPr txBox="1"/>
            <p:nvPr/>
          </p:nvSpPr>
          <p:spPr>
            <a:xfrm>
              <a:off x="303211" y="3249682"/>
              <a:ext cx="1699183" cy="646331"/>
            </a:xfrm>
            <a:prstGeom prst="rect">
              <a:avLst/>
            </a:prstGeom>
            <a:noFill/>
          </p:spPr>
          <p:txBody>
            <a:bodyPr wrap="none" rtlCol="0">
              <a:spAutoFit/>
            </a:bodyPr>
            <a:lstStyle/>
            <a:p>
              <a:r>
                <a:rPr lang="en-US" dirty="0"/>
                <a:t>Small, amicable </a:t>
              </a:r>
            </a:p>
            <a:p>
              <a:pPr algn="ctr"/>
              <a:r>
                <a:rPr lang="en-US" dirty="0"/>
                <a:t>voles.</a:t>
              </a:r>
            </a:p>
          </p:txBody>
        </p:sp>
      </p:grpSp>
      <p:grpSp>
        <p:nvGrpSpPr>
          <p:cNvPr id="4" name="Group 3">
            <a:extLst>
              <a:ext uri="{FF2B5EF4-FFF2-40B4-BE49-F238E27FC236}">
                <a16:creationId xmlns:a16="http://schemas.microsoft.com/office/drawing/2014/main" id="{1F468B4B-5499-9D4C-8DFF-82AB5E47B88E}"/>
              </a:ext>
            </a:extLst>
          </p:cNvPr>
          <p:cNvGrpSpPr/>
          <p:nvPr/>
        </p:nvGrpSpPr>
        <p:grpSpPr>
          <a:xfrm>
            <a:off x="4876800" y="3200400"/>
            <a:ext cx="3962755" cy="1143000"/>
            <a:chOff x="4876800" y="3200400"/>
            <a:chExt cx="3962755" cy="1143000"/>
          </a:xfrm>
        </p:grpSpPr>
        <p:cxnSp>
          <p:nvCxnSpPr>
            <p:cNvPr id="20" name="Straight Arrow Connector 19"/>
            <p:cNvCxnSpPr/>
            <p:nvPr/>
          </p:nvCxnSpPr>
          <p:spPr>
            <a:xfrm flipH="1">
              <a:off x="4876800" y="3591212"/>
              <a:ext cx="2438400" cy="752188"/>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3E7FBCA-6948-8F4C-8926-1AC1A8549723}"/>
                </a:ext>
              </a:extLst>
            </p:cNvPr>
            <p:cNvSpPr txBox="1"/>
            <p:nvPr/>
          </p:nvSpPr>
          <p:spPr>
            <a:xfrm>
              <a:off x="7010400" y="3200400"/>
              <a:ext cx="1829155" cy="646331"/>
            </a:xfrm>
            <a:prstGeom prst="rect">
              <a:avLst/>
            </a:prstGeom>
            <a:noFill/>
          </p:spPr>
          <p:txBody>
            <a:bodyPr wrap="none" rtlCol="0">
              <a:spAutoFit/>
            </a:bodyPr>
            <a:lstStyle/>
            <a:p>
              <a:r>
                <a:rPr lang="en-US" dirty="0"/>
                <a:t>Large, aggressive </a:t>
              </a:r>
            </a:p>
            <a:p>
              <a:pPr algn="ctr"/>
              <a:r>
                <a:rPr lang="en-US" dirty="0"/>
                <a:t>voles.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35803"/>
            <a:ext cx="5774312" cy="830997"/>
          </a:xfrm>
          <a:prstGeom prst="rect">
            <a:avLst/>
          </a:prstGeom>
          <a:noFill/>
        </p:spPr>
        <p:txBody>
          <a:bodyPr wrap="none" rtlCol="0">
            <a:spAutoFit/>
          </a:bodyPr>
          <a:lstStyle/>
          <a:p>
            <a:pPr algn="ctr"/>
            <a:r>
              <a:rPr lang="en-US" sz="2800" dirty="0"/>
              <a:t>Intrinsic Hypothesis: Chitty Hypothesis</a:t>
            </a:r>
          </a:p>
          <a:p>
            <a:pPr algn="ctr"/>
            <a:r>
              <a:rPr lang="en-US" sz="2000" dirty="0"/>
              <a:t>(Behavioral genetics hypothesis)</a:t>
            </a:r>
          </a:p>
        </p:txBody>
      </p:sp>
      <p:sp>
        <p:nvSpPr>
          <p:cNvPr id="3" name="TextBox 2"/>
          <p:cNvSpPr txBox="1"/>
          <p:nvPr/>
        </p:nvSpPr>
        <p:spPr>
          <a:xfrm>
            <a:off x="762000" y="1487269"/>
            <a:ext cx="7571867" cy="646331"/>
          </a:xfrm>
          <a:prstGeom prst="rect">
            <a:avLst/>
          </a:prstGeom>
          <a:noFill/>
        </p:spPr>
        <p:txBody>
          <a:bodyPr wrap="none" rtlCol="0">
            <a:spAutoFit/>
          </a:bodyPr>
          <a:lstStyle/>
          <a:p>
            <a:r>
              <a:rPr lang="en-US" dirty="0"/>
              <a:t>At first, the Chitty hypothesis was criticized on the grounds that a single cycle is </a:t>
            </a:r>
          </a:p>
          <a:p>
            <a:r>
              <a:rPr lang="en-US" dirty="0"/>
              <a:t>	too short a time period for selection to operate.</a:t>
            </a:r>
          </a:p>
        </p:txBody>
      </p:sp>
      <p:sp>
        <p:nvSpPr>
          <p:cNvPr id="4" name="TextBox 3"/>
          <p:cNvSpPr txBox="1"/>
          <p:nvPr/>
        </p:nvSpPr>
        <p:spPr>
          <a:xfrm>
            <a:off x="1019023" y="2697202"/>
            <a:ext cx="7099607" cy="646331"/>
          </a:xfrm>
          <a:prstGeom prst="rect">
            <a:avLst/>
          </a:prstGeom>
          <a:noFill/>
        </p:spPr>
        <p:txBody>
          <a:bodyPr wrap="none" rtlCol="0">
            <a:spAutoFit/>
          </a:bodyPr>
          <a:lstStyle/>
          <a:p>
            <a:pPr algn="ctr"/>
            <a:r>
              <a:rPr lang="en-US" dirty="0"/>
              <a:t>Allele frequencies in a sample from a trough can be significantly different </a:t>
            </a:r>
          </a:p>
          <a:p>
            <a:pPr algn="ctr"/>
            <a:r>
              <a:rPr lang="en-US" dirty="0"/>
              <a:t>than those in a sample from a peak. </a:t>
            </a:r>
          </a:p>
        </p:txBody>
      </p:sp>
      <p:sp>
        <p:nvSpPr>
          <p:cNvPr id="5" name="TextBox 4"/>
          <p:cNvSpPr txBox="1"/>
          <p:nvPr/>
        </p:nvSpPr>
        <p:spPr>
          <a:xfrm>
            <a:off x="1224343" y="3773269"/>
            <a:ext cx="6704784" cy="646331"/>
          </a:xfrm>
          <a:prstGeom prst="rect">
            <a:avLst/>
          </a:prstGeom>
          <a:noFill/>
        </p:spPr>
        <p:txBody>
          <a:bodyPr wrap="none" rtlCol="0">
            <a:spAutoFit/>
          </a:bodyPr>
          <a:lstStyle/>
          <a:p>
            <a:r>
              <a:rPr lang="en-US" dirty="0"/>
              <a:t>However, large size and aggressive behavior have very low heritability</a:t>
            </a:r>
          </a:p>
          <a:p>
            <a:pPr algn="ctr"/>
            <a:r>
              <a:rPr lang="en-US" dirty="0"/>
              <a:t>(</a:t>
            </a:r>
            <a:r>
              <a:rPr lang="en-US" dirty="0" err="1"/>
              <a:t>Boonstra</a:t>
            </a:r>
            <a:r>
              <a:rPr lang="en-US" dirty="0"/>
              <a:t> &amp; </a:t>
            </a:r>
            <a:r>
              <a:rPr lang="en-US" dirty="0" err="1"/>
              <a:t>Boag</a:t>
            </a:r>
            <a:r>
              <a:rPr lang="en-US" dirty="0"/>
              <a:t>. 1987. Evolution. 41:929).  </a:t>
            </a:r>
          </a:p>
        </p:txBody>
      </p:sp>
      <p:sp>
        <p:nvSpPr>
          <p:cNvPr id="6" name="TextBox 5"/>
          <p:cNvSpPr txBox="1"/>
          <p:nvPr/>
        </p:nvSpPr>
        <p:spPr>
          <a:xfrm>
            <a:off x="1548544" y="4840069"/>
            <a:ext cx="6071456" cy="646331"/>
          </a:xfrm>
          <a:prstGeom prst="rect">
            <a:avLst/>
          </a:prstGeom>
          <a:noFill/>
        </p:spPr>
        <p:txBody>
          <a:bodyPr wrap="none" rtlCol="0">
            <a:spAutoFit/>
          </a:bodyPr>
          <a:lstStyle/>
          <a:p>
            <a:pPr algn="ctr"/>
            <a:r>
              <a:rPr lang="en-US" dirty="0"/>
              <a:t>The response to selection is only possible if traits are heritable;</a:t>
            </a:r>
          </a:p>
          <a:p>
            <a:pPr algn="ctr"/>
            <a:r>
              <a:rPr lang="en-US" dirty="0"/>
              <a:t> this is not true for the crucial traits.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3367</TotalTime>
  <Words>544</Words>
  <Application>Microsoft Macintosh PowerPoint</Application>
  <PresentationFormat>On-screen Show (4:3)</PresentationFormat>
  <Paragraphs>73</Paragraphs>
  <Slides>11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Idaho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Dave Roon</dc:creator>
  <cp:lastModifiedBy>Sullivan, Jack (jacks@uidaho.edu)</cp:lastModifiedBy>
  <cp:revision>104</cp:revision>
  <dcterms:created xsi:type="dcterms:W3CDTF">2011-11-14T18:17:08Z</dcterms:created>
  <dcterms:modified xsi:type="dcterms:W3CDTF">2023-11-27T18:53:07Z</dcterms:modified>
</cp:coreProperties>
</file>