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9" r:id="rId6"/>
    <p:sldId id="270" r:id="rId7"/>
    <p:sldId id="265" r:id="rId8"/>
    <p:sldId id="263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3" d="100"/>
          <a:sy n="73" d="100"/>
        </p:scale>
        <p:origin x="91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8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3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0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8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2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1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7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B454C-6323-4E6F-99DA-137CD10A4C8A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2EE68-878C-4CCD-9F3B-0F00F40FB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5657" y="746449"/>
            <a:ext cx="5411755" cy="5881799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The Intersection of the Indigenous, the Humanities and the Sciences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25 August 2017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24" y="575827"/>
            <a:ext cx="4177904" cy="60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8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Tom’s story of Burnt Face, the Little People </a:t>
            </a:r>
            <a:r>
              <a:rPr lang="en-US" sz="3200" dirty="0"/>
              <a:t>and </a:t>
            </a:r>
            <a:r>
              <a:rPr lang="en-US" sz="3200" b="1" dirty="0"/>
              <a:t>Medicine Wheel,</a:t>
            </a:r>
            <a:br>
              <a:rPr lang="en-US" sz="3200" b="1" dirty="0"/>
            </a:br>
            <a:r>
              <a:rPr lang="en-US" sz="3200" b="1" dirty="0"/>
              <a:t>in the Lives of Tom and Susie Yellowtail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80" y="2825911"/>
            <a:ext cx="4241800" cy="377952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9" y="1609886"/>
            <a:ext cx="4376420" cy="24320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2366799"/>
            <a:ext cx="3815079" cy="21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8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The Sundance</a:t>
            </a:r>
            <a:r>
              <a:rPr lang="en-US" sz="3200" dirty="0"/>
              <a:t> and </a:t>
            </a:r>
            <a:r>
              <a:rPr lang="en-US" sz="3200" b="1" dirty="0"/>
              <a:t>Matt</a:t>
            </a:r>
            <a:r>
              <a:rPr lang="en-US" sz="32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38" y="1825625"/>
            <a:ext cx="6214923" cy="4351338"/>
          </a:xfrm>
        </p:spPr>
      </p:pic>
    </p:spTree>
    <p:extLst>
      <p:ext uri="{BB962C8B-B14F-4D97-AF65-F5344CB8AC3E}">
        <p14:creationId xmlns:p14="http://schemas.microsoft.com/office/powerpoint/2010/main" val="214924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The Center Pole</a:t>
            </a:r>
            <a:r>
              <a:rPr lang="en-US" sz="3200" dirty="0"/>
              <a:t>:  </a:t>
            </a:r>
            <a:br>
              <a:rPr lang="en-US" sz="3200" dirty="0"/>
            </a:br>
            <a:r>
              <a:rPr lang="en-US" sz="3200" dirty="0"/>
              <a:t>A </a:t>
            </a:r>
            <a:r>
              <a:rPr lang="en-US" sz="3200" b="1" dirty="0"/>
              <a:t>Woman’s Yell </a:t>
            </a:r>
            <a:r>
              <a:rPr lang="en-US" sz="3200" dirty="0"/>
              <a:t>and the </a:t>
            </a:r>
            <a:r>
              <a:rPr lang="en-US" sz="3200" b="1" dirty="0"/>
              <a:t>Tree’s Water.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34237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Science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396125"/>
            <a:ext cx="2625078" cy="307790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83" y="2323229"/>
            <a:ext cx="2781301" cy="3640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697" y="1396125"/>
            <a:ext cx="3052474" cy="37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681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Humanities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“thick description”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786743" cy="37221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66" y="1690688"/>
            <a:ext cx="2920734" cy="374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21" y="2616962"/>
            <a:ext cx="2936367" cy="37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9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53143"/>
            <a:ext cx="10526486" cy="5971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/>
              <a:t>Burnt Face and the Little People?</a:t>
            </a:r>
          </a:p>
          <a:p>
            <a:pPr marL="0" indent="0" algn="ctr">
              <a:buNone/>
            </a:pPr>
            <a:r>
              <a:rPr lang="en-US" sz="3200" b="1" i="1" dirty="0"/>
              <a:t> Water from a Tree?</a:t>
            </a:r>
          </a:p>
          <a:p>
            <a:pPr marL="0" indent="0" algn="ctr">
              <a:buNone/>
            </a:pPr>
            <a:endParaRPr lang="en-US" sz="3200" b="1" i="1" dirty="0"/>
          </a:p>
          <a:p>
            <a:pPr marL="0" indent="0" algn="ctr">
              <a:buNone/>
            </a:pPr>
            <a:endParaRPr lang="en-US" sz="3200" b="1" i="1" dirty="0"/>
          </a:p>
          <a:p>
            <a:pPr marL="0" indent="0" algn="ctr">
              <a:buNone/>
            </a:pPr>
            <a:r>
              <a:rPr lang="en-US" sz="3200" b="1" dirty="0"/>
              <a:t>Embedded in the </a:t>
            </a:r>
            <a:r>
              <a:rPr lang="en-US" sz="3200" b="1" u="sng" dirty="0"/>
              <a:t>act of re-telling </a:t>
            </a:r>
            <a:r>
              <a:rPr lang="en-US" sz="3200" b="1" dirty="0"/>
              <a:t>of the stories of Coyote and Salmon, of Changing Woman and Spider Grandmother, of Raven and Sedna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i="1" dirty="0"/>
              <a:t>Hnkhwelkhwlnet</a:t>
            </a:r>
            <a:r>
              <a:rPr lang="en-US" sz="3200" b="1" dirty="0"/>
              <a:t>  “our ways of life in the world,” </a:t>
            </a:r>
          </a:p>
          <a:p>
            <a:pPr marL="0" indent="0" algn="ctr">
              <a:buNone/>
            </a:pPr>
            <a:r>
              <a:rPr lang="en-US" sz="3200" b="1" dirty="0"/>
              <a:t>and often referred to by elders as “Heart Knowledge” </a:t>
            </a:r>
          </a:p>
          <a:p>
            <a:pPr marL="0" indent="0" algn="ctr">
              <a:buNone/>
            </a:pPr>
            <a:r>
              <a:rPr lang="en-US" sz="3200" dirty="0"/>
              <a:t>(in contrast with “Head Knowledge”)</a:t>
            </a:r>
          </a:p>
          <a:p>
            <a:pPr marL="0" indent="0" algn="ctr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9231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845819"/>
            <a:ext cx="3437164" cy="5331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Sciences:</a:t>
            </a:r>
          </a:p>
          <a:p>
            <a:pPr marL="0" indent="0">
              <a:buNone/>
            </a:pPr>
            <a:r>
              <a:rPr lang="en-US" dirty="0"/>
              <a:t>discrete material objects</a:t>
            </a:r>
          </a:p>
          <a:p>
            <a:pPr marL="0" indent="0">
              <a:buNone/>
            </a:pPr>
            <a:r>
              <a:rPr lang="en-US" u="sng" dirty="0"/>
              <a:t>thick glass pane</a:t>
            </a:r>
          </a:p>
          <a:p>
            <a:pPr marL="0" indent="0">
              <a:buNone/>
            </a:pPr>
            <a:r>
              <a:rPr lang="en-US" dirty="0"/>
              <a:t>logical reasoning (deductive methods)</a:t>
            </a:r>
          </a:p>
          <a:p>
            <a:pPr marL="0" indent="0">
              <a:buNone/>
            </a:pPr>
            <a:r>
              <a:rPr lang="en-US" dirty="0"/>
              <a:t>standardized empiricism (inductive method) </a:t>
            </a:r>
          </a:p>
          <a:p>
            <a:pPr marL="0" indent="0">
              <a:buNone/>
            </a:pPr>
            <a:r>
              <a:rPr lang="en-US" dirty="0"/>
              <a:t>tests of validity and reliability</a:t>
            </a:r>
          </a:p>
          <a:p>
            <a:pPr marL="0" indent="0">
              <a:buNone/>
            </a:pPr>
            <a:r>
              <a:rPr lang="en-US" dirty="0"/>
              <a:t>skepticism 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23410" y="845820"/>
            <a:ext cx="3171708" cy="601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Humanities: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holistic (not compartmentalized and reductionist)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interpretive (not analytical)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narrative (not formal, objective)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wisdom (not knowledge per se)</a:t>
            </a:r>
          </a:p>
          <a:p>
            <a:pPr marL="0" indent="0">
              <a:buNone/>
            </a:pPr>
            <a:r>
              <a:rPr lang="en-US" dirty="0"/>
              <a:t>“thick description”</a:t>
            </a:r>
          </a:p>
          <a:p>
            <a:pPr marL="0" indent="0">
              <a:buNone/>
            </a:pPr>
            <a:r>
              <a:rPr lang="en-US" u="sng" dirty="0"/>
              <a:t>cracks and holes in thick glass pane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78140" y="845819"/>
            <a:ext cx="3573158" cy="5483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Indigenous:</a:t>
            </a:r>
          </a:p>
          <a:p>
            <a:pPr marL="0" indent="0">
              <a:buNone/>
            </a:pPr>
            <a:r>
              <a:rPr lang="en-US" dirty="0"/>
              <a:t>transitory intersection of those participating - human, animal, ancestor, spirit - all anchored to place-based oral traditions, to the </a:t>
            </a:r>
            <a:r>
              <a:rPr lang="en-US" i="1" dirty="0"/>
              <a:t>miyp</a:t>
            </a:r>
            <a:r>
              <a:rPr lang="en-US" dirty="0"/>
              <a:t> teachings</a:t>
            </a:r>
          </a:p>
          <a:p>
            <a:pPr marL="0" indent="0">
              <a:buNone/>
            </a:pPr>
            <a:r>
              <a:rPr lang="en-US" dirty="0"/>
              <a:t>spiritual origination and perpetuation of the physical world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dirty="0"/>
              <a:t>a participant, a part of, not apart from, </a:t>
            </a:r>
            <a:r>
              <a:rPr lang="en-US" u="sng" dirty="0"/>
              <a:t>no glass pane separations</a:t>
            </a:r>
            <a:endParaRPr lang="en-US" sz="2400" u="sng" dirty="0"/>
          </a:p>
        </p:txBody>
      </p:sp>
      <p:sp>
        <p:nvSpPr>
          <p:cNvPr id="2" name="Rectangle 1"/>
          <p:cNvSpPr/>
          <p:nvPr/>
        </p:nvSpPr>
        <p:spPr>
          <a:xfrm>
            <a:off x="2468880" y="125730"/>
            <a:ext cx="5737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/>
              <a:t>Summary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098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754380"/>
            <a:ext cx="10565130" cy="56807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Sciences: seeks to formulate precise descriptions of the physical reality to generate new knowledge.             A</a:t>
            </a:r>
            <a:r>
              <a:rPr lang="en-US" sz="3200" b="1" baseline="30000" dirty="0"/>
              <a:t>2</a:t>
            </a:r>
            <a:r>
              <a:rPr lang="en-US" sz="3200" b="1" dirty="0"/>
              <a:t>=B</a:t>
            </a:r>
            <a:r>
              <a:rPr lang="en-US" sz="3200" b="1" baseline="30000" dirty="0"/>
              <a:t>2</a:t>
            </a:r>
            <a:r>
              <a:rPr lang="en-US" sz="3200" b="1" dirty="0"/>
              <a:t>=C</a:t>
            </a:r>
            <a:r>
              <a:rPr lang="en-US" sz="3200" b="1" baseline="30000" dirty="0"/>
              <a:t>2</a:t>
            </a:r>
            <a:endParaRPr lang="en-US" sz="3200" baseline="300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Humanities: seeks to “suspend disbelief,” and through the “experiential imagination,” identify and describe </a:t>
            </a:r>
          </a:p>
          <a:p>
            <a:pPr marL="0" indent="0">
              <a:buNone/>
            </a:pPr>
            <a:r>
              <a:rPr lang="en-US" sz="3200" b="1" dirty="0"/>
              <a:t>“wisdom truths.”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Indigenous: in the act of oral tradition storytelling, reality is brought forth and perpetuated, its “teachings” revealed.  </a:t>
            </a:r>
          </a:p>
          <a:p>
            <a:pPr marL="457200" lvl="1" indent="0">
              <a:buNone/>
            </a:pPr>
            <a:r>
              <a:rPr lang="en-US" sz="3200" b="1" dirty="0"/>
              <a:t>Not </a:t>
            </a:r>
            <a:r>
              <a:rPr lang="en-US" sz="3200" b="1"/>
              <a:t>a “suspending </a:t>
            </a:r>
            <a:r>
              <a:rPr lang="en-US" sz="3200" b="1" dirty="0"/>
              <a:t>of </a:t>
            </a:r>
            <a:r>
              <a:rPr lang="en-US" sz="3200" b="1"/>
              <a:t>disbelief,” </a:t>
            </a:r>
            <a:r>
              <a:rPr lang="en-US" sz="3200" b="1" dirty="0"/>
              <a:t>but a renewing of reality.  Stories are not a description of reality, but reality itself.</a:t>
            </a:r>
          </a:p>
        </p:txBody>
      </p:sp>
    </p:spTree>
    <p:extLst>
      <p:ext uri="{BB962C8B-B14F-4D97-AF65-F5344CB8AC3E}">
        <p14:creationId xmlns:p14="http://schemas.microsoft.com/office/powerpoint/2010/main" val="18018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311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Tom’s story of Burnt Face, the Little People and Medicine Wheel, in the Lives of Tom and Susie Yellowtail</vt:lpstr>
      <vt:lpstr>The Sundance and Matt </vt:lpstr>
      <vt:lpstr>The Center Pole:   A Woman’s Yell and the Tree’s Water. </vt:lpstr>
      <vt:lpstr>Science</vt:lpstr>
      <vt:lpstr>Humanities  “thick description”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Rodney Frey</dc:creator>
  <cp:lastModifiedBy>Rodney Frey</cp:lastModifiedBy>
  <cp:revision>47</cp:revision>
  <dcterms:created xsi:type="dcterms:W3CDTF">2017-08-21T22:53:40Z</dcterms:created>
  <dcterms:modified xsi:type="dcterms:W3CDTF">2017-08-28T15:58:28Z</dcterms:modified>
</cp:coreProperties>
</file>