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9B6A"/>
    <a:srgbClr val="F0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24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" y="1223644"/>
            <a:ext cx="8077200" cy="167335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BC9B6A"/>
                </a:solidFill>
              </a:rPr>
              <a:t>International Lego Design Project</a:t>
            </a:r>
            <a:endParaRPr lang="en-US" dirty="0">
              <a:solidFill>
                <a:srgbClr val="BC9B6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" y="3002978"/>
            <a:ext cx="8077200" cy="96621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Marc Compton </a:t>
            </a:r>
          </a:p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Chet McKinnon</a:t>
            </a:r>
          </a:p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Rob Regent 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81350"/>
            <a:ext cx="3022224" cy="609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31" y="2896996"/>
            <a:ext cx="2588909" cy="106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4"/>
    </mc:Choice>
    <mc:Fallback xmlns="">
      <p:transition spd="slow" advTm="790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C9B6A"/>
                </a:solidFill>
              </a:rPr>
              <a:t>Objective</a:t>
            </a:r>
            <a:endParaRPr lang="en-US" dirty="0">
              <a:solidFill>
                <a:srgbClr val="BC9B6A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625609"/>
          </a:xfrm>
          <a:noFill/>
        </p:spPr>
        <p:txBody>
          <a:bodyPr>
            <a:normAutofit/>
          </a:bodyPr>
          <a:lstStyle/>
          <a:p>
            <a:pPr>
              <a:buClr>
                <a:srgbClr val="BC9B6A"/>
              </a:buClr>
            </a:pPr>
            <a:r>
              <a:rPr lang="en-US" sz="2800" dirty="0" smtClean="0"/>
              <a:t>Create a 3D model of the Lego Marvels </a:t>
            </a:r>
            <a:r>
              <a:rPr lang="en-US" sz="2800" dirty="0" err="1" smtClean="0"/>
              <a:t>Hellicarrier</a:t>
            </a:r>
            <a:r>
              <a:rPr lang="en-US" sz="2800" dirty="0" smtClean="0"/>
              <a:t> in collaboration with a design team in Montreal, Canada</a:t>
            </a:r>
          </a:p>
          <a:p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03" y="2819400"/>
            <a:ext cx="6639697" cy="3741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3145760" cy="1721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7"/>
    </mc:Choice>
    <mc:Fallback xmlns="">
      <p:transition spd="slow" advTm="910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C9B6A"/>
                </a:solidFill>
              </a:rPr>
              <a:t>Front Engine Sub-Assembly</a:t>
            </a:r>
            <a:endParaRPr lang="en-US" dirty="0">
              <a:solidFill>
                <a:srgbClr val="BC9B6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7543800" cy="2263409"/>
          </a:xfrm>
        </p:spPr>
        <p:txBody>
          <a:bodyPr>
            <a:normAutofit/>
          </a:bodyPr>
          <a:lstStyle/>
          <a:p>
            <a:pPr>
              <a:buClr>
                <a:srgbClr val="BC9B6A"/>
              </a:buClr>
            </a:pPr>
            <a:r>
              <a:rPr lang="en-US" sz="2800" dirty="0" smtClean="0">
                <a:sym typeface="Wingdings" pitchFamily="2" charset="2"/>
              </a:rPr>
              <a:t>Working in conjunction with </a:t>
            </a:r>
            <a:r>
              <a:rPr lang="en-US" sz="2800" dirty="0" err="1"/>
              <a:t>Ecole</a:t>
            </a:r>
            <a:r>
              <a:rPr lang="en-US" sz="2800" dirty="0"/>
              <a:t> </a:t>
            </a:r>
            <a:r>
              <a:rPr lang="en-US" sz="2800" dirty="0" err="1"/>
              <a:t>Nationale</a:t>
            </a:r>
            <a:r>
              <a:rPr lang="en-US" sz="2800" dirty="0"/>
              <a:t> </a:t>
            </a:r>
            <a:r>
              <a:rPr lang="en-US" sz="2800" dirty="0" err="1" smtClean="0"/>
              <a:t>D'Aérotechnique</a:t>
            </a:r>
            <a:r>
              <a:rPr lang="en-US" sz="2800" dirty="0" smtClean="0"/>
              <a:t> to produce a working engine sub-assembly</a:t>
            </a:r>
            <a:endParaRPr lang="en-US" u="sng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05200"/>
            <a:ext cx="400050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203356"/>
            <a:ext cx="4232151" cy="3175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1"/>
    </mc:Choice>
    <mc:Fallback xmlns="">
      <p:transition spd="slow" advTm="1101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C9B6A"/>
                </a:solidFill>
              </a:rPr>
              <a:t>Modeling Techniques </a:t>
            </a:r>
            <a:endParaRPr lang="en-US" dirty="0">
              <a:solidFill>
                <a:srgbClr val="BC9B6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720609"/>
          </a:xfrm>
        </p:spPr>
        <p:txBody>
          <a:bodyPr>
            <a:normAutofit/>
          </a:bodyPr>
          <a:lstStyle/>
          <a:p>
            <a:pPr>
              <a:buClr>
                <a:srgbClr val="BC9B6A"/>
              </a:buClr>
            </a:pPr>
            <a:r>
              <a:rPr lang="en-US" sz="2800" dirty="0"/>
              <a:t>Due to the complexity of </a:t>
            </a:r>
            <a:r>
              <a:rPr lang="en-US" sz="2800" dirty="0" smtClean="0"/>
              <a:t>assemblies </a:t>
            </a:r>
            <a:r>
              <a:rPr lang="en-US" sz="2800" dirty="0"/>
              <a:t>in CATIA, our team used the SNAP function to </a:t>
            </a:r>
            <a:r>
              <a:rPr lang="en-US" sz="2800" dirty="0" smtClean="0"/>
              <a:t>constrain parts</a:t>
            </a:r>
          </a:p>
          <a:p>
            <a:pPr>
              <a:buClr>
                <a:srgbClr val="BC9B6A"/>
              </a:buClr>
            </a:pPr>
            <a:r>
              <a:rPr lang="en-US" sz="2800" dirty="0" smtClean="0"/>
              <a:t>This saves on file size allowing us to efficiently send/receive files to/from our partner school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505200"/>
            <a:ext cx="4017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C9B6A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Also used </a:t>
            </a:r>
            <a:r>
              <a:rPr lang="en-US" sz="2800" dirty="0"/>
              <a:t>standard Lego units </a:t>
            </a:r>
            <a:r>
              <a:rPr lang="en-US" sz="2800" dirty="0" smtClean="0"/>
              <a:t>to simplify construction and maintain accuracy during part modeling phase of project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0"/>
            <a:ext cx="3196127" cy="25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40"/>
    </mc:Choice>
    <mc:Fallback xmlns="">
      <p:transition spd="slow" advTm="169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C9B6A"/>
                </a:solidFill>
              </a:rPr>
              <a:t>Bill of Materials</a:t>
            </a:r>
            <a:endParaRPr lang="en-US" dirty="0">
              <a:solidFill>
                <a:srgbClr val="BC9B6A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5559" y="1777920"/>
            <a:ext cx="4038600" cy="3022679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BC9B6A"/>
              </a:buClr>
            </a:pPr>
            <a:r>
              <a:rPr lang="en-US" sz="2800" dirty="0"/>
              <a:t>Since sharing parts was necessary, a standard naming convention needed to be in place </a:t>
            </a:r>
            <a:endParaRPr lang="en-US" sz="2800" dirty="0" smtClean="0"/>
          </a:p>
          <a:p>
            <a:pPr>
              <a:buClr>
                <a:srgbClr val="BC9B6A"/>
              </a:buClr>
            </a:pPr>
            <a:r>
              <a:rPr lang="en-US" sz="2800" dirty="0" smtClean="0"/>
              <a:t>Each part was separated into families based on geometry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5559" y="4724400"/>
            <a:ext cx="6993735" cy="2362200"/>
          </a:xfrm>
        </p:spPr>
        <p:txBody>
          <a:bodyPr>
            <a:noAutofit/>
          </a:bodyPr>
          <a:lstStyle/>
          <a:p>
            <a:pPr>
              <a:buClr>
                <a:srgbClr val="BC9B6A"/>
              </a:buClr>
            </a:pPr>
            <a:r>
              <a:rPr lang="en-US" sz="2800" dirty="0" smtClean="0"/>
              <a:t>Part naming was based</a:t>
            </a:r>
          </a:p>
          <a:p>
            <a:pPr marL="118872" indent="0">
              <a:buClr>
                <a:srgbClr val="BC9B6A"/>
              </a:buClr>
              <a:buNone/>
            </a:pPr>
            <a:r>
              <a:rPr lang="en-US" sz="2800" dirty="0" smtClean="0"/>
              <a:t>     off of the official Lego part numbers to      </a:t>
            </a:r>
          </a:p>
          <a:p>
            <a:pPr marL="118872" indent="0">
              <a:buClr>
                <a:srgbClr val="BC9B6A"/>
              </a:buClr>
              <a:buNone/>
            </a:pPr>
            <a:r>
              <a:rPr lang="en-US" sz="2800" dirty="0" smtClean="0"/>
              <a:t>     eliminate confusion across teams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297" y="1664611"/>
            <a:ext cx="2982818" cy="3249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935" y="1665334"/>
            <a:ext cx="1670205" cy="487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C9B6A"/>
                </a:solidFill>
              </a:rPr>
              <a:t>Lessons Learned</a:t>
            </a:r>
            <a:endParaRPr lang="en-US" dirty="0">
              <a:solidFill>
                <a:srgbClr val="BC9B6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BC9B6A"/>
              </a:buClr>
            </a:pPr>
            <a:r>
              <a:rPr lang="en-US" sz="2800" dirty="0" smtClean="0"/>
              <a:t>Communicate early and often to make sure project goals/deadlines are understood</a:t>
            </a:r>
          </a:p>
          <a:p>
            <a:pPr>
              <a:buClr>
                <a:srgbClr val="BC9B6A"/>
              </a:buClr>
            </a:pPr>
            <a:r>
              <a:rPr lang="en-US" sz="2800" dirty="0" smtClean="0"/>
              <a:t>Confer with team to identify base dimensions and modeling techniques</a:t>
            </a:r>
          </a:p>
          <a:p>
            <a:pPr>
              <a:buClr>
                <a:srgbClr val="BC9B6A"/>
              </a:buClr>
            </a:pPr>
            <a:r>
              <a:rPr lang="en-US" sz="2800" dirty="0"/>
              <a:t>Give yourself ample time to model parts – some have extremely complex </a:t>
            </a:r>
            <a:r>
              <a:rPr lang="en-US" sz="2800" dirty="0" smtClean="0"/>
              <a:t>geometries</a:t>
            </a:r>
          </a:p>
          <a:p>
            <a:pPr>
              <a:buClr>
                <a:srgbClr val="BC9B6A"/>
              </a:buClr>
            </a:pPr>
            <a:r>
              <a:rPr lang="en-US" sz="2800" dirty="0" smtClean="0"/>
              <a:t>Remember to have fun with whatever it is you’re doing – work hard and have a positive attitude! </a:t>
            </a:r>
            <a:endParaRPr lang="en-US" sz="2800" dirty="0"/>
          </a:p>
          <a:p>
            <a:pPr>
              <a:buClr>
                <a:srgbClr val="BC9B6A"/>
              </a:buClr>
            </a:pPr>
            <a:endParaRPr lang="en-US" sz="2800" dirty="0" smtClean="0"/>
          </a:p>
          <a:p>
            <a:pPr>
              <a:buClr>
                <a:srgbClr val="BC9B6A"/>
              </a:buClr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355880"/>
            <a:ext cx="4038600" cy="14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0"/>
    </mc:Choice>
    <mc:Fallback xmlns="">
      <p:transition spd="slow" advTm="2007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317</TotalTime>
  <Words>198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Corbel</vt:lpstr>
      <vt:lpstr>Wingdings</vt:lpstr>
      <vt:lpstr>Wingdings 2</vt:lpstr>
      <vt:lpstr>Wingdings 3</vt:lpstr>
      <vt:lpstr>Module</vt:lpstr>
      <vt:lpstr>International Lego Design Project</vt:lpstr>
      <vt:lpstr>Objective</vt:lpstr>
      <vt:lpstr>Front Engine Sub-Assembly</vt:lpstr>
      <vt:lpstr>Modeling Techniques </vt:lpstr>
      <vt:lpstr>Bill of Materials</vt:lpstr>
      <vt:lpstr>Lessons Learned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Maughan, Michael (maughan@uidaho.edu)</cp:lastModifiedBy>
  <cp:revision>53</cp:revision>
  <dcterms:created xsi:type="dcterms:W3CDTF">2012-04-24T21:06:34Z</dcterms:created>
  <dcterms:modified xsi:type="dcterms:W3CDTF">2015-12-04T16:17:27Z</dcterms:modified>
</cp:coreProperties>
</file>