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57" r:id="rId4"/>
    <p:sldId id="258" r:id="rId5"/>
    <p:sldId id="260" r:id="rId6"/>
    <p:sldId id="261" r:id="rId7"/>
    <p:sldId id="265" r:id="rId8"/>
    <p:sldId id="262" r:id="rId9"/>
    <p:sldId id="276" r:id="rId10"/>
    <p:sldId id="263" r:id="rId11"/>
    <p:sldId id="264" r:id="rId12"/>
    <p:sldId id="266" r:id="rId13"/>
    <p:sldId id="277" r:id="rId14"/>
    <p:sldId id="267" r:id="rId15"/>
    <p:sldId id="268" r:id="rId16"/>
    <p:sldId id="269" r:id="rId17"/>
    <p:sldId id="272" r:id="rId18"/>
    <p:sldId id="270" r:id="rId19"/>
    <p:sldId id="271"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008"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FF9456F-05D2-4CA2-AA6C-EF380456D630}" type="datetimeFigureOut">
              <a:rPr lang="en-US" smtClean="0"/>
              <a:pPr/>
              <a:t>5/15/2009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3DFCD230-16E5-4030-8E45-315C0C76952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FF9456F-05D2-4CA2-AA6C-EF380456D630}" type="datetimeFigureOut">
              <a:rPr lang="en-US" smtClean="0"/>
              <a:pPr/>
              <a:t>5/15/2009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FCD230-16E5-4030-8E45-315C0C7695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FF9456F-05D2-4CA2-AA6C-EF380456D630}" type="datetimeFigureOut">
              <a:rPr lang="en-US" smtClean="0"/>
              <a:pPr/>
              <a:t>5/15/2009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FCD230-16E5-4030-8E45-315C0C7695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FF9456F-05D2-4CA2-AA6C-EF380456D630}" type="datetimeFigureOut">
              <a:rPr lang="en-US" smtClean="0"/>
              <a:pPr/>
              <a:t>5/15/2009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FCD230-16E5-4030-8E45-315C0C7695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FF9456F-05D2-4CA2-AA6C-EF380456D630}" type="datetimeFigureOut">
              <a:rPr lang="en-US" smtClean="0"/>
              <a:pPr/>
              <a:t>5/15/2009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FCD230-16E5-4030-8E45-315C0C76952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FF9456F-05D2-4CA2-AA6C-EF380456D630}" type="datetimeFigureOut">
              <a:rPr lang="en-US" smtClean="0"/>
              <a:pPr/>
              <a:t>5/15/2009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DFCD230-16E5-4030-8E45-315C0C7695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FF9456F-05D2-4CA2-AA6C-EF380456D630}" type="datetimeFigureOut">
              <a:rPr lang="en-US" smtClean="0"/>
              <a:pPr/>
              <a:t>5/15/2009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DFCD230-16E5-4030-8E45-315C0C7695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FF9456F-05D2-4CA2-AA6C-EF380456D630}" type="datetimeFigureOut">
              <a:rPr lang="en-US" smtClean="0"/>
              <a:pPr/>
              <a:t>5/15/2009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DFCD230-16E5-4030-8E45-315C0C7695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FF9456F-05D2-4CA2-AA6C-EF380456D630}" type="datetimeFigureOut">
              <a:rPr lang="en-US" smtClean="0"/>
              <a:pPr/>
              <a:t>5/15/2009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DFCD230-16E5-4030-8E45-315C0C76952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FF9456F-05D2-4CA2-AA6C-EF380456D630}" type="datetimeFigureOut">
              <a:rPr lang="en-US" smtClean="0"/>
              <a:pPr/>
              <a:t>5/15/2009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DFCD230-16E5-4030-8E45-315C0C7695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FF9456F-05D2-4CA2-AA6C-EF380456D630}" type="datetimeFigureOut">
              <a:rPr lang="en-US" smtClean="0"/>
              <a:pPr/>
              <a:t>5/15/2009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DFCD230-16E5-4030-8E45-315C0C76952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F9456F-05D2-4CA2-AA6C-EF380456D630}" type="datetimeFigureOut">
              <a:rPr lang="en-US" smtClean="0"/>
              <a:pPr/>
              <a:t>5/15/2009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DFCD230-16E5-4030-8E45-315C0C76952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ideo" Target="file:///\\vmhvlc.csrv.uidaho.edu\hvlc\seniordesign\Catia%20Course\4.%20Spring%202009\Final%20Projects\NC%20Lathe\Final%20Lathe%20Product\movie000.av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57200"/>
            <a:ext cx="7696200" cy="860425"/>
          </a:xfrm>
        </p:spPr>
        <p:txBody>
          <a:bodyPr/>
          <a:lstStyle/>
          <a:p>
            <a:pPr algn="ctr"/>
            <a:r>
              <a:rPr lang="en-US" dirty="0" smtClean="0"/>
              <a:t>NC LATHING</a:t>
            </a:r>
            <a:endParaRPr lang="en-US" dirty="0"/>
          </a:p>
        </p:txBody>
      </p:sp>
      <p:sp>
        <p:nvSpPr>
          <p:cNvPr id="3" name="Subtitle 2"/>
          <p:cNvSpPr>
            <a:spLocks noGrp="1"/>
          </p:cNvSpPr>
          <p:nvPr>
            <p:ph type="subTitle" idx="1"/>
          </p:nvPr>
        </p:nvSpPr>
        <p:spPr>
          <a:xfrm>
            <a:off x="1295400" y="4953000"/>
            <a:ext cx="6400800" cy="1752600"/>
          </a:xfrm>
        </p:spPr>
        <p:txBody>
          <a:bodyPr>
            <a:normAutofit/>
          </a:bodyPr>
          <a:lstStyle/>
          <a:p>
            <a:r>
              <a:rPr lang="en-US" sz="1600" b="1" dirty="0" smtClean="0">
                <a:solidFill>
                  <a:schemeClr val="tx1"/>
                </a:solidFill>
              </a:rPr>
              <a:t>By:</a:t>
            </a:r>
          </a:p>
          <a:p>
            <a:r>
              <a:rPr lang="en-US" sz="1600" b="1" dirty="0" smtClean="0">
                <a:solidFill>
                  <a:schemeClr val="tx1"/>
                </a:solidFill>
              </a:rPr>
              <a:t>Matt Mihelish</a:t>
            </a:r>
          </a:p>
          <a:p>
            <a:r>
              <a:rPr lang="en-US" sz="1600" b="1" dirty="0" smtClean="0">
                <a:solidFill>
                  <a:schemeClr val="tx1"/>
                </a:solidFill>
              </a:rPr>
              <a:t>Joe Winston</a:t>
            </a:r>
            <a:endParaRPr lang="en-US" sz="1600" b="1" dirty="0">
              <a:solidFill>
                <a:schemeClr val="tx1"/>
              </a:solidFill>
            </a:endParaRPr>
          </a:p>
        </p:txBody>
      </p:sp>
      <p:pic>
        <p:nvPicPr>
          <p:cNvPr id="15363" name="Picture 3"/>
          <p:cNvPicPr>
            <a:picLocks noChangeAspect="1" noChangeArrowheads="1"/>
          </p:cNvPicPr>
          <p:nvPr/>
        </p:nvPicPr>
        <p:blipFill>
          <a:blip r:embed="rId2"/>
          <a:srcRect l="31373" t="7353" r="19327" b="14706"/>
          <a:stretch>
            <a:fillRect/>
          </a:stretch>
        </p:blipFill>
        <p:spPr bwMode="auto">
          <a:xfrm>
            <a:off x="5837207" y="1905000"/>
            <a:ext cx="2925793"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4" name="Picture 4"/>
          <p:cNvPicPr>
            <a:picLocks noChangeAspect="1" noChangeArrowheads="1"/>
          </p:cNvPicPr>
          <p:nvPr/>
        </p:nvPicPr>
        <p:blipFill>
          <a:blip r:embed="rId3"/>
          <a:srcRect l="31695" t="8000" r="14667" b="18000"/>
          <a:stretch>
            <a:fillRect/>
          </a:stretch>
        </p:blipFill>
        <p:spPr bwMode="auto">
          <a:xfrm>
            <a:off x="1600200" y="1981200"/>
            <a:ext cx="3200400" cy="26912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Machining lathe work bench</a:t>
            </a:r>
            <a:endParaRPr lang="en-US" dirty="0"/>
          </a:p>
        </p:txBody>
      </p:sp>
      <p:pic>
        <p:nvPicPr>
          <p:cNvPr id="5123" name="Picture 3"/>
          <p:cNvPicPr>
            <a:picLocks noChangeAspect="1" noChangeArrowheads="1"/>
          </p:cNvPicPr>
          <p:nvPr/>
        </p:nvPicPr>
        <p:blipFill>
          <a:blip r:embed="rId2"/>
          <a:srcRect/>
          <a:stretch>
            <a:fillRect/>
          </a:stretch>
        </p:blipFill>
        <p:spPr bwMode="auto">
          <a:xfrm>
            <a:off x="5867400" y="1371600"/>
            <a:ext cx="3051554" cy="3429000"/>
          </a:xfrm>
          <a:prstGeom prst="rect">
            <a:avLst/>
          </a:prstGeom>
          <a:noFill/>
          <a:ln w="9525">
            <a:noFill/>
            <a:miter lim="800000"/>
            <a:headEnd/>
            <a:tailEnd/>
          </a:ln>
          <a:effectLst/>
        </p:spPr>
      </p:pic>
      <p:cxnSp>
        <p:nvCxnSpPr>
          <p:cNvPr id="23" name="Straight Arrow Connector 22"/>
          <p:cNvCxnSpPr/>
          <p:nvPr/>
        </p:nvCxnSpPr>
        <p:spPr>
          <a:xfrm flipV="1">
            <a:off x="3352800" y="2971800"/>
            <a:ext cx="2743200" cy="1752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133600" y="4876800"/>
            <a:ext cx="2551981" cy="369332"/>
          </a:xfrm>
          <a:prstGeom prst="rect">
            <a:avLst/>
          </a:prstGeom>
          <a:noFill/>
        </p:spPr>
        <p:txBody>
          <a:bodyPr wrap="none" rtlCol="0">
            <a:spAutoFit/>
          </a:bodyPr>
          <a:lstStyle/>
          <a:p>
            <a:r>
              <a:rPr lang="en-US" dirty="0" smtClean="0"/>
              <a:t>Specify tool change point</a:t>
            </a:r>
            <a:endParaRPr lang="en-US" dirty="0"/>
          </a:p>
        </p:txBody>
      </p:sp>
      <p:sp>
        <p:nvSpPr>
          <p:cNvPr id="30" name="Right Arrow 29"/>
          <p:cNvSpPr/>
          <p:nvPr/>
        </p:nvSpPr>
        <p:spPr>
          <a:xfrm>
            <a:off x="5867400" y="26670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4"/>
          <p:cNvSpPr>
            <a:spLocks noGrp="1"/>
          </p:cNvSpPr>
          <p:nvPr>
            <p:ph idx="1"/>
          </p:nvPr>
        </p:nvSpPr>
        <p:spPr>
          <a:xfrm>
            <a:off x="990600" y="1447800"/>
            <a:ext cx="4648200" cy="2743200"/>
          </a:xfrm>
        </p:spPr>
        <p:txBody>
          <a:bodyPr/>
          <a:lstStyle/>
          <a:p>
            <a:r>
              <a:rPr lang="en-US" dirty="0" smtClean="0"/>
              <a:t>Setup Operation </a:t>
            </a:r>
          </a:p>
          <a:p>
            <a:pPr lvl="1"/>
            <a:r>
              <a:rPr lang="en-US" dirty="0" smtClean="0"/>
              <a:t>Adjust tool change position as needed</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Machine Editor</a:t>
            </a: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5715000" y="3581400"/>
            <a:ext cx="2624328" cy="3124200"/>
          </a:xfrm>
          <a:prstGeom prst="rect">
            <a:avLst/>
          </a:prstGeom>
          <a:noFill/>
          <a:ln w="9525">
            <a:noFill/>
            <a:miter lim="800000"/>
            <a:headEnd/>
            <a:tailEnd/>
          </a:ln>
          <a:effectLst/>
        </p:spPr>
      </p:pic>
      <p:cxnSp>
        <p:nvCxnSpPr>
          <p:cNvPr id="6" name="Straight Arrow Connector 5"/>
          <p:cNvCxnSpPr/>
          <p:nvPr/>
        </p:nvCxnSpPr>
        <p:spPr>
          <a:xfrm rot="5400000">
            <a:off x="6248400" y="3429000"/>
            <a:ext cx="762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10200" y="2743200"/>
            <a:ext cx="2647135" cy="369332"/>
          </a:xfrm>
          <a:prstGeom prst="rect">
            <a:avLst/>
          </a:prstGeom>
          <a:noFill/>
        </p:spPr>
        <p:txBody>
          <a:bodyPr wrap="none" rtlCol="0">
            <a:spAutoFit/>
          </a:bodyPr>
          <a:lstStyle/>
          <a:p>
            <a:r>
              <a:rPr lang="en-US" dirty="0" smtClean="0"/>
              <a:t>Horizontal lathe operation</a:t>
            </a:r>
            <a:endParaRPr lang="en-US" dirty="0"/>
          </a:p>
        </p:txBody>
      </p:sp>
      <p:cxnSp>
        <p:nvCxnSpPr>
          <p:cNvPr id="10" name="Straight Arrow Connector 9"/>
          <p:cNvCxnSpPr/>
          <p:nvPr/>
        </p:nvCxnSpPr>
        <p:spPr>
          <a:xfrm rot="5400000">
            <a:off x="7200900" y="3543300"/>
            <a:ext cx="10668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239000" y="3124200"/>
            <a:ext cx="1791644" cy="369332"/>
          </a:xfrm>
          <a:prstGeom prst="rect">
            <a:avLst/>
          </a:prstGeom>
          <a:noFill/>
        </p:spPr>
        <p:txBody>
          <a:bodyPr wrap="none" rtlCol="0">
            <a:spAutoFit/>
          </a:bodyPr>
          <a:lstStyle/>
          <a:p>
            <a:r>
              <a:rPr lang="en-US" dirty="0" smtClean="0"/>
              <a:t>Axis specification</a:t>
            </a:r>
            <a:endParaRPr lang="en-US" dirty="0"/>
          </a:p>
        </p:txBody>
      </p:sp>
      <p:sp>
        <p:nvSpPr>
          <p:cNvPr id="14" name="TextBox 13"/>
          <p:cNvSpPr txBox="1"/>
          <p:nvPr/>
        </p:nvSpPr>
        <p:spPr>
          <a:xfrm>
            <a:off x="5791200" y="1752600"/>
            <a:ext cx="2141035" cy="923330"/>
          </a:xfrm>
          <a:prstGeom prst="rect">
            <a:avLst/>
          </a:prstGeom>
          <a:noFill/>
        </p:spPr>
        <p:txBody>
          <a:bodyPr wrap="none" rtlCol="0">
            <a:spAutoFit/>
          </a:bodyPr>
          <a:lstStyle/>
          <a:p>
            <a:r>
              <a:rPr lang="en-US" dirty="0" smtClean="0"/>
              <a:t>Other things of note </a:t>
            </a:r>
          </a:p>
          <a:p>
            <a:r>
              <a:rPr lang="en-US" dirty="0" smtClean="0"/>
              <a:t>-rotation type</a:t>
            </a:r>
          </a:p>
          <a:p>
            <a:r>
              <a:rPr lang="en-US" dirty="0" smtClean="0"/>
              <a:t>-rotation direction</a:t>
            </a:r>
            <a:endParaRPr lang="en-US" dirty="0"/>
          </a:p>
        </p:txBody>
      </p:sp>
      <p:pic>
        <p:nvPicPr>
          <p:cNvPr id="15" name="Picture 2"/>
          <p:cNvPicPr>
            <a:picLocks noChangeAspect="1" noChangeArrowheads="1"/>
          </p:cNvPicPr>
          <p:nvPr/>
        </p:nvPicPr>
        <p:blipFill>
          <a:blip r:embed="rId3"/>
          <a:srcRect/>
          <a:stretch>
            <a:fillRect/>
          </a:stretch>
        </p:blipFill>
        <p:spPr bwMode="auto">
          <a:xfrm>
            <a:off x="2514600" y="3581400"/>
            <a:ext cx="2780305" cy="3124200"/>
          </a:xfrm>
          <a:prstGeom prst="rect">
            <a:avLst/>
          </a:prstGeom>
          <a:noFill/>
          <a:ln w="9525">
            <a:noFill/>
            <a:miter lim="800000"/>
            <a:headEnd/>
            <a:tailEnd/>
          </a:ln>
          <a:effectLst/>
        </p:spPr>
      </p:pic>
      <p:sp>
        <p:nvSpPr>
          <p:cNvPr id="16" name="Content Placeholder 14"/>
          <p:cNvSpPr txBox="1">
            <a:spLocks/>
          </p:cNvSpPr>
          <p:nvPr/>
        </p:nvSpPr>
        <p:spPr>
          <a:xfrm>
            <a:off x="990600" y="1447800"/>
            <a:ext cx="4724400" cy="41910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Setup Machine Option </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lang="en-US" sz="2800" dirty="0" smtClean="0"/>
              <a:t>Click Machine button</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Click</a:t>
            </a:r>
            <a:r>
              <a:rPr kumimoji="0" lang="en-US" sz="2800" b="0" i="0" u="none" strike="noStrike" kern="1200" cap="none" spc="0" normalizeH="0" noProof="0" dirty="0" smtClean="0">
                <a:ln>
                  <a:noFill/>
                </a:ln>
                <a:solidFill>
                  <a:schemeClr val="tx1"/>
                </a:solidFill>
                <a:effectLst/>
                <a:uLnTx/>
                <a:uFillTx/>
                <a:latin typeface="+mn-lt"/>
                <a:ea typeface="+mn-ea"/>
                <a:cs typeface="+mn-cs"/>
              </a:rPr>
              <a:t> Horizontal lathe</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lang="en-US" sz="2800" baseline="0" dirty="0" smtClean="0"/>
              <a:t>Adjust</a:t>
            </a:r>
            <a:r>
              <a:rPr lang="en-US" sz="2800" dirty="0" smtClean="0"/>
              <a:t> axes as needed</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7" name="Straight Arrow Connector 16"/>
          <p:cNvCxnSpPr/>
          <p:nvPr/>
        </p:nvCxnSpPr>
        <p:spPr>
          <a:xfrm flipV="1">
            <a:off x="1828800" y="4419600"/>
            <a:ext cx="7620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43000" y="4724400"/>
            <a:ext cx="1019831" cy="646331"/>
          </a:xfrm>
          <a:prstGeom prst="rect">
            <a:avLst/>
          </a:prstGeom>
          <a:noFill/>
        </p:spPr>
        <p:txBody>
          <a:bodyPr wrap="none" rtlCol="0">
            <a:spAutoFit/>
          </a:bodyPr>
          <a:lstStyle/>
          <a:p>
            <a:r>
              <a:rPr lang="en-US" dirty="0" smtClean="0"/>
              <a:t>Machine </a:t>
            </a:r>
          </a:p>
          <a:p>
            <a:r>
              <a:rPr lang="en-US" dirty="0" smtClean="0"/>
              <a:t>Button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Adding Operations</a:t>
            </a:r>
            <a:endParaRPr lang="en-US" dirty="0"/>
          </a:p>
        </p:txBody>
      </p:sp>
      <p:sp>
        <p:nvSpPr>
          <p:cNvPr id="3" name="Content Placeholder 2"/>
          <p:cNvSpPr>
            <a:spLocks noGrp="1"/>
          </p:cNvSpPr>
          <p:nvPr>
            <p:ph idx="1"/>
          </p:nvPr>
        </p:nvSpPr>
        <p:spPr>
          <a:xfrm>
            <a:off x="990600" y="1447800"/>
            <a:ext cx="7498080" cy="4800600"/>
          </a:xfrm>
        </p:spPr>
        <p:txBody>
          <a:bodyPr>
            <a:normAutofit/>
          </a:bodyPr>
          <a:lstStyle/>
          <a:p>
            <a:r>
              <a:rPr lang="en-US" dirty="0" smtClean="0"/>
              <a:t>Click in the manufacturing program to make an active item</a:t>
            </a:r>
          </a:p>
          <a:p>
            <a:pPr lvl="1"/>
            <a:r>
              <a:rPr lang="en-US" dirty="0" smtClean="0"/>
              <a:t>Insert desired tool process by clicking operation buttons</a:t>
            </a:r>
          </a:p>
          <a:p>
            <a:r>
              <a:rPr lang="en-US" dirty="0" smtClean="0"/>
              <a:t>Order of operation is key for the end simulation to run correctly</a:t>
            </a:r>
          </a:p>
          <a:p>
            <a:pPr lvl="1"/>
            <a:r>
              <a:rPr lang="en-US" dirty="0" smtClean="0"/>
              <a:t>Start with final tool operation and finish with the first tool operation to keep order coherent</a:t>
            </a:r>
            <a:endParaRPr lang="en-US" dirty="0"/>
          </a:p>
        </p:txBody>
      </p:sp>
      <p:pic>
        <p:nvPicPr>
          <p:cNvPr id="2050" name="Picture 2"/>
          <p:cNvPicPr>
            <a:picLocks noChangeAspect="1" noChangeArrowheads="1"/>
          </p:cNvPicPr>
          <p:nvPr/>
        </p:nvPicPr>
        <p:blipFill>
          <a:blip r:embed="rId2"/>
          <a:srcRect l="97619" t="4688" b="7031"/>
          <a:stretch>
            <a:fillRect/>
          </a:stretch>
        </p:blipFill>
        <p:spPr bwMode="auto">
          <a:xfrm flipH="1">
            <a:off x="8610600" y="381000"/>
            <a:ext cx="269734" cy="6096000"/>
          </a:xfrm>
          <a:prstGeom prst="rect">
            <a:avLst/>
          </a:prstGeom>
          <a:noFill/>
          <a:ln w="9525">
            <a:noFill/>
            <a:miter lim="800000"/>
            <a:headEnd/>
            <a:tailEnd/>
          </a:ln>
          <a:effectLst/>
        </p:spPr>
      </p:pic>
      <p:cxnSp>
        <p:nvCxnSpPr>
          <p:cNvPr id="5" name="Straight Arrow Connector 4"/>
          <p:cNvCxnSpPr/>
          <p:nvPr/>
        </p:nvCxnSpPr>
        <p:spPr>
          <a:xfrm rot="5400000" flipH="1" flipV="1">
            <a:off x="7391400" y="4343400"/>
            <a:ext cx="19812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391400" y="5562600"/>
            <a:ext cx="1219200" cy="646331"/>
          </a:xfrm>
          <a:prstGeom prst="rect">
            <a:avLst/>
          </a:prstGeom>
          <a:noFill/>
        </p:spPr>
        <p:txBody>
          <a:bodyPr wrap="square" rtlCol="0">
            <a:spAutoFit/>
          </a:bodyPr>
          <a:lstStyle/>
          <a:p>
            <a:r>
              <a:rPr lang="en-US" dirty="0" smtClean="0"/>
              <a:t>Operation Tool Bar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Operation Layout</a:t>
            </a:r>
            <a:endParaRPr lang="en-US" dirty="0"/>
          </a:p>
        </p:txBody>
      </p:sp>
      <p:sp>
        <p:nvSpPr>
          <p:cNvPr id="3" name="Content Placeholder 2"/>
          <p:cNvSpPr>
            <a:spLocks noGrp="1"/>
          </p:cNvSpPr>
          <p:nvPr>
            <p:ph idx="1"/>
          </p:nvPr>
        </p:nvSpPr>
        <p:spPr/>
        <p:txBody>
          <a:bodyPr/>
          <a:lstStyle/>
          <a:p>
            <a:r>
              <a:rPr lang="en-US" dirty="0" smtClean="0"/>
              <a:t>The operations should be constructed in the following order:</a:t>
            </a:r>
          </a:p>
          <a:p>
            <a:pPr lvl="1"/>
            <a:r>
              <a:rPr lang="en-US" dirty="0" smtClean="0"/>
              <a:t>Threading</a:t>
            </a:r>
          </a:p>
          <a:p>
            <a:pPr lvl="1"/>
            <a:r>
              <a:rPr lang="en-US" dirty="0" smtClean="0"/>
              <a:t>Groove Finish</a:t>
            </a:r>
          </a:p>
          <a:p>
            <a:pPr lvl="1"/>
            <a:r>
              <a:rPr lang="en-US" dirty="0" smtClean="0"/>
              <a:t>Finish Profile</a:t>
            </a:r>
          </a:p>
          <a:p>
            <a:pPr lvl="1"/>
            <a:r>
              <a:rPr lang="en-US" dirty="0" smtClean="0"/>
              <a:t>Drill Operation</a:t>
            </a:r>
          </a:p>
          <a:p>
            <a:pPr lvl="1"/>
            <a:r>
              <a:rPr lang="en-US" dirty="0" smtClean="0"/>
              <a:t>Groove Turning</a:t>
            </a:r>
          </a:p>
          <a:p>
            <a:pPr lvl="1"/>
            <a:r>
              <a:rPr lang="en-US" dirty="0" smtClean="0"/>
              <a:t>Rough Turning</a:t>
            </a:r>
          </a:p>
          <a:p>
            <a:pPr lvl="1"/>
            <a:endParaRPr lang="en-US" dirty="0"/>
          </a:p>
        </p:txBody>
      </p:sp>
      <p:pic>
        <p:nvPicPr>
          <p:cNvPr id="4" name="Picture 6"/>
          <p:cNvPicPr>
            <a:picLocks noChangeAspect="1" noChangeArrowheads="1"/>
          </p:cNvPicPr>
          <p:nvPr/>
        </p:nvPicPr>
        <p:blipFill>
          <a:blip r:embed="rId2"/>
          <a:srcRect/>
          <a:stretch>
            <a:fillRect/>
          </a:stretch>
        </p:blipFill>
        <p:spPr bwMode="auto">
          <a:xfrm>
            <a:off x="3810000" y="2590800"/>
            <a:ext cx="381000" cy="381000"/>
          </a:xfrm>
          <a:prstGeom prst="rect">
            <a:avLst/>
          </a:prstGeom>
          <a:noFill/>
          <a:ln w="9525">
            <a:noFill/>
            <a:miter lim="800000"/>
            <a:headEnd/>
            <a:tailEnd/>
          </a:ln>
          <a:effectLst/>
        </p:spPr>
      </p:pic>
      <p:pic>
        <p:nvPicPr>
          <p:cNvPr id="5" name="Picture 6"/>
          <p:cNvPicPr>
            <a:picLocks noChangeAspect="1" noChangeArrowheads="1"/>
          </p:cNvPicPr>
          <p:nvPr/>
        </p:nvPicPr>
        <p:blipFill>
          <a:blip r:embed="rId3"/>
          <a:srcRect/>
          <a:stretch>
            <a:fillRect/>
          </a:stretch>
        </p:blipFill>
        <p:spPr bwMode="auto">
          <a:xfrm>
            <a:off x="4267200" y="3124200"/>
            <a:ext cx="381000" cy="381000"/>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l="97578" t="34704" r="-404" b="61986"/>
          <a:stretch>
            <a:fillRect/>
          </a:stretch>
        </p:blipFill>
        <p:spPr bwMode="auto">
          <a:xfrm flipH="1">
            <a:off x="4114800" y="3581400"/>
            <a:ext cx="533400" cy="381000"/>
          </a:xfrm>
          <a:prstGeom prst="rect">
            <a:avLst/>
          </a:prstGeom>
          <a:noFill/>
          <a:ln w="9525">
            <a:noFill/>
            <a:miter lim="800000"/>
            <a:headEnd/>
            <a:tailEnd/>
          </a:ln>
          <a:effectLst/>
        </p:spPr>
      </p:pic>
      <p:pic>
        <p:nvPicPr>
          <p:cNvPr id="7" name="Picture 2"/>
          <p:cNvPicPr>
            <a:picLocks noChangeAspect="1" noChangeArrowheads="1"/>
          </p:cNvPicPr>
          <p:nvPr/>
        </p:nvPicPr>
        <p:blipFill>
          <a:blip r:embed="rId5"/>
          <a:srcRect l="98152" t="50898" r="-47" b="45605"/>
          <a:stretch>
            <a:fillRect/>
          </a:stretch>
        </p:blipFill>
        <p:spPr bwMode="auto">
          <a:xfrm>
            <a:off x="4572000" y="4114800"/>
            <a:ext cx="406400" cy="457200"/>
          </a:xfrm>
          <a:prstGeom prst="rect">
            <a:avLst/>
          </a:prstGeom>
          <a:noFill/>
          <a:ln w="9525">
            <a:noFill/>
            <a:miter lim="800000"/>
            <a:headEnd/>
            <a:tailEnd/>
          </a:ln>
          <a:effectLst/>
        </p:spPr>
      </p:pic>
      <p:pic>
        <p:nvPicPr>
          <p:cNvPr id="8" name="Picture 6"/>
          <p:cNvPicPr>
            <a:picLocks noChangeAspect="1" noChangeArrowheads="1"/>
          </p:cNvPicPr>
          <p:nvPr/>
        </p:nvPicPr>
        <p:blipFill>
          <a:blip r:embed="rId6"/>
          <a:srcRect/>
          <a:stretch>
            <a:fillRect/>
          </a:stretch>
        </p:blipFill>
        <p:spPr bwMode="auto">
          <a:xfrm>
            <a:off x="4495800" y="4648200"/>
            <a:ext cx="381000" cy="381000"/>
          </a:xfrm>
          <a:prstGeom prst="rect">
            <a:avLst/>
          </a:prstGeom>
          <a:noFill/>
          <a:ln w="9525">
            <a:noFill/>
            <a:miter lim="800000"/>
            <a:headEnd/>
            <a:tailEnd/>
          </a:ln>
          <a:effectLst/>
        </p:spPr>
      </p:pic>
      <p:pic>
        <p:nvPicPr>
          <p:cNvPr id="9" name="Picture 5"/>
          <p:cNvPicPr>
            <a:picLocks noChangeAspect="1" noChangeArrowheads="1"/>
          </p:cNvPicPr>
          <p:nvPr/>
        </p:nvPicPr>
        <p:blipFill>
          <a:blip r:embed="rId7"/>
          <a:srcRect/>
          <a:stretch>
            <a:fillRect/>
          </a:stretch>
        </p:blipFill>
        <p:spPr bwMode="auto">
          <a:xfrm>
            <a:off x="4267200" y="5181600"/>
            <a:ext cx="3810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Threading</a:t>
            </a:r>
            <a:endParaRPr lang="en-US" dirty="0"/>
          </a:p>
        </p:txBody>
      </p:sp>
      <p:pic>
        <p:nvPicPr>
          <p:cNvPr id="7171" name="Picture 3"/>
          <p:cNvPicPr>
            <a:picLocks noGrp="1" noChangeAspect="1" noChangeArrowheads="1"/>
          </p:cNvPicPr>
          <p:nvPr>
            <p:ph idx="1"/>
          </p:nvPr>
        </p:nvPicPr>
        <p:blipFill>
          <a:blip r:embed="rId2"/>
          <a:srcRect/>
          <a:stretch>
            <a:fillRect/>
          </a:stretch>
        </p:blipFill>
        <p:spPr bwMode="auto">
          <a:xfrm>
            <a:off x="1524000" y="1219200"/>
            <a:ext cx="2223260" cy="37338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a:srcRect/>
          <a:stretch>
            <a:fillRect/>
          </a:stretch>
        </p:blipFill>
        <p:spPr bwMode="auto">
          <a:xfrm>
            <a:off x="4038600" y="1219200"/>
            <a:ext cx="2223259" cy="3733800"/>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a:srcRect/>
          <a:stretch>
            <a:fillRect/>
          </a:stretch>
        </p:blipFill>
        <p:spPr bwMode="auto">
          <a:xfrm>
            <a:off x="6477000" y="1219200"/>
            <a:ext cx="2223260" cy="3733800"/>
          </a:xfrm>
          <a:prstGeom prst="rect">
            <a:avLst/>
          </a:prstGeom>
          <a:noFill/>
          <a:ln w="9525">
            <a:noFill/>
            <a:miter lim="800000"/>
            <a:headEnd/>
            <a:tailEnd/>
          </a:ln>
          <a:effectLst/>
        </p:spPr>
      </p:pic>
      <p:sp>
        <p:nvSpPr>
          <p:cNvPr id="9" name="TextBox 8"/>
          <p:cNvSpPr txBox="1"/>
          <p:nvPr/>
        </p:nvSpPr>
        <p:spPr>
          <a:xfrm>
            <a:off x="1447800" y="914400"/>
            <a:ext cx="295274" cy="369332"/>
          </a:xfrm>
          <a:prstGeom prst="rect">
            <a:avLst/>
          </a:prstGeom>
          <a:noFill/>
        </p:spPr>
        <p:txBody>
          <a:bodyPr wrap="none" rtlCol="0">
            <a:spAutoFit/>
          </a:bodyPr>
          <a:lstStyle/>
          <a:p>
            <a:r>
              <a:rPr lang="en-US" dirty="0" smtClean="0"/>
              <a:t>a</a:t>
            </a:r>
            <a:endParaRPr lang="en-US" dirty="0"/>
          </a:p>
        </p:txBody>
      </p:sp>
      <p:sp>
        <p:nvSpPr>
          <p:cNvPr id="10" name="TextBox 9"/>
          <p:cNvSpPr txBox="1"/>
          <p:nvPr/>
        </p:nvSpPr>
        <p:spPr>
          <a:xfrm>
            <a:off x="3886200" y="914400"/>
            <a:ext cx="306494" cy="369332"/>
          </a:xfrm>
          <a:prstGeom prst="rect">
            <a:avLst/>
          </a:prstGeom>
          <a:noFill/>
        </p:spPr>
        <p:txBody>
          <a:bodyPr wrap="none" rtlCol="0">
            <a:spAutoFit/>
          </a:bodyPr>
          <a:lstStyle/>
          <a:p>
            <a:r>
              <a:rPr lang="en-US" dirty="0" smtClean="0"/>
              <a:t>b</a:t>
            </a:r>
            <a:endParaRPr lang="en-US" dirty="0"/>
          </a:p>
        </p:txBody>
      </p:sp>
      <p:sp>
        <p:nvSpPr>
          <p:cNvPr id="11" name="TextBox 10"/>
          <p:cNvSpPr txBox="1"/>
          <p:nvPr/>
        </p:nvSpPr>
        <p:spPr>
          <a:xfrm>
            <a:off x="6400800" y="914400"/>
            <a:ext cx="282450" cy="369332"/>
          </a:xfrm>
          <a:prstGeom prst="rect">
            <a:avLst/>
          </a:prstGeom>
          <a:noFill/>
        </p:spPr>
        <p:txBody>
          <a:bodyPr wrap="none" rtlCol="0">
            <a:spAutoFit/>
          </a:bodyPr>
          <a:lstStyle/>
          <a:p>
            <a:r>
              <a:rPr lang="en-US" dirty="0" smtClean="0"/>
              <a:t>c</a:t>
            </a:r>
            <a:endParaRPr lang="en-US" dirty="0"/>
          </a:p>
        </p:txBody>
      </p:sp>
      <p:sp>
        <p:nvSpPr>
          <p:cNvPr id="12" name="TextBox 11"/>
          <p:cNvSpPr txBox="1"/>
          <p:nvPr/>
        </p:nvSpPr>
        <p:spPr>
          <a:xfrm>
            <a:off x="990600" y="5105400"/>
            <a:ext cx="8327857" cy="923330"/>
          </a:xfrm>
          <a:prstGeom prst="rect">
            <a:avLst/>
          </a:prstGeom>
          <a:noFill/>
        </p:spPr>
        <p:txBody>
          <a:bodyPr wrap="none" rtlCol="0">
            <a:spAutoFit/>
          </a:bodyPr>
          <a:lstStyle/>
          <a:p>
            <a:r>
              <a:rPr lang="en-US" dirty="0" smtClean="0"/>
              <a:t>In Fig. a specify part material and end limitations.  Fig. (b) specify pitch of thread </a:t>
            </a:r>
          </a:p>
          <a:p>
            <a:r>
              <a:rPr lang="en-US" dirty="0"/>
              <a:t> </a:t>
            </a:r>
            <a:r>
              <a:rPr lang="en-US" dirty="0" smtClean="0"/>
              <a:t>needing to be cut. Fig. (c the tool can be specified but wasn’t for this tutorial. Default </a:t>
            </a:r>
          </a:p>
          <a:p>
            <a:r>
              <a:rPr lang="en-US" dirty="0" smtClean="0"/>
              <a:t> tool was used.</a:t>
            </a:r>
            <a:endParaRPr lang="en-US" dirty="0"/>
          </a:p>
        </p:txBody>
      </p:sp>
      <p:pic>
        <p:nvPicPr>
          <p:cNvPr id="7174" name="Picture 6"/>
          <p:cNvPicPr>
            <a:picLocks noChangeAspect="1" noChangeArrowheads="1"/>
          </p:cNvPicPr>
          <p:nvPr/>
        </p:nvPicPr>
        <p:blipFill>
          <a:blip r:embed="rId5"/>
          <a:srcRect/>
          <a:stretch>
            <a:fillRect/>
          </a:stretch>
        </p:blipFill>
        <p:spPr bwMode="auto">
          <a:xfrm>
            <a:off x="6477000" y="609600"/>
            <a:ext cx="3810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Groove Finish </a:t>
            </a:r>
            <a:endParaRPr lang="en-US" dirty="0"/>
          </a:p>
        </p:txBody>
      </p:sp>
      <p:pic>
        <p:nvPicPr>
          <p:cNvPr id="8195" name="Picture 3"/>
          <p:cNvPicPr>
            <a:picLocks noGrp="1" noChangeAspect="1" noChangeArrowheads="1"/>
          </p:cNvPicPr>
          <p:nvPr>
            <p:ph idx="1"/>
          </p:nvPr>
        </p:nvPicPr>
        <p:blipFill>
          <a:blip r:embed="rId2"/>
          <a:srcRect l="42634" t="18520" r="2648" b="9085"/>
          <a:stretch>
            <a:fillRect/>
          </a:stretch>
        </p:blipFill>
        <p:spPr bwMode="auto">
          <a:xfrm>
            <a:off x="1295400" y="1752600"/>
            <a:ext cx="3048000" cy="2520462"/>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a:srcRect/>
          <a:stretch>
            <a:fillRect/>
          </a:stretch>
        </p:blipFill>
        <p:spPr bwMode="auto">
          <a:xfrm>
            <a:off x="4648200" y="1524000"/>
            <a:ext cx="2126275" cy="3810000"/>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a:srcRect/>
          <a:stretch>
            <a:fillRect/>
          </a:stretch>
        </p:blipFill>
        <p:spPr bwMode="auto">
          <a:xfrm>
            <a:off x="6858000" y="1524000"/>
            <a:ext cx="2118301" cy="3795713"/>
          </a:xfrm>
          <a:prstGeom prst="rect">
            <a:avLst/>
          </a:prstGeom>
          <a:noFill/>
          <a:ln w="9525">
            <a:noFill/>
            <a:miter lim="800000"/>
            <a:headEnd/>
            <a:tailEnd/>
          </a:ln>
          <a:effectLst/>
        </p:spPr>
      </p:pic>
      <p:sp>
        <p:nvSpPr>
          <p:cNvPr id="10" name="TextBox 9"/>
          <p:cNvSpPr txBox="1"/>
          <p:nvPr/>
        </p:nvSpPr>
        <p:spPr>
          <a:xfrm>
            <a:off x="1295400" y="1447800"/>
            <a:ext cx="295274" cy="369332"/>
          </a:xfrm>
          <a:prstGeom prst="rect">
            <a:avLst/>
          </a:prstGeom>
          <a:noFill/>
        </p:spPr>
        <p:txBody>
          <a:bodyPr wrap="none" rtlCol="0">
            <a:spAutoFit/>
          </a:bodyPr>
          <a:lstStyle/>
          <a:p>
            <a:r>
              <a:rPr lang="en-US" dirty="0" smtClean="0"/>
              <a:t>a</a:t>
            </a:r>
            <a:endParaRPr lang="en-US" dirty="0"/>
          </a:p>
        </p:txBody>
      </p:sp>
      <p:sp>
        <p:nvSpPr>
          <p:cNvPr id="11" name="TextBox 10"/>
          <p:cNvSpPr txBox="1"/>
          <p:nvPr/>
        </p:nvSpPr>
        <p:spPr>
          <a:xfrm>
            <a:off x="4648200" y="1219200"/>
            <a:ext cx="306494" cy="369332"/>
          </a:xfrm>
          <a:prstGeom prst="rect">
            <a:avLst/>
          </a:prstGeom>
          <a:noFill/>
        </p:spPr>
        <p:txBody>
          <a:bodyPr wrap="none" rtlCol="0">
            <a:spAutoFit/>
          </a:bodyPr>
          <a:lstStyle/>
          <a:p>
            <a:r>
              <a:rPr lang="en-US" dirty="0" smtClean="0"/>
              <a:t>b</a:t>
            </a:r>
            <a:endParaRPr lang="en-US" dirty="0"/>
          </a:p>
        </p:txBody>
      </p:sp>
      <p:sp>
        <p:nvSpPr>
          <p:cNvPr id="12" name="TextBox 11"/>
          <p:cNvSpPr txBox="1"/>
          <p:nvPr/>
        </p:nvSpPr>
        <p:spPr>
          <a:xfrm>
            <a:off x="6858000" y="1219200"/>
            <a:ext cx="282450" cy="369332"/>
          </a:xfrm>
          <a:prstGeom prst="rect">
            <a:avLst/>
          </a:prstGeom>
          <a:noFill/>
        </p:spPr>
        <p:txBody>
          <a:bodyPr wrap="none" rtlCol="0">
            <a:spAutoFit/>
          </a:bodyPr>
          <a:lstStyle/>
          <a:p>
            <a:r>
              <a:rPr lang="en-US" dirty="0" smtClean="0"/>
              <a:t>c</a:t>
            </a:r>
            <a:endParaRPr lang="en-US" dirty="0"/>
          </a:p>
        </p:txBody>
      </p:sp>
      <p:pic>
        <p:nvPicPr>
          <p:cNvPr id="8198" name="Picture 6"/>
          <p:cNvPicPr>
            <a:picLocks noChangeAspect="1" noChangeArrowheads="1"/>
          </p:cNvPicPr>
          <p:nvPr/>
        </p:nvPicPr>
        <p:blipFill>
          <a:blip r:embed="rId5"/>
          <a:srcRect/>
          <a:stretch>
            <a:fillRect/>
          </a:stretch>
        </p:blipFill>
        <p:spPr bwMode="auto">
          <a:xfrm>
            <a:off x="6781800" y="533400"/>
            <a:ext cx="533400" cy="533400"/>
          </a:xfrm>
          <a:prstGeom prst="rect">
            <a:avLst/>
          </a:prstGeom>
          <a:noFill/>
          <a:ln w="9525">
            <a:noFill/>
            <a:miter lim="800000"/>
            <a:headEnd/>
            <a:tailEnd/>
          </a:ln>
          <a:effectLst/>
        </p:spPr>
      </p:pic>
      <p:sp>
        <p:nvSpPr>
          <p:cNvPr id="14" name="TextBox 13"/>
          <p:cNvSpPr txBox="1"/>
          <p:nvPr/>
        </p:nvSpPr>
        <p:spPr>
          <a:xfrm>
            <a:off x="1066800" y="5334000"/>
            <a:ext cx="8098977" cy="923330"/>
          </a:xfrm>
          <a:prstGeom prst="rect">
            <a:avLst/>
          </a:prstGeom>
          <a:noFill/>
        </p:spPr>
        <p:txBody>
          <a:bodyPr wrap="square" rtlCol="0">
            <a:spAutoFit/>
          </a:bodyPr>
          <a:lstStyle/>
          <a:p>
            <a:r>
              <a:rPr lang="en-US" dirty="0" smtClean="0"/>
              <a:t>Fig. a specify profile as shown. Fig. b show the feeds and speeds tab allows for specification of  speeds for certain materials and tools Fig. c shows macros, used to minimize movement of the tool while machining.</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Finish profile</a:t>
            </a:r>
            <a:endParaRPr lang="en-US" dirty="0"/>
          </a:p>
        </p:txBody>
      </p:sp>
      <p:pic>
        <p:nvPicPr>
          <p:cNvPr id="9219" name="Picture 3"/>
          <p:cNvPicPr>
            <a:picLocks noGrp="1" noChangeAspect="1" noChangeArrowheads="1"/>
          </p:cNvPicPr>
          <p:nvPr>
            <p:ph idx="1"/>
          </p:nvPr>
        </p:nvPicPr>
        <p:blipFill>
          <a:blip r:embed="rId2"/>
          <a:srcRect l="35268" t="21887" r="2648" b="9085"/>
          <a:stretch>
            <a:fillRect/>
          </a:stretch>
        </p:blipFill>
        <p:spPr bwMode="auto">
          <a:xfrm>
            <a:off x="1905000" y="1478797"/>
            <a:ext cx="6096000" cy="4236203"/>
          </a:xfrm>
          <a:prstGeom prst="rect">
            <a:avLst/>
          </a:prstGeom>
          <a:noFill/>
          <a:ln w="9525">
            <a:noFill/>
            <a:miter lim="800000"/>
            <a:headEnd/>
            <a:tailEnd/>
          </a:ln>
          <a:effectLst/>
        </p:spPr>
      </p:pic>
      <p:sp>
        <p:nvSpPr>
          <p:cNvPr id="7" name="TextBox 6"/>
          <p:cNvSpPr txBox="1"/>
          <p:nvPr/>
        </p:nvSpPr>
        <p:spPr>
          <a:xfrm>
            <a:off x="990600" y="5791200"/>
            <a:ext cx="8112428" cy="1200329"/>
          </a:xfrm>
          <a:prstGeom prst="rect">
            <a:avLst/>
          </a:prstGeom>
          <a:noFill/>
        </p:spPr>
        <p:txBody>
          <a:bodyPr wrap="square" rtlCol="0">
            <a:spAutoFit/>
          </a:bodyPr>
          <a:lstStyle/>
          <a:p>
            <a:r>
              <a:rPr lang="en-US" dirty="0" smtClean="0"/>
              <a:t>Finish paths remove excess material and any scalloping. The tool, spindle speeds, and tool approach won’t change for tutorial during finishing and rough machining, but may during  actual machining.</a:t>
            </a:r>
          </a:p>
          <a:p>
            <a:endParaRPr lang="en-US" dirty="0"/>
          </a:p>
        </p:txBody>
      </p:sp>
      <p:pic>
        <p:nvPicPr>
          <p:cNvPr id="5" name="Picture 2"/>
          <p:cNvPicPr>
            <a:picLocks noChangeAspect="1" noChangeArrowheads="1"/>
          </p:cNvPicPr>
          <p:nvPr/>
        </p:nvPicPr>
        <p:blipFill>
          <a:blip r:embed="rId3"/>
          <a:srcRect l="97578" t="34704" r="-404" b="61986"/>
          <a:stretch>
            <a:fillRect/>
          </a:stretch>
        </p:blipFill>
        <p:spPr bwMode="auto">
          <a:xfrm flipH="1">
            <a:off x="6705600" y="762000"/>
            <a:ext cx="5334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Drill Operation</a:t>
            </a:r>
            <a:endParaRPr lang="en-US" dirty="0"/>
          </a:p>
        </p:txBody>
      </p:sp>
      <p:pic>
        <p:nvPicPr>
          <p:cNvPr id="10245" name="Picture 5"/>
          <p:cNvPicPr>
            <a:picLocks noGrp="1" noChangeAspect="1" noChangeArrowheads="1"/>
          </p:cNvPicPr>
          <p:nvPr>
            <p:ph idx="1"/>
          </p:nvPr>
        </p:nvPicPr>
        <p:blipFill>
          <a:blip r:embed="rId2"/>
          <a:srcRect/>
          <a:stretch>
            <a:fillRect/>
          </a:stretch>
        </p:blipFill>
        <p:spPr bwMode="auto">
          <a:xfrm>
            <a:off x="1752600" y="1371600"/>
            <a:ext cx="2045833" cy="3803021"/>
          </a:xfrm>
          <a:prstGeom prst="rect">
            <a:avLst/>
          </a:prstGeom>
          <a:noFill/>
          <a:ln w="9525">
            <a:noFill/>
            <a:miter lim="800000"/>
            <a:headEnd/>
            <a:tailEnd/>
          </a:ln>
          <a:effectLst/>
        </p:spPr>
      </p:pic>
      <p:pic>
        <p:nvPicPr>
          <p:cNvPr id="10244" name="Picture 4"/>
          <p:cNvPicPr>
            <a:picLocks noChangeAspect="1" noChangeArrowheads="1"/>
          </p:cNvPicPr>
          <p:nvPr/>
        </p:nvPicPr>
        <p:blipFill>
          <a:blip r:embed="rId3"/>
          <a:srcRect/>
          <a:stretch>
            <a:fillRect/>
          </a:stretch>
        </p:blipFill>
        <p:spPr bwMode="auto">
          <a:xfrm>
            <a:off x="5105400" y="1371600"/>
            <a:ext cx="2057400" cy="3824524"/>
          </a:xfrm>
          <a:prstGeom prst="rect">
            <a:avLst/>
          </a:prstGeom>
          <a:noFill/>
          <a:ln w="9525">
            <a:noFill/>
            <a:miter lim="800000"/>
            <a:headEnd/>
            <a:tailEnd/>
          </a:ln>
          <a:effectLst/>
        </p:spPr>
      </p:pic>
      <p:sp>
        <p:nvSpPr>
          <p:cNvPr id="9" name="TextBox 8"/>
          <p:cNvSpPr txBox="1"/>
          <p:nvPr/>
        </p:nvSpPr>
        <p:spPr>
          <a:xfrm>
            <a:off x="1752600" y="1066800"/>
            <a:ext cx="3810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5105400" y="1066800"/>
            <a:ext cx="228600" cy="369332"/>
          </a:xfrm>
          <a:prstGeom prst="rect">
            <a:avLst/>
          </a:prstGeom>
          <a:noFill/>
        </p:spPr>
        <p:txBody>
          <a:bodyPr wrap="square" rtlCol="0">
            <a:spAutoFit/>
          </a:bodyPr>
          <a:lstStyle/>
          <a:p>
            <a:r>
              <a:rPr lang="en-US" dirty="0" smtClean="0"/>
              <a:t>b</a:t>
            </a:r>
            <a:endParaRPr lang="en-US" dirty="0"/>
          </a:p>
        </p:txBody>
      </p:sp>
      <p:sp>
        <p:nvSpPr>
          <p:cNvPr id="11" name="TextBox 10"/>
          <p:cNvSpPr txBox="1"/>
          <p:nvPr/>
        </p:nvSpPr>
        <p:spPr>
          <a:xfrm>
            <a:off x="990600" y="5380672"/>
            <a:ext cx="8153400" cy="1200329"/>
          </a:xfrm>
          <a:prstGeom prst="rect">
            <a:avLst/>
          </a:prstGeom>
          <a:noFill/>
        </p:spPr>
        <p:txBody>
          <a:bodyPr wrap="square" rtlCol="0">
            <a:spAutoFit/>
          </a:bodyPr>
          <a:lstStyle/>
          <a:p>
            <a:r>
              <a:rPr lang="en-US" dirty="0" smtClean="0"/>
              <a:t>Fig (a) is used to specify drill geometry and drill depth. Depth is changed by double clicking Extension and adjusting specification as desired. Fig (b) is used to change drill bit dimensions or other drill bit characteristics. Note: Spindle and feed speeds are default and will be changed during normal operations. </a:t>
            </a:r>
            <a:endParaRPr lang="en-US" dirty="0"/>
          </a:p>
        </p:txBody>
      </p:sp>
      <p:pic>
        <p:nvPicPr>
          <p:cNvPr id="12" name="Picture 2"/>
          <p:cNvPicPr>
            <a:picLocks noChangeAspect="1" noChangeArrowheads="1"/>
          </p:cNvPicPr>
          <p:nvPr/>
        </p:nvPicPr>
        <p:blipFill>
          <a:blip r:embed="rId4"/>
          <a:srcRect l="98152" t="50898" r="-47" b="45605"/>
          <a:stretch>
            <a:fillRect/>
          </a:stretch>
        </p:blipFill>
        <p:spPr bwMode="auto">
          <a:xfrm>
            <a:off x="7010400" y="533400"/>
            <a:ext cx="609600" cy="68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Rough Turning     &amp; Grooving </a:t>
            </a:r>
            <a:endParaRPr lang="en-US" dirty="0"/>
          </a:p>
        </p:txBody>
      </p:sp>
      <p:pic>
        <p:nvPicPr>
          <p:cNvPr id="11267" name="Picture 3"/>
          <p:cNvPicPr>
            <a:picLocks noChangeAspect="1" noChangeArrowheads="1"/>
          </p:cNvPicPr>
          <p:nvPr/>
        </p:nvPicPr>
        <p:blipFill>
          <a:blip r:embed="rId2"/>
          <a:srcRect l="42857" t="19531" r="2381" b="7031"/>
          <a:stretch>
            <a:fillRect/>
          </a:stretch>
        </p:blipFill>
        <p:spPr bwMode="auto">
          <a:xfrm>
            <a:off x="1219200" y="1752600"/>
            <a:ext cx="3728937" cy="3048000"/>
          </a:xfrm>
          <a:prstGeom prst="rect">
            <a:avLst/>
          </a:prstGeom>
          <a:noFill/>
          <a:ln w="9525">
            <a:noFill/>
            <a:miter lim="800000"/>
            <a:headEnd/>
            <a:tailEnd/>
          </a:ln>
          <a:effectLst/>
        </p:spPr>
      </p:pic>
      <p:pic>
        <p:nvPicPr>
          <p:cNvPr id="11268" name="Picture 4"/>
          <p:cNvPicPr>
            <a:picLocks noChangeAspect="1" noChangeArrowheads="1"/>
          </p:cNvPicPr>
          <p:nvPr/>
        </p:nvPicPr>
        <p:blipFill>
          <a:blip r:embed="rId3"/>
          <a:srcRect l="44762" t="21094" r="2381" b="7031"/>
          <a:stretch>
            <a:fillRect/>
          </a:stretch>
        </p:blipFill>
        <p:spPr bwMode="auto">
          <a:xfrm>
            <a:off x="5105400" y="1752600"/>
            <a:ext cx="3769415" cy="3124200"/>
          </a:xfrm>
          <a:prstGeom prst="rect">
            <a:avLst/>
          </a:prstGeom>
          <a:noFill/>
          <a:ln w="9525">
            <a:noFill/>
            <a:miter lim="800000"/>
            <a:headEnd/>
            <a:tailEnd/>
          </a:ln>
          <a:effectLst/>
        </p:spPr>
      </p:pic>
      <p:sp>
        <p:nvSpPr>
          <p:cNvPr id="8" name="TextBox 7"/>
          <p:cNvSpPr txBox="1"/>
          <p:nvPr/>
        </p:nvSpPr>
        <p:spPr>
          <a:xfrm>
            <a:off x="1143000" y="1447800"/>
            <a:ext cx="381000" cy="369332"/>
          </a:xfrm>
          <a:prstGeom prst="rect">
            <a:avLst/>
          </a:prstGeom>
          <a:noFill/>
        </p:spPr>
        <p:txBody>
          <a:bodyPr wrap="square" rtlCol="0">
            <a:spAutoFit/>
          </a:bodyPr>
          <a:lstStyle/>
          <a:p>
            <a:r>
              <a:rPr lang="en-US" dirty="0" smtClean="0"/>
              <a:t>a</a:t>
            </a:r>
            <a:endParaRPr lang="en-US" dirty="0"/>
          </a:p>
        </p:txBody>
      </p:sp>
      <p:sp>
        <p:nvSpPr>
          <p:cNvPr id="9" name="TextBox 8"/>
          <p:cNvSpPr txBox="1"/>
          <p:nvPr/>
        </p:nvSpPr>
        <p:spPr>
          <a:xfrm>
            <a:off x="5105400" y="1447800"/>
            <a:ext cx="304800" cy="369332"/>
          </a:xfrm>
          <a:prstGeom prst="rect">
            <a:avLst/>
          </a:prstGeom>
          <a:noFill/>
        </p:spPr>
        <p:txBody>
          <a:bodyPr wrap="square" rtlCol="0">
            <a:spAutoFit/>
          </a:bodyPr>
          <a:lstStyle/>
          <a:p>
            <a:r>
              <a:rPr lang="en-US" dirty="0" smtClean="0"/>
              <a:t>b</a:t>
            </a:r>
            <a:endParaRPr lang="en-US" dirty="0"/>
          </a:p>
        </p:txBody>
      </p:sp>
      <p:sp>
        <p:nvSpPr>
          <p:cNvPr id="10" name="TextBox 9"/>
          <p:cNvSpPr txBox="1"/>
          <p:nvPr/>
        </p:nvSpPr>
        <p:spPr>
          <a:xfrm>
            <a:off x="1066800" y="4826675"/>
            <a:ext cx="7848600" cy="2031325"/>
          </a:xfrm>
          <a:prstGeom prst="rect">
            <a:avLst/>
          </a:prstGeom>
          <a:noFill/>
        </p:spPr>
        <p:txBody>
          <a:bodyPr wrap="square" rtlCol="0">
            <a:spAutoFit/>
          </a:bodyPr>
          <a:lstStyle/>
          <a:p>
            <a:r>
              <a:rPr lang="en-US" dirty="0" smtClean="0"/>
              <a:t>Fig (a) depicts the rough turning operation which turns out the entire part profile. The rough turning window requires the selection of the stock and part profile. All other operations such as spindle speed, tool approach were kept at the default setting for this operation. </a:t>
            </a:r>
          </a:p>
          <a:p>
            <a:r>
              <a:rPr lang="en-US" dirty="0" smtClean="0"/>
              <a:t>Fig(b) depicts the groove operation enabling turning of groove profiles on part. The groove turning window requires both the stock and groove profile to be selected as indicated. </a:t>
            </a:r>
            <a:endParaRPr lang="en-US" dirty="0"/>
          </a:p>
        </p:txBody>
      </p:sp>
      <p:pic>
        <p:nvPicPr>
          <p:cNvPr id="11269" name="Picture 5"/>
          <p:cNvPicPr>
            <a:picLocks noChangeAspect="1" noChangeArrowheads="1"/>
          </p:cNvPicPr>
          <p:nvPr/>
        </p:nvPicPr>
        <p:blipFill>
          <a:blip r:embed="rId4"/>
          <a:srcRect/>
          <a:stretch>
            <a:fillRect/>
          </a:stretch>
        </p:blipFill>
        <p:spPr bwMode="auto">
          <a:xfrm>
            <a:off x="4876800" y="685800"/>
            <a:ext cx="381000" cy="381000"/>
          </a:xfrm>
          <a:prstGeom prst="rect">
            <a:avLst/>
          </a:prstGeom>
          <a:noFill/>
          <a:ln w="9525">
            <a:noFill/>
            <a:miter lim="800000"/>
            <a:headEnd/>
            <a:tailEnd/>
          </a:ln>
          <a:effectLst/>
        </p:spPr>
      </p:pic>
      <p:pic>
        <p:nvPicPr>
          <p:cNvPr id="11270" name="Picture 6"/>
          <p:cNvPicPr>
            <a:picLocks noChangeAspect="1" noChangeArrowheads="1"/>
          </p:cNvPicPr>
          <p:nvPr/>
        </p:nvPicPr>
        <p:blipFill>
          <a:blip r:embed="rId5"/>
          <a:srcRect/>
          <a:stretch>
            <a:fillRect/>
          </a:stretch>
        </p:blipFill>
        <p:spPr bwMode="auto">
          <a:xfrm>
            <a:off x="8153400" y="685800"/>
            <a:ext cx="3810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Final Design Tree</a:t>
            </a:r>
            <a:endParaRPr lang="en-US" dirty="0"/>
          </a:p>
        </p:txBody>
      </p:sp>
      <p:pic>
        <p:nvPicPr>
          <p:cNvPr id="12290" name="Picture 2"/>
          <p:cNvPicPr>
            <a:picLocks noGrp="1" noChangeAspect="1" noChangeArrowheads="1"/>
          </p:cNvPicPr>
          <p:nvPr>
            <p:ph idx="1"/>
          </p:nvPr>
        </p:nvPicPr>
        <p:blipFill>
          <a:blip r:embed="rId2"/>
          <a:srcRect l="2212" t="13469" r="68472" b="41073"/>
          <a:stretch>
            <a:fillRect/>
          </a:stretch>
        </p:blipFill>
        <p:spPr bwMode="auto">
          <a:xfrm>
            <a:off x="2590800" y="2590800"/>
            <a:ext cx="4038600" cy="3817050"/>
          </a:xfrm>
          <a:prstGeom prst="rect">
            <a:avLst/>
          </a:prstGeom>
          <a:noFill/>
          <a:ln w="9525">
            <a:noFill/>
            <a:miter lim="800000"/>
            <a:headEnd/>
            <a:tailEnd/>
          </a:ln>
          <a:effectLst/>
        </p:spPr>
      </p:pic>
      <p:sp>
        <p:nvSpPr>
          <p:cNvPr id="4" name="TextBox 3"/>
          <p:cNvSpPr txBox="1"/>
          <p:nvPr/>
        </p:nvSpPr>
        <p:spPr>
          <a:xfrm>
            <a:off x="1295400" y="1600200"/>
            <a:ext cx="6858000" cy="646331"/>
          </a:xfrm>
          <a:prstGeom prst="rect">
            <a:avLst/>
          </a:prstGeom>
          <a:noFill/>
        </p:spPr>
        <p:txBody>
          <a:bodyPr wrap="square" rtlCol="0">
            <a:spAutoFit/>
          </a:bodyPr>
          <a:lstStyle/>
          <a:p>
            <a:r>
              <a:rPr lang="en-US" dirty="0" smtClean="0"/>
              <a:t>After constructing all operations, the final design tree should look like the following figure.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sp>
        <p:nvSpPr>
          <p:cNvPr id="3" name="Content Placeholder 2"/>
          <p:cNvSpPr>
            <a:spLocks noGrp="1"/>
          </p:cNvSpPr>
          <p:nvPr>
            <p:ph idx="1"/>
          </p:nvPr>
        </p:nvSpPr>
        <p:spPr>
          <a:xfrm>
            <a:off x="990600" y="1752600"/>
            <a:ext cx="7239000" cy="4876800"/>
          </a:xfrm>
        </p:spPr>
        <p:txBody>
          <a:bodyPr>
            <a:normAutofit fontScale="92500"/>
          </a:bodyPr>
          <a:lstStyle/>
          <a:p>
            <a:r>
              <a:rPr lang="en-US" dirty="0" smtClean="0"/>
              <a:t>NC Geometry </a:t>
            </a:r>
          </a:p>
          <a:p>
            <a:r>
              <a:rPr lang="en-US" dirty="0" smtClean="0"/>
              <a:t>Stock</a:t>
            </a:r>
          </a:p>
          <a:p>
            <a:r>
              <a:rPr lang="en-US" dirty="0" smtClean="0"/>
              <a:t>Part</a:t>
            </a:r>
          </a:p>
          <a:p>
            <a:r>
              <a:rPr lang="en-US" dirty="0" smtClean="0"/>
              <a:t>Product from NC Geometry, Stock, &amp; Part</a:t>
            </a:r>
          </a:p>
          <a:p>
            <a:r>
              <a:rPr lang="en-US" dirty="0" smtClean="0"/>
              <a:t>Lathe operations in lathe workbench</a:t>
            </a:r>
          </a:p>
          <a:p>
            <a:pPr lvl="1"/>
            <a:r>
              <a:rPr lang="en-US" dirty="0" smtClean="0"/>
              <a:t>Rough, groove, finish, &amp;thread turning</a:t>
            </a:r>
          </a:p>
          <a:p>
            <a:pPr lvl="1"/>
            <a:r>
              <a:rPr lang="en-US" dirty="0" smtClean="0"/>
              <a:t>Drilling</a:t>
            </a:r>
          </a:p>
          <a:p>
            <a:r>
              <a:rPr lang="en-US" dirty="0" smtClean="0"/>
              <a:t>Simulation							</a:t>
            </a:r>
          </a:p>
          <a:p>
            <a:pPr lvl="1">
              <a:buNone/>
            </a:pPr>
            <a:endParaRPr lang="en-US" dirty="0" smtClean="0"/>
          </a:p>
          <a:p>
            <a:pPr lvl="1">
              <a:buNone/>
            </a:pPr>
            <a:endParaRPr lang="en-US" dirty="0" smtClean="0"/>
          </a:p>
        </p:txBody>
      </p:sp>
      <p:sp>
        <p:nvSpPr>
          <p:cNvPr id="4" name="TextBox 3"/>
          <p:cNvSpPr txBox="1"/>
          <p:nvPr/>
        </p:nvSpPr>
        <p:spPr>
          <a:xfrm>
            <a:off x="1066800" y="1219200"/>
            <a:ext cx="7467600" cy="523220"/>
          </a:xfrm>
          <a:prstGeom prst="rect">
            <a:avLst/>
          </a:prstGeom>
          <a:noFill/>
        </p:spPr>
        <p:txBody>
          <a:bodyPr wrap="square" rtlCol="0">
            <a:spAutoFit/>
          </a:bodyPr>
          <a:lstStyle/>
          <a:p>
            <a:r>
              <a:rPr lang="en-US" sz="2800" dirty="0" smtClean="0"/>
              <a:t>Creating the following during lathing tutorial:</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Simulation</a:t>
            </a:r>
            <a:endParaRPr lang="en-US" dirty="0"/>
          </a:p>
        </p:txBody>
      </p:sp>
      <p:pic>
        <p:nvPicPr>
          <p:cNvPr id="13314" name="Picture 2"/>
          <p:cNvPicPr>
            <a:picLocks noChangeAspect="1" noChangeArrowheads="1"/>
          </p:cNvPicPr>
          <p:nvPr/>
        </p:nvPicPr>
        <p:blipFill>
          <a:blip r:embed="rId2"/>
          <a:srcRect/>
          <a:stretch>
            <a:fillRect/>
          </a:stretch>
        </p:blipFill>
        <p:spPr bwMode="auto">
          <a:xfrm>
            <a:off x="1295400" y="1143000"/>
            <a:ext cx="7272337" cy="4432662"/>
          </a:xfrm>
          <a:prstGeom prst="rect">
            <a:avLst/>
          </a:prstGeom>
          <a:noFill/>
          <a:ln w="9525">
            <a:noFill/>
            <a:miter lim="800000"/>
            <a:headEnd/>
            <a:tailEnd/>
          </a:ln>
          <a:effectLst/>
        </p:spPr>
      </p:pic>
      <p:sp>
        <p:nvSpPr>
          <p:cNvPr id="5" name="TextBox 4"/>
          <p:cNvSpPr txBox="1"/>
          <p:nvPr/>
        </p:nvSpPr>
        <p:spPr>
          <a:xfrm>
            <a:off x="1143000" y="5791200"/>
            <a:ext cx="7848600" cy="923330"/>
          </a:xfrm>
          <a:prstGeom prst="rect">
            <a:avLst/>
          </a:prstGeom>
          <a:noFill/>
        </p:spPr>
        <p:txBody>
          <a:bodyPr wrap="square" rtlCol="0">
            <a:spAutoFit/>
          </a:bodyPr>
          <a:lstStyle/>
          <a:p>
            <a:r>
              <a:rPr lang="en-US" dirty="0" smtClean="0"/>
              <a:t>Simulating the machining process requires double clicking the Manufacturing Program 1. The Manufacturing Program 1 box is displayed, by clicking the video camera an animation will commence depicting tool operations.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Movie</a:t>
            </a:r>
            <a:endParaRPr lang="en-US" dirty="0"/>
          </a:p>
        </p:txBody>
      </p:sp>
      <p:pic>
        <p:nvPicPr>
          <p:cNvPr id="7" name="movie000.avi">
            <a:hlinkClick r:id="" action="ppaction://media"/>
          </p:cNvPr>
          <p:cNvPicPr>
            <a:picLocks noGrp="1" noRot="1" noChangeAspect="1"/>
          </p:cNvPicPr>
          <p:nvPr>
            <p:ph idx="1"/>
            <a:videoFile r:link="rId1"/>
          </p:nvPr>
        </p:nvPicPr>
        <p:blipFill>
          <a:blip r:embed="rId3"/>
          <a:stretch>
            <a:fillRect/>
          </a:stretch>
        </p:blipFill>
        <p:spPr>
          <a:xfrm>
            <a:off x="1435100" y="1720850"/>
            <a:ext cx="7499350" cy="4254500"/>
          </a:xfrm>
          <a:prstGeom prst="rect">
            <a:avLst/>
          </a:prstGeom>
        </p:spPr>
      </p:pic>
    </p:spTree>
  </p:cSld>
  <p:clrMapOvr>
    <a:masterClrMapping/>
  </p:clrMapOvr>
  <p:transition advTm="0"/>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0688" cy="1143000"/>
          </a:xfrm>
        </p:spPr>
        <p:txBody>
          <a:bodyPr/>
          <a:lstStyle/>
          <a:p>
            <a:pPr algn="ctr"/>
            <a:r>
              <a:rPr lang="en-US" dirty="0" smtClean="0"/>
              <a:t>NC Geometry</a:t>
            </a:r>
            <a:endParaRPr lang="en-US" dirty="0"/>
          </a:p>
        </p:txBody>
      </p:sp>
      <p:sp>
        <p:nvSpPr>
          <p:cNvPr id="3" name="Content Placeholder 2"/>
          <p:cNvSpPr>
            <a:spLocks noGrp="1"/>
          </p:cNvSpPr>
          <p:nvPr>
            <p:ph idx="1"/>
          </p:nvPr>
        </p:nvSpPr>
        <p:spPr>
          <a:xfrm>
            <a:off x="914400" y="1219200"/>
            <a:ext cx="7498080" cy="5486400"/>
          </a:xfrm>
        </p:spPr>
        <p:txBody>
          <a:bodyPr>
            <a:normAutofit/>
          </a:bodyPr>
          <a:lstStyle/>
          <a:p>
            <a:r>
              <a:rPr lang="en-US" dirty="0" smtClean="0"/>
              <a:t>A point in space that is zero or ground for operation</a:t>
            </a:r>
          </a:p>
          <a:p>
            <a:r>
              <a:rPr lang="en-US" dirty="0" smtClean="0"/>
              <a:t>This point allows the part and stock to be joined at a common reference point</a:t>
            </a:r>
          </a:p>
          <a:p>
            <a:r>
              <a:rPr lang="en-US" dirty="0" smtClean="0"/>
              <a:t>Creating</a:t>
            </a:r>
          </a:p>
          <a:p>
            <a:pPr lvl="1"/>
            <a:r>
              <a:rPr lang="en-US" dirty="0" smtClean="0"/>
              <a:t>Open New Part</a:t>
            </a:r>
          </a:p>
          <a:p>
            <a:pPr lvl="1"/>
            <a:r>
              <a:rPr lang="en-US" dirty="0" smtClean="0"/>
              <a:t>Click Point button</a:t>
            </a:r>
          </a:p>
          <a:p>
            <a:pPr lvl="2"/>
            <a:r>
              <a:rPr lang="en-US" dirty="0" smtClean="0"/>
              <a:t>This option then creates an X in the</a:t>
            </a:r>
          </a:p>
          <a:p>
            <a:pPr lvl="3">
              <a:buNone/>
            </a:pPr>
            <a:r>
              <a:rPr lang="en-US" sz="2400" dirty="0" smtClean="0"/>
              <a:t>axis cube seen in the figure to the right</a:t>
            </a:r>
            <a:endParaRPr lang="en-US" dirty="0" smtClean="0"/>
          </a:p>
          <a:p>
            <a:pPr lvl="3">
              <a:buNone/>
            </a:pPr>
            <a:endParaRPr lang="en-US" sz="2400" dirty="0" smtClean="0"/>
          </a:p>
        </p:txBody>
      </p:sp>
      <p:pic>
        <p:nvPicPr>
          <p:cNvPr id="6" name="Picture 2"/>
          <p:cNvPicPr>
            <a:picLocks noChangeAspect="1" noChangeArrowheads="1"/>
          </p:cNvPicPr>
          <p:nvPr/>
        </p:nvPicPr>
        <p:blipFill>
          <a:blip r:embed="rId2"/>
          <a:srcRect l="52848" t="47499" r="40038" b="39162"/>
          <a:stretch>
            <a:fillRect/>
          </a:stretch>
        </p:blipFill>
        <p:spPr bwMode="auto">
          <a:xfrm>
            <a:off x="6858000" y="3352800"/>
            <a:ext cx="1905000" cy="21771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0688" cy="1143000"/>
          </a:xfrm>
        </p:spPr>
        <p:txBody>
          <a:bodyPr/>
          <a:lstStyle/>
          <a:p>
            <a:pPr algn="ctr"/>
            <a:r>
              <a:rPr lang="en-US" dirty="0" smtClean="0"/>
              <a:t>Stock</a:t>
            </a:r>
            <a:endParaRPr lang="en-US" dirty="0"/>
          </a:p>
        </p:txBody>
      </p:sp>
      <p:sp>
        <p:nvSpPr>
          <p:cNvPr id="3" name="Content Placeholder 2"/>
          <p:cNvSpPr>
            <a:spLocks noGrp="1"/>
          </p:cNvSpPr>
          <p:nvPr>
            <p:ph idx="1"/>
          </p:nvPr>
        </p:nvSpPr>
        <p:spPr>
          <a:xfrm>
            <a:off x="914400" y="1219200"/>
            <a:ext cx="7498080" cy="4800600"/>
          </a:xfrm>
        </p:spPr>
        <p:txBody>
          <a:bodyPr/>
          <a:lstStyle/>
          <a:p>
            <a:r>
              <a:rPr lang="en-US" dirty="0" smtClean="0"/>
              <a:t>The stock provides a desired form for lathe simulation from which the part is machined. </a:t>
            </a:r>
          </a:p>
          <a:p>
            <a:r>
              <a:rPr lang="en-US" dirty="0" smtClean="0"/>
              <a:t>Creating</a:t>
            </a:r>
          </a:p>
          <a:p>
            <a:pPr lvl="1"/>
            <a:r>
              <a:rPr lang="en-US" sz="1800" dirty="0" smtClean="0"/>
              <a:t>Open New Part</a:t>
            </a:r>
          </a:p>
          <a:p>
            <a:pPr lvl="1"/>
            <a:r>
              <a:rPr lang="en-US" sz="1800" dirty="0" smtClean="0"/>
              <a:t>Draw and dimension desired stock form</a:t>
            </a:r>
          </a:p>
          <a:p>
            <a:pPr lvl="1"/>
            <a:r>
              <a:rPr lang="en-US" sz="1800" dirty="0" smtClean="0"/>
              <a:t>Use pocket tool to generate desired stock length</a:t>
            </a:r>
          </a:p>
          <a:p>
            <a:pPr lvl="1"/>
            <a:r>
              <a:rPr lang="en-US" sz="1800" dirty="0" smtClean="0"/>
              <a:t>Right click on stock and change the transparency</a:t>
            </a:r>
            <a:r>
              <a:rPr lang="en-US" sz="600" dirty="0" smtClean="0"/>
              <a:t> </a:t>
            </a:r>
            <a:r>
              <a:rPr lang="en-US" sz="1800" dirty="0" smtClean="0"/>
              <a:t>in the properties option to 146. </a:t>
            </a:r>
          </a:p>
          <a:p>
            <a:pPr lvl="1"/>
            <a:r>
              <a:rPr lang="en-US" sz="1800" dirty="0" smtClean="0"/>
              <a:t>Change stock to desired color</a:t>
            </a:r>
          </a:p>
          <a:p>
            <a:pPr lvl="1">
              <a:buNone/>
            </a:pPr>
            <a:endParaRPr lang="en-US" sz="1800" dirty="0" smtClean="0"/>
          </a:p>
        </p:txBody>
      </p:sp>
      <p:pic>
        <p:nvPicPr>
          <p:cNvPr id="5" name="Picture 2"/>
          <p:cNvPicPr>
            <a:picLocks noChangeAspect="1" noChangeArrowheads="1"/>
          </p:cNvPicPr>
          <p:nvPr/>
        </p:nvPicPr>
        <p:blipFill>
          <a:blip r:embed="rId2"/>
          <a:srcRect l="38425" t="28622" r="28955" b="27604"/>
          <a:stretch>
            <a:fillRect/>
          </a:stretch>
        </p:blipFill>
        <p:spPr bwMode="auto">
          <a:xfrm>
            <a:off x="6477000" y="2362200"/>
            <a:ext cx="2133600" cy="17894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t>
            </a:r>
            <a:r>
              <a:rPr lang="en-US" dirty="0" smtClean="0"/>
              <a:t>art</a:t>
            </a:r>
            <a:endParaRPr lang="en-US" dirty="0"/>
          </a:p>
        </p:txBody>
      </p:sp>
      <p:sp>
        <p:nvSpPr>
          <p:cNvPr id="3" name="Content Placeholder 2"/>
          <p:cNvSpPr>
            <a:spLocks noGrp="1"/>
          </p:cNvSpPr>
          <p:nvPr>
            <p:ph idx="1"/>
          </p:nvPr>
        </p:nvSpPr>
        <p:spPr/>
        <p:txBody>
          <a:bodyPr/>
          <a:lstStyle/>
          <a:p>
            <a:r>
              <a:rPr lang="en-US" dirty="0" smtClean="0"/>
              <a:t>Must be a round symmetrical part</a:t>
            </a:r>
          </a:p>
          <a:p>
            <a:r>
              <a:rPr lang="en-US" dirty="0" smtClean="0"/>
              <a:t>Once part is made it must have a profile line defining half the part, this allows for tool path selection</a:t>
            </a:r>
          </a:p>
          <a:p>
            <a:r>
              <a:rPr lang="en-US" dirty="0" smtClean="0"/>
              <a:t>To make a coherent process, i.e. not having to take the part out of the chuck and remount, all tool paths must be accessible from one side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 Geometry Creation</a:t>
            </a:r>
            <a:endParaRPr lang="en-US" dirty="0"/>
          </a:p>
        </p:txBody>
      </p:sp>
      <p:pic>
        <p:nvPicPr>
          <p:cNvPr id="3074" name="Picture 2"/>
          <p:cNvPicPr>
            <a:picLocks noGrp="1" noChangeAspect="1" noChangeArrowheads="1"/>
          </p:cNvPicPr>
          <p:nvPr>
            <p:ph idx="1"/>
          </p:nvPr>
        </p:nvPicPr>
        <p:blipFill>
          <a:blip r:embed="rId2"/>
          <a:srcRect l="23693" t="20203" r="22641" b="17503"/>
          <a:stretch>
            <a:fillRect/>
          </a:stretch>
        </p:blipFill>
        <p:spPr bwMode="auto">
          <a:xfrm>
            <a:off x="1371600" y="3886200"/>
            <a:ext cx="2971800" cy="21560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6" name="Straight Arrow Connector 5"/>
          <p:cNvCxnSpPr/>
          <p:nvPr/>
        </p:nvCxnSpPr>
        <p:spPr>
          <a:xfrm rot="10800000" flipV="1">
            <a:off x="3810000" y="4800600"/>
            <a:ext cx="7620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33800" y="3352800"/>
            <a:ext cx="793294" cy="369332"/>
          </a:xfrm>
          <a:prstGeom prst="rect">
            <a:avLst/>
          </a:prstGeom>
          <a:noFill/>
        </p:spPr>
        <p:txBody>
          <a:bodyPr wrap="none" rtlCol="0">
            <a:spAutoFit/>
          </a:bodyPr>
          <a:lstStyle/>
          <a:p>
            <a:r>
              <a:rPr lang="en-US" dirty="0"/>
              <a:t>P</a:t>
            </a:r>
            <a:r>
              <a:rPr lang="en-US" dirty="0" smtClean="0"/>
              <a:t>rofile</a:t>
            </a:r>
            <a:endParaRPr lang="en-US" dirty="0"/>
          </a:p>
        </p:txBody>
      </p:sp>
      <p:cxnSp>
        <p:nvCxnSpPr>
          <p:cNvPr id="8" name="Straight Arrow Connector 7"/>
          <p:cNvCxnSpPr/>
          <p:nvPr/>
        </p:nvCxnSpPr>
        <p:spPr>
          <a:xfrm rot="10800000" flipV="1">
            <a:off x="2438400" y="3505200"/>
            <a:ext cx="12192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0" y="4648200"/>
            <a:ext cx="1210075" cy="646331"/>
          </a:xfrm>
          <a:prstGeom prst="rect">
            <a:avLst/>
          </a:prstGeom>
          <a:noFill/>
        </p:spPr>
        <p:txBody>
          <a:bodyPr wrap="none" rtlCol="0">
            <a:spAutoFit/>
          </a:bodyPr>
          <a:lstStyle/>
          <a:p>
            <a:r>
              <a:rPr lang="en-US" dirty="0" smtClean="0"/>
              <a:t>Alignment </a:t>
            </a:r>
          </a:p>
          <a:p>
            <a:r>
              <a:rPr lang="en-US" dirty="0"/>
              <a:t>A</a:t>
            </a:r>
            <a:r>
              <a:rPr lang="en-US" dirty="0" smtClean="0"/>
              <a:t>xis</a:t>
            </a:r>
            <a:endParaRPr lang="en-US" dirty="0"/>
          </a:p>
        </p:txBody>
      </p:sp>
      <p:sp>
        <p:nvSpPr>
          <p:cNvPr id="15" name="Content Placeholder 2"/>
          <p:cNvSpPr txBox="1">
            <a:spLocks/>
          </p:cNvSpPr>
          <p:nvPr/>
        </p:nvSpPr>
        <p:spPr>
          <a:xfrm>
            <a:off x="914400" y="1219200"/>
            <a:ext cx="7498080" cy="48006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Creating</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Open New Part</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Draw given profile</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Use shaft tool to generate part</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Sketch part profile</a:t>
            </a:r>
            <a:r>
              <a:rPr kumimoji="0" lang="en-US" sz="1800" b="0" i="0" u="none" strike="noStrike" kern="1200" cap="none" spc="0" normalizeH="0" noProof="0" dirty="0" smtClean="0">
                <a:ln>
                  <a:noFill/>
                </a:ln>
                <a:solidFill>
                  <a:schemeClr val="tx1"/>
                </a:solidFill>
                <a:effectLst/>
                <a:uLnTx/>
                <a:uFillTx/>
                <a:latin typeface="+mn-lt"/>
                <a:ea typeface="+mn-ea"/>
                <a:cs typeface="+mn-cs"/>
              </a:rPr>
              <a:t> on ZX axis</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lang="en-US" baseline="0" dirty="0" smtClean="0"/>
              <a:t>Pocket out a 1”</a:t>
            </a:r>
            <a:r>
              <a:rPr lang="en-US" dirty="0" smtClean="0"/>
              <a:t> hole through the part center</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6" name="Picture 2"/>
          <p:cNvPicPr>
            <a:picLocks noChangeAspect="1" noChangeArrowheads="1"/>
          </p:cNvPicPr>
          <p:nvPr/>
        </p:nvPicPr>
        <p:blipFill>
          <a:blip r:embed="rId3"/>
          <a:srcRect l="35731" t="10345" r="31691" b="8621"/>
          <a:stretch>
            <a:fillRect/>
          </a:stretch>
        </p:blipFill>
        <p:spPr bwMode="auto">
          <a:xfrm>
            <a:off x="5867400" y="1219200"/>
            <a:ext cx="3116094"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0688" cy="1143000"/>
          </a:xfrm>
        </p:spPr>
        <p:txBody>
          <a:bodyPr/>
          <a:lstStyle/>
          <a:p>
            <a:pPr algn="ctr"/>
            <a:r>
              <a:rPr lang="en-US" dirty="0" smtClean="0"/>
              <a:t>Making the Product</a:t>
            </a:r>
            <a:endParaRPr lang="en-US" dirty="0"/>
          </a:p>
        </p:txBody>
      </p:sp>
      <p:sp>
        <p:nvSpPr>
          <p:cNvPr id="3" name="Content Placeholder 2"/>
          <p:cNvSpPr>
            <a:spLocks noGrp="1"/>
          </p:cNvSpPr>
          <p:nvPr>
            <p:ph idx="1"/>
          </p:nvPr>
        </p:nvSpPr>
        <p:spPr>
          <a:xfrm>
            <a:off x="914400" y="1447800"/>
            <a:ext cx="7498080" cy="4800600"/>
          </a:xfrm>
        </p:spPr>
        <p:txBody>
          <a:bodyPr/>
          <a:lstStyle/>
          <a:p>
            <a:r>
              <a:rPr lang="en-US" dirty="0" smtClean="0"/>
              <a:t>Combining NC geometry, stock, and part</a:t>
            </a:r>
          </a:p>
          <a:p>
            <a:pPr lvl="1"/>
            <a:r>
              <a:rPr lang="en-US" dirty="0" smtClean="0"/>
              <a:t>Open a new product and insert components</a:t>
            </a:r>
          </a:p>
          <a:p>
            <a:pPr lvl="1"/>
            <a:r>
              <a:rPr lang="en-US" dirty="0" smtClean="0"/>
              <a:t>Fix NC geometry (anchor button) </a:t>
            </a:r>
          </a:p>
          <a:p>
            <a:pPr lvl="1"/>
            <a:r>
              <a:rPr lang="en-US" dirty="0" smtClean="0"/>
              <a:t>Use contact constraint to constrain stock to NC geometry</a:t>
            </a:r>
          </a:p>
          <a:p>
            <a:pPr lvl="1"/>
            <a:r>
              <a:rPr lang="en-US" dirty="0" smtClean="0"/>
              <a:t>Do the same for the face of the part to the face of the stock</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714488" cy="1143000"/>
          </a:xfrm>
        </p:spPr>
        <p:txBody>
          <a:bodyPr/>
          <a:lstStyle/>
          <a:p>
            <a:pPr algn="ctr"/>
            <a:r>
              <a:rPr lang="en-US" dirty="0" smtClean="0"/>
              <a:t>Final product</a:t>
            </a:r>
            <a:endParaRPr lang="en-US" dirty="0"/>
          </a:p>
        </p:txBody>
      </p:sp>
      <p:pic>
        <p:nvPicPr>
          <p:cNvPr id="4098" name="Picture 2"/>
          <p:cNvPicPr>
            <a:picLocks noGrp="1" noChangeAspect="1" noChangeArrowheads="1"/>
          </p:cNvPicPr>
          <p:nvPr>
            <p:ph idx="1"/>
          </p:nvPr>
        </p:nvPicPr>
        <p:blipFill>
          <a:blip r:embed="rId2"/>
          <a:srcRect l="29705" t="18333" r="22378" b="16667"/>
          <a:stretch>
            <a:fillRect/>
          </a:stretch>
        </p:blipFill>
        <p:spPr bwMode="auto">
          <a:xfrm>
            <a:off x="1143000" y="1905000"/>
            <a:ext cx="5181600" cy="43930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6" name="Straight Arrow Connector 5"/>
          <p:cNvCxnSpPr/>
          <p:nvPr/>
        </p:nvCxnSpPr>
        <p:spPr>
          <a:xfrm rot="10800000" flipV="1">
            <a:off x="4724400" y="3962400"/>
            <a:ext cx="20574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0" y="3962400"/>
            <a:ext cx="2236894" cy="1477328"/>
          </a:xfrm>
          <a:prstGeom prst="rect">
            <a:avLst/>
          </a:prstGeom>
          <a:noFill/>
        </p:spPr>
        <p:txBody>
          <a:bodyPr wrap="none" rtlCol="0">
            <a:spAutoFit/>
          </a:bodyPr>
          <a:lstStyle/>
          <a:p>
            <a:r>
              <a:rPr lang="en-US" dirty="0" smtClean="0"/>
              <a:t>All constrained about </a:t>
            </a:r>
          </a:p>
          <a:p>
            <a:r>
              <a:rPr lang="en-US" dirty="0" smtClean="0"/>
              <a:t>Fixed NC geometry</a:t>
            </a:r>
          </a:p>
          <a:p>
            <a:r>
              <a:rPr lang="en-US" dirty="0" smtClean="0"/>
              <a:t>-note all </a:t>
            </a:r>
            <a:r>
              <a:rPr lang="en-US" dirty="0" err="1" smtClean="0"/>
              <a:t>xy</a:t>
            </a:r>
            <a:r>
              <a:rPr lang="en-US" dirty="0" smtClean="0"/>
              <a:t> planes of </a:t>
            </a:r>
          </a:p>
          <a:p>
            <a:r>
              <a:rPr lang="en-US" dirty="0"/>
              <a:t> </a:t>
            </a:r>
            <a:r>
              <a:rPr lang="en-US" dirty="0" smtClean="0"/>
              <a:t>all three parts are </a:t>
            </a:r>
          </a:p>
          <a:p>
            <a:r>
              <a:rPr lang="en-US" dirty="0" smtClean="0"/>
              <a:t>together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Lathe Machining Workbench</a:t>
            </a:r>
            <a:endParaRPr lang="en-US" dirty="0"/>
          </a:p>
        </p:txBody>
      </p:sp>
      <p:sp>
        <p:nvSpPr>
          <p:cNvPr id="3" name="Content Placeholder 2"/>
          <p:cNvSpPr>
            <a:spLocks noGrp="1"/>
          </p:cNvSpPr>
          <p:nvPr>
            <p:ph idx="1"/>
          </p:nvPr>
        </p:nvSpPr>
        <p:spPr/>
        <p:txBody>
          <a:bodyPr/>
          <a:lstStyle/>
          <a:p>
            <a:r>
              <a:rPr lang="en-US" dirty="0" smtClean="0"/>
              <a:t>Open Lathe Machining Workbench </a:t>
            </a:r>
          </a:p>
          <a:p>
            <a:pPr lvl="1"/>
            <a:r>
              <a:rPr lang="en-US" dirty="0" smtClean="0"/>
              <a:t>Start	Machining	Lathe Machining</a:t>
            </a:r>
          </a:p>
          <a:p>
            <a:r>
              <a:rPr lang="en-US" dirty="0" smtClean="0"/>
              <a:t>Open Part Operation</a:t>
            </a:r>
          </a:p>
          <a:p>
            <a:pPr lvl="1"/>
            <a:r>
              <a:rPr lang="en-US" dirty="0" smtClean="0"/>
              <a:t>Process      Double click Part Operation	</a:t>
            </a:r>
          </a:p>
          <a:p>
            <a:r>
              <a:rPr lang="en-US" dirty="0" smtClean="0"/>
              <a:t>Setup Geometry </a:t>
            </a:r>
          </a:p>
          <a:p>
            <a:pPr lvl="1"/>
            <a:r>
              <a:rPr lang="en-US" dirty="0" smtClean="0"/>
              <a:t>Specify Part</a:t>
            </a:r>
          </a:p>
          <a:p>
            <a:pPr lvl="1"/>
            <a:r>
              <a:rPr lang="en-US" dirty="0" smtClean="0"/>
              <a:t>Specify Stock</a:t>
            </a:r>
          </a:p>
          <a:p>
            <a:pPr lvl="1"/>
            <a:endParaRPr lang="en-US" dirty="0" smtClean="0"/>
          </a:p>
          <a:p>
            <a:pPr lvl="1">
              <a:buNone/>
            </a:pPr>
            <a:endParaRPr lang="en-US" dirty="0" smtClean="0"/>
          </a:p>
          <a:p>
            <a:pPr lvl="1">
              <a:buNone/>
            </a:pPr>
            <a:endParaRPr lang="en-US" dirty="0" smtClean="0"/>
          </a:p>
        </p:txBody>
      </p:sp>
      <p:sp>
        <p:nvSpPr>
          <p:cNvPr id="4" name="Right Arrow 3"/>
          <p:cNvSpPr/>
          <p:nvPr/>
        </p:nvSpPr>
        <p:spPr>
          <a:xfrm>
            <a:off x="2971800" y="220980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800600" y="220980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429000" y="327660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2"/>
          <a:srcRect/>
          <a:stretch>
            <a:fillRect/>
          </a:stretch>
        </p:blipFill>
        <p:spPr bwMode="auto">
          <a:xfrm>
            <a:off x="5943600" y="3581400"/>
            <a:ext cx="2780305" cy="3124200"/>
          </a:xfrm>
          <a:prstGeom prst="rect">
            <a:avLst/>
          </a:prstGeom>
          <a:noFill/>
          <a:ln w="9525">
            <a:noFill/>
            <a:miter lim="800000"/>
            <a:headEnd/>
            <a:tailEnd/>
          </a:ln>
          <a:effectLst/>
        </p:spPr>
      </p:pic>
      <p:cxnSp>
        <p:nvCxnSpPr>
          <p:cNvPr id="9" name="Straight Arrow Connector 8"/>
          <p:cNvCxnSpPr/>
          <p:nvPr/>
        </p:nvCxnSpPr>
        <p:spPr>
          <a:xfrm flipV="1">
            <a:off x="5029200" y="5029200"/>
            <a:ext cx="106680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0000" y="5638800"/>
            <a:ext cx="1296702" cy="369332"/>
          </a:xfrm>
          <a:prstGeom prst="rect">
            <a:avLst/>
          </a:prstGeom>
          <a:noFill/>
        </p:spPr>
        <p:txBody>
          <a:bodyPr wrap="none" rtlCol="0">
            <a:spAutoFit/>
          </a:bodyPr>
          <a:lstStyle/>
          <a:p>
            <a:r>
              <a:rPr lang="en-US" dirty="0" smtClean="0"/>
              <a:t>Specify part</a:t>
            </a:r>
            <a:endParaRPr lang="en-US" dirty="0"/>
          </a:p>
        </p:txBody>
      </p:sp>
      <p:cxnSp>
        <p:nvCxnSpPr>
          <p:cNvPr id="13" name="Straight Arrow Connector 12"/>
          <p:cNvCxnSpPr/>
          <p:nvPr/>
        </p:nvCxnSpPr>
        <p:spPr>
          <a:xfrm rot="5400000" flipH="1" flipV="1">
            <a:off x="5257800" y="5257800"/>
            <a:ext cx="8382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62400" y="6096000"/>
            <a:ext cx="1392882" cy="369332"/>
          </a:xfrm>
          <a:prstGeom prst="rect">
            <a:avLst/>
          </a:prstGeom>
          <a:noFill/>
        </p:spPr>
        <p:txBody>
          <a:bodyPr wrap="none" rtlCol="0">
            <a:spAutoFit/>
          </a:bodyPr>
          <a:lstStyle/>
          <a:p>
            <a:r>
              <a:rPr lang="en-US" dirty="0" smtClean="0"/>
              <a:t>Specify stock</a:t>
            </a:r>
            <a:endParaRPr lang="en-US" dirty="0"/>
          </a:p>
        </p:txBody>
      </p:sp>
      <p:sp>
        <p:nvSpPr>
          <p:cNvPr id="17" name="Right Arrow 16"/>
          <p:cNvSpPr/>
          <p:nvPr/>
        </p:nvSpPr>
        <p:spPr>
          <a:xfrm>
            <a:off x="5638800" y="480060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294</TotalTime>
  <Words>790</Words>
  <Application>Microsoft Office PowerPoint</Application>
  <PresentationFormat>On-screen Show (4:3)</PresentationFormat>
  <Paragraphs>125</Paragraphs>
  <Slides>21</Slides>
  <Notes>0</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Solstice</vt:lpstr>
      <vt:lpstr>NC LATHING</vt:lpstr>
      <vt:lpstr>Overview</vt:lpstr>
      <vt:lpstr>NC Geometry</vt:lpstr>
      <vt:lpstr>Stock</vt:lpstr>
      <vt:lpstr>Part</vt:lpstr>
      <vt:lpstr>Part Geometry Creation</vt:lpstr>
      <vt:lpstr>Making the Product</vt:lpstr>
      <vt:lpstr>Final product</vt:lpstr>
      <vt:lpstr>Lathe Machining Workbench</vt:lpstr>
      <vt:lpstr>Machining lathe work bench</vt:lpstr>
      <vt:lpstr>Machine Editor</vt:lpstr>
      <vt:lpstr>Adding Operations</vt:lpstr>
      <vt:lpstr>Operation Layout</vt:lpstr>
      <vt:lpstr>Threading</vt:lpstr>
      <vt:lpstr>Groove Finish </vt:lpstr>
      <vt:lpstr>Finish profile</vt:lpstr>
      <vt:lpstr>Drill Operation</vt:lpstr>
      <vt:lpstr>Rough Turning     &amp; Grooving </vt:lpstr>
      <vt:lpstr>Final Design Tree</vt:lpstr>
      <vt:lpstr>Simulation</vt:lpstr>
      <vt:lpstr>Simulation Movie</vt:lpstr>
    </vt:vector>
  </TitlesOfParts>
  <Company>University of Idaho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 LATHING</dc:title>
  <dc:creator>johns</dc:creator>
  <cp:lastModifiedBy>johns</cp:lastModifiedBy>
  <cp:revision>51</cp:revision>
  <dcterms:created xsi:type="dcterms:W3CDTF">2009-04-29T21:39:46Z</dcterms:created>
  <dcterms:modified xsi:type="dcterms:W3CDTF">2009-05-15T16:57:23Z</dcterms:modified>
</cp:coreProperties>
</file>