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4" d="100"/>
          <a:sy n="134" d="100"/>
        </p:scale>
        <p:origin x="-95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5/8/2014</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E836C8-1D56-44A0-A3C3-373F2B298ACC}"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E836C8-1D56-44A0-A3C3-373F2B298ACC}" type="datetimeFigureOut">
              <a:rPr lang="en-US" smtClean="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E836C8-1D56-44A0-A3C3-373F2B298ACC}" type="datetimeFigureOut">
              <a:rPr lang="en-US" smtClean="0"/>
              <a:pPr/>
              <a:t>5/8/2014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E836C8-1D56-44A0-A3C3-373F2B298ACC}" type="datetimeFigureOut">
              <a:rPr lang="en-US" smtClean="0"/>
              <a:pPr/>
              <a:t>5/8/2014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836C8-1D56-44A0-A3C3-373F2B298ACC}" type="datetimeFigureOut">
              <a:rPr lang="en-US" smtClean="0"/>
              <a:pPr/>
              <a:t>5/8/2014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E836C8-1D56-44A0-A3C3-373F2B298ACC}" type="datetimeFigureOut">
              <a:rPr lang="en-US" smtClean="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B5EF1-92FF-4B62-A702-07F6CBA35C37}"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1E836C8-1D56-44A0-A3C3-373F2B298ACC}" type="datetimeFigureOut">
              <a:rPr lang="en-US" smtClean="0"/>
              <a:pPr/>
              <a:t>5/8/2014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340B5EF1-92FF-4B62-A702-07F6CBA35C3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1E836C8-1D56-44A0-A3C3-373F2B298ACC}" type="datetimeFigureOut">
              <a:rPr lang="en-US" smtClean="0"/>
              <a:pPr/>
              <a:t>5/8/2014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40B5EF1-92FF-4B62-A702-07F6CBA35C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8077200" cy="1673352"/>
          </a:xfrm>
        </p:spPr>
        <p:txBody>
          <a:bodyPr>
            <a:normAutofit fontScale="90000"/>
          </a:bodyPr>
          <a:lstStyle/>
          <a:p>
            <a:pPr algn="ctr"/>
            <a:r>
              <a:rPr lang="en-US" dirty="0" smtClean="0"/>
              <a:t>Dual Fusee English Style Bracket Clock</a:t>
            </a:r>
            <a:br>
              <a:rPr lang="en-US" dirty="0" smtClean="0"/>
            </a:br>
            <a:endParaRPr lang="en-US" dirty="0"/>
          </a:p>
        </p:txBody>
      </p:sp>
      <p:sp>
        <p:nvSpPr>
          <p:cNvPr id="3" name="Subtitle 2"/>
          <p:cNvSpPr>
            <a:spLocks noGrp="1"/>
          </p:cNvSpPr>
          <p:nvPr>
            <p:ph type="subTitle" idx="1"/>
          </p:nvPr>
        </p:nvSpPr>
        <p:spPr/>
        <p:txBody>
          <a:bodyPr/>
          <a:lstStyle/>
          <a:p>
            <a:r>
              <a:rPr lang="en-US" dirty="0" smtClean="0"/>
              <a:t>Joseph Gillilan</a:t>
            </a:r>
          </a:p>
          <a:p>
            <a:r>
              <a:rPr lang="en-US" dirty="0" smtClean="0"/>
              <a:t>Zachary Howard</a:t>
            </a:r>
          </a:p>
          <a:p>
            <a:r>
              <a:rPr lang="en-US" dirty="0" smtClean="0"/>
              <a:t>Benjamin Dixon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Objectives</a:t>
            </a:r>
            <a:endParaRPr lang="en-US" dirty="0"/>
          </a:p>
        </p:txBody>
      </p:sp>
      <p:sp>
        <p:nvSpPr>
          <p:cNvPr id="9" name="Content Placeholder 8"/>
          <p:cNvSpPr>
            <a:spLocks noGrp="1"/>
          </p:cNvSpPr>
          <p:nvPr>
            <p:ph idx="1"/>
          </p:nvPr>
        </p:nvSpPr>
        <p:spPr>
          <a:xfrm>
            <a:off x="457200" y="1775191"/>
            <a:ext cx="3733800" cy="4473209"/>
          </a:xfrm>
        </p:spPr>
        <p:txBody>
          <a:bodyPr>
            <a:normAutofit/>
          </a:bodyPr>
          <a:lstStyle/>
          <a:p>
            <a:r>
              <a:rPr lang="en-US" sz="2000" dirty="0" smtClean="0"/>
              <a:t>Model an English style bracket clock according to the methods of John E. Tyler using CATIA v5</a:t>
            </a:r>
          </a:p>
          <a:p>
            <a:pPr marL="118872" indent="0">
              <a:buNone/>
            </a:pPr>
            <a:endParaRPr lang="en-US" sz="2000" dirty="0" smtClean="0"/>
          </a:p>
          <a:p>
            <a:r>
              <a:rPr lang="en-US" sz="2000" dirty="0" smtClean="0"/>
              <a:t>Incorporate a subtle UI theme</a:t>
            </a:r>
          </a:p>
          <a:p>
            <a:pPr marL="118872" indent="0">
              <a:buNone/>
            </a:pPr>
            <a:endParaRPr lang="en-US" sz="2000" dirty="0" smtClean="0"/>
          </a:p>
          <a:p>
            <a:r>
              <a:rPr lang="en-US" sz="2000" dirty="0" smtClean="0"/>
              <a:t>Create </a:t>
            </a:r>
            <a:r>
              <a:rPr lang="en-US" sz="2000" dirty="0" smtClean="0"/>
              <a:t>a help manual for </a:t>
            </a:r>
            <a:r>
              <a:rPr lang="en-US" sz="2000" smtClean="0"/>
              <a:t>future students</a:t>
            </a:r>
            <a:endParaRPr lang="en-US" sz="2000" dirty="0" smtClean="0"/>
          </a:p>
          <a:p>
            <a:pPr marL="118872" indent="0">
              <a:buNone/>
            </a:pPr>
            <a:endParaRPr lang="en-US" sz="2000" dirty="0" smtClean="0"/>
          </a:p>
          <a:p>
            <a:pPr marL="118872" indent="0">
              <a:buNone/>
            </a:pPr>
            <a:endParaRPr lang="en-US" sz="2000" dirty="0" smtClean="0"/>
          </a:p>
          <a:p>
            <a:endParaRPr lang="en-US" dirty="0" smtClean="0"/>
          </a:p>
          <a:p>
            <a:pPr marL="118872" indent="0">
              <a:buNone/>
            </a:pPr>
            <a:endParaRPr lang="en-US" sz="2000" dirty="0" smtClean="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9426" r="22553"/>
          <a:stretch/>
        </p:blipFill>
        <p:spPr>
          <a:xfrm>
            <a:off x="4572000" y="1524000"/>
            <a:ext cx="4543647" cy="53023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Clock Internals</a:t>
            </a:r>
            <a:endParaRPr lang="en-US" dirty="0"/>
          </a:p>
        </p:txBody>
      </p:sp>
      <p:sp>
        <p:nvSpPr>
          <p:cNvPr id="3" name="Content Placeholder 2"/>
          <p:cNvSpPr>
            <a:spLocks noGrp="1"/>
          </p:cNvSpPr>
          <p:nvPr>
            <p:ph idx="1"/>
          </p:nvPr>
        </p:nvSpPr>
        <p:spPr>
          <a:xfrm>
            <a:off x="457200" y="1775191"/>
            <a:ext cx="8229600" cy="4092209"/>
          </a:xfrm>
        </p:spPr>
        <p:txBody>
          <a:bodyPr>
            <a:normAutofit/>
          </a:bodyPr>
          <a:lstStyle/>
          <a:p>
            <a:pPr marL="118872" indent="0">
              <a:buNone/>
            </a:pPr>
            <a:endParaRPr lang="en-US" u="sng" dirty="0" smtClean="0">
              <a:sym typeface="Wingdings" pitchFamily="2" charset="2"/>
            </a:endParaRPr>
          </a:p>
          <a:p>
            <a:endParaRPr lang="en-US" u="sng"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7316" y="1545710"/>
            <a:ext cx="4419600" cy="423579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607" r="24688"/>
          <a:stretch/>
        </p:blipFill>
        <p:spPr>
          <a:xfrm>
            <a:off x="113414" y="1558115"/>
            <a:ext cx="4153786" cy="4255188"/>
          </a:xfrm>
          <a:prstGeom prst="rect">
            <a:avLst/>
          </a:prstGeom>
        </p:spPr>
      </p:pic>
      <p:sp>
        <p:nvSpPr>
          <p:cNvPr id="9" name="TextBox 8"/>
          <p:cNvSpPr txBox="1"/>
          <p:nvPr/>
        </p:nvSpPr>
        <p:spPr>
          <a:xfrm>
            <a:off x="132907" y="6096000"/>
            <a:ext cx="4114800" cy="369332"/>
          </a:xfrm>
          <a:prstGeom prst="rect">
            <a:avLst/>
          </a:prstGeom>
          <a:noFill/>
        </p:spPr>
        <p:txBody>
          <a:bodyPr wrap="square" rtlCol="0">
            <a:spAutoFit/>
          </a:bodyPr>
          <a:lstStyle/>
          <a:p>
            <a:pPr algn="ctr"/>
            <a:r>
              <a:rPr lang="en-US" dirty="0" smtClean="0"/>
              <a:t>Strike Fusee Side</a:t>
            </a:r>
            <a:endParaRPr lang="en-US" dirty="0"/>
          </a:p>
        </p:txBody>
      </p:sp>
      <p:sp>
        <p:nvSpPr>
          <p:cNvPr id="10" name="TextBox 9"/>
          <p:cNvSpPr txBox="1"/>
          <p:nvPr/>
        </p:nvSpPr>
        <p:spPr>
          <a:xfrm>
            <a:off x="4495800" y="6096000"/>
            <a:ext cx="4114800" cy="369332"/>
          </a:xfrm>
          <a:prstGeom prst="rect">
            <a:avLst/>
          </a:prstGeom>
          <a:noFill/>
        </p:spPr>
        <p:txBody>
          <a:bodyPr wrap="square" rtlCol="0">
            <a:spAutoFit/>
          </a:bodyPr>
          <a:lstStyle/>
          <a:p>
            <a:pPr algn="ctr"/>
            <a:r>
              <a:rPr lang="en-US" dirty="0" smtClean="0"/>
              <a:t>Time Fusee Side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Fusee Assembly</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7688" b="7688"/>
          <a:stretch/>
        </p:blipFill>
        <p:spPr>
          <a:xfrm>
            <a:off x="116958" y="1779182"/>
            <a:ext cx="3493008" cy="1913860"/>
          </a:xfrm>
          <a:prstGeom prst="rect">
            <a:avLst/>
          </a:prstGeom>
        </p:spPr>
      </p:pic>
      <p:sp>
        <p:nvSpPr>
          <p:cNvPr id="9" name="Rectangle 8"/>
          <p:cNvSpPr/>
          <p:nvPr/>
        </p:nvSpPr>
        <p:spPr>
          <a:xfrm>
            <a:off x="116958" y="4495800"/>
            <a:ext cx="8112642" cy="1754326"/>
          </a:xfrm>
          <a:prstGeom prst="rect">
            <a:avLst/>
          </a:prstGeom>
        </p:spPr>
        <p:txBody>
          <a:bodyPr wrap="square">
            <a:spAutoFit/>
          </a:bodyPr>
          <a:lstStyle/>
          <a:p>
            <a:r>
              <a:rPr lang="en-US" dirty="0"/>
              <a:t>A fusee is a mechanism which provides constant torque to the gear train as the </a:t>
            </a:r>
            <a:r>
              <a:rPr lang="en-US" dirty="0" smtClean="0"/>
              <a:t>mainspring </a:t>
            </a:r>
            <a:r>
              <a:rPr lang="en-US" dirty="0"/>
              <a:t>winds </a:t>
            </a:r>
            <a:r>
              <a:rPr lang="en-US" dirty="0" smtClean="0"/>
              <a:t>down. It features a spiral groove, around which a cable from the spring barrel is wrapped.</a:t>
            </a:r>
          </a:p>
          <a:p>
            <a:endParaRPr lang="en-US" dirty="0" smtClean="0"/>
          </a:p>
          <a:p>
            <a:r>
              <a:rPr lang="en-US" dirty="0" smtClean="0"/>
              <a:t>This </a:t>
            </a:r>
            <a:r>
              <a:rPr lang="en-US" dirty="0"/>
              <a:t>clock contains two fusees – one for the time gear train and another for the strike gear train</a:t>
            </a:r>
            <a:r>
              <a:rPr lang="en-US" dirty="0" smtClean="0"/>
              <a:t>.</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578" b="19246"/>
          <a:stretch/>
        </p:blipFill>
        <p:spPr>
          <a:xfrm>
            <a:off x="3617054" y="1779182"/>
            <a:ext cx="5383406" cy="1845618"/>
          </a:xfrm>
          <a:prstGeom prst="rect">
            <a:avLst/>
          </a:prstGeom>
        </p:spPr>
      </p:pic>
    </p:spTree>
    <p:extLst>
      <p:ext uri="{BB962C8B-B14F-4D97-AF65-F5344CB8AC3E}">
        <p14:creationId xmlns:p14="http://schemas.microsoft.com/office/powerpoint/2010/main" val="4126167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Pendulum and Bell Assembly</a:t>
            </a:r>
            <a:endParaRPr lang="en-US" dirty="0"/>
          </a:p>
        </p:txBody>
      </p:sp>
      <p:sp>
        <p:nvSpPr>
          <p:cNvPr id="5" name="TextBox 4"/>
          <p:cNvSpPr txBox="1"/>
          <p:nvPr/>
        </p:nvSpPr>
        <p:spPr>
          <a:xfrm>
            <a:off x="990600" y="5628167"/>
            <a:ext cx="7467600" cy="923330"/>
          </a:xfrm>
          <a:prstGeom prst="rect">
            <a:avLst/>
          </a:prstGeom>
          <a:noFill/>
        </p:spPr>
        <p:txBody>
          <a:bodyPr wrap="square" rtlCol="0">
            <a:spAutoFit/>
          </a:bodyPr>
          <a:lstStyle/>
          <a:p>
            <a:r>
              <a:rPr lang="en-US" dirty="0" smtClean="0"/>
              <a:t>The length and weight of the pendulum determine how well the clock keeps time. The nut on the bottom of the pendulum can be adjusted to fine tune the timing. The hammer on the top right strikes the bell every hour.</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375" y="1600200"/>
            <a:ext cx="7024076" cy="3936324"/>
          </a:xfrm>
          <a:prstGeom prst="rect">
            <a:avLst/>
          </a:prstGeom>
        </p:spPr>
      </p:pic>
    </p:spTree>
    <p:extLst>
      <p:ext uri="{BB962C8B-B14F-4D97-AF65-F5344CB8AC3E}">
        <p14:creationId xmlns:p14="http://schemas.microsoft.com/office/powerpoint/2010/main" val="901430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Finished Clock</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676400"/>
            <a:ext cx="7622659" cy="4271772"/>
          </a:xfrm>
          <a:prstGeom prst="rect">
            <a:avLst/>
          </a:prstGeom>
        </p:spPr>
      </p:pic>
      <p:sp>
        <p:nvSpPr>
          <p:cNvPr id="5" name="TextBox 4"/>
          <p:cNvSpPr txBox="1"/>
          <p:nvPr/>
        </p:nvSpPr>
        <p:spPr>
          <a:xfrm>
            <a:off x="762000" y="6172200"/>
            <a:ext cx="7620000" cy="369332"/>
          </a:xfrm>
          <a:prstGeom prst="rect">
            <a:avLst/>
          </a:prstGeom>
          <a:noFill/>
        </p:spPr>
        <p:txBody>
          <a:bodyPr wrap="square" rtlCol="0">
            <a:spAutoFit/>
          </a:bodyPr>
          <a:lstStyle/>
          <a:p>
            <a:r>
              <a:rPr lang="en-US" dirty="0" smtClean="0"/>
              <a:t>Computer rendering of John E. Tyler’s clock.</a:t>
            </a:r>
            <a:endParaRPr lang="en-US" dirty="0"/>
          </a:p>
        </p:txBody>
      </p:sp>
    </p:spTree>
    <p:extLst>
      <p:ext uri="{BB962C8B-B14F-4D97-AF65-F5344CB8AC3E}">
        <p14:creationId xmlns:p14="http://schemas.microsoft.com/office/powerpoint/2010/main" val="1915583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273</TotalTime>
  <Words>169</Words>
  <Application>Microsoft Office PowerPoint</Application>
  <PresentationFormat>On-screen Show (4:3)</PresentationFormat>
  <Paragraphs>24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Module</vt:lpstr>
      <vt:lpstr>Dual Fusee English Style Bracket Clock </vt:lpstr>
      <vt:lpstr>Objectives</vt:lpstr>
      <vt:lpstr>Clock Internals</vt:lpstr>
      <vt:lpstr>Fusee Assembly</vt:lpstr>
      <vt:lpstr>Pendulum and Bell Assembly</vt:lpstr>
      <vt:lpstr>The Finished Clock</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Project</dc:title>
  <dc:creator>Kurran Kelly</dc:creator>
  <cp:lastModifiedBy>College of Engineering</cp:lastModifiedBy>
  <cp:revision>30</cp:revision>
  <dcterms:created xsi:type="dcterms:W3CDTF">2012-04-24T21:06:34Z</dcterms:created>
  <dcterms:modified xsi:type="dcterms:W3CDTF">2014-05-08T21:40:48Z</dcterms:modified>
</cp:coreProperties>
</file>