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7" r:id="rId2"/>
    <p:sldId id="289" r:id="rId3"/>
    <p:sldId id="290" r:id="rId4"/>
    <p:sldId id="291" r:id="rId5"/>
    <p:sldId id="283" r:id="rId6"/>
    <p:sldId id="302" r:id="rId7"/>
    <p:sldId id="284" r:id="rId8"/>
    <p:sldId id="292" r:id="rId9"/>
    <p:sldId id="293" r:id="rId10"/>
    <p:sldId id="294" r:id="rId11"/>
    <p:sldId id="288" r:id="rId12"/>
    <p:sldId id="295" r:id="rId13"/>
    <p:sldId id="296" r:id="rId14"/>
    <p:sldId id="297" r:id="rId15"/>
    <p:sldId id="298" r:id="rId16"/>
    <p:sldId id="299" r:id="rId17"/>
    <p:sldId id="300" r:id="rId18"/>
    <p:sldId id="30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024" autoAdjust="0"/>
    <p:restoredTop sz="94660"/>
  </p:normalViewPr>
  <p:slideViewPr>
    <p:cSldViewPr>
      <p:cViewPr varScale="1">
        <p:scale>
          <a:sx n="87" d="100"/>
          <a:sy n="87" d="100"/>
        </p:scale>
        <p:origin x="84" y="57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B5C1C36-EB36-42CF-A074-B66E1B8F5CEE}" type="datetimeFigureOut">
              <a:rPr lang="en-US" smtClean="0"/>
              <a:t>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B596E8-B3D7-4B9A-88CD-372C7B06E689}" type="slidenum">
              <a:rPr lang="en-US" smtClean="0"/>
              <a:t>‹#›</a:t>
            </a:fld>
            <a:endParaRPr lang="en-US" dirty="0"/>
          </a:p>
        </p:txBody>
      </p:sp>
    </p:spTree>
    <p:extLst>
      <p:ext uri="{BB962C8B-B14F-4D97-AF65-F5344CB8AC3E}">
        <p14:creationId xmlns:p14="http://schemas.microsoft.com/office/powerpoint/2010/main" val="2066379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5C1C36-EB36-42CF-A074-B66E1B8F5CEE}" type="datetimeFigureOut">
              <a:rPr lang="en-US" smtClean="0"/>
              <a:t>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B596E8-B3D7-4B9A-88CD-372C7B06E689}" type="slidenum">
              <a:rPr lang="en-US" smtClean="0"/>
              <a:t>‹#›</a:t>
            </a:fld>
            <a:endParaRPr lang="en-US" dirty="0"/>
          </a:p>
        </p:txBody>
      </p:sp>
    </p:spTree>
    <p:extLst>
      <p:ext uri="{BB962C8B-B14F-4D97-AF65-F5344CB8AC3E}">
        <p14:creationId xmlns:p14="http://schemas.microsoft.com/office/powerpoint/2010/main" val="1444592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5C1C36-EB36-42CF-A074-B66E1B8F5CEE}" type="datetimeFigureOut">
              <a:rPr lang="en-US" smtClean="0"/>
              <a:t>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B596E8-B3D7-4B9A-88CD-372C7B06E689}" type="slidenum">
              <a:rPr lang="en-US" smtClean="0"/>
              <a:t>‹#›</a:t>
            </a:fld>
            <a:endParaRPr lang="en-US" dirty="0"/>
          </a:p>
        </p:txBody>
      </p:sp>
    </p:spTree>
    <p:extLst>
      <p:ext uri="{BB962C8B-B14F-4D97-AF65-F5344CB8AC3E}">
        <p14:creationId xmlns:p14="http://schemas.microsoft.com/office/powerpoint/2010/main" val="23114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5C1C36-EB36-42CF-A074-B66E1B8F5CEE}" type="datetimeFigureOut">
              <a:rPr lang="en-US" smtClean="0"/>
              <a:t>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B596E8-B3D7-4B9A-88CD-372C7B06E689}" type="slidenum">
              <a:rPr lang="en-US" smtClean="0"/>
              <a:t>‹#›</a:t>
            </a:fld>
            <a:endParaRPr lang="en-US" dirty="0"/>
          </a:p>
        </p:txBody>
      </p:sp>
    </p:spTree>
    <p:extLst>
      <p:ext uri="{BB962C8B-B14F-4D97-AF65-F5344CB8AC3E}">
        <p14:creationId xmlns:p14="http://schemas.microsoft.com/office/powerpoint/2010/main" val="326201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B5C1C36-EB36-42CF-A074-B66E1B8F5CEE}" type="datetimeFigureOut">
              <a:rPr lang="en-US" smtClean="0"/>
              <a:t>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B596E8-B3D7-4B9A-88CD-372C7B06E689}" type="slidenum">
              <a:rPr lang="en-US" smtClean="0"/>
              <a:t>‹#›</a:t>
            </a:fld>
            <a:endParaRPr lang="en-US" dirty="0"/>
          </a:p>
        </p:txBody>
      </p:sp>
    </p:spTree>
    <p:extLst>
      <p:ext uri="{BB962C8B-B14F-4D97-AF65-F5344CB8AC3E}">
        <p14:creationId xmlns:p14="http://schemas.microsoft.com/office/powerpoint/2010/main" val="4279715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B5C1C36-EB36-42CF-A074-B66E1B8F5CEE}" type="datetimeFigureOut">
              <a:rPr lang="en-US" smtClean="0"/>
              <a:t>1/30/2022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B596E8-B3D7-4B9A-88CD-372C7B06E689}" type="slidenum">
              <a:rPr lang="en-US" smtClean="0"/>
              <a:t>‹#›</a:t>
            </a:fld>
            <a:endParaRPr lang="en-US" dirty="0"/>
          </a:p>
        </p:txBody>
      </p:sp>
    </p:spTree>
    <p:extLst>
      <p:ext uri="{BB962C8B-B14F-4D97-AF65-F5344CB8AC3E}">
        <p14:creationId xmlns:p14="http://schemas.microsoft.com/office/powerpoint/2010/main" val="3942885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B5C1C36-EB36-42CF-A074-B66E1B8F5CEE}" type="datetimeFigureOut">
              <a:rPr lang="en-US" smtClean="0"/>
              <a:t>1/30/2022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6B596E8-B3D7-4B9A-88CD-372C7B06E689}" type="slidenum">
              <a:rPr lang="en-US" smtClean="0"/>
              <a:t>‹#›</a:t>
            </a:fld>
            <a:endParaRPr lang="en-US" dirty="0"/>
          </a:p>
        </p:txBody>
      </p:sp>
    </p:spTree>
    <p:extLst>
      <p:ext uri="{BB962C8B-B14F-4D97-AF65-F5344CB8AC3E}">
        <p14:creationId xmlns:p14="http://schemas.microsoft.com/office/powerpoint/2010/main" val="3913724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B5C1C36-EB36-42CF-A074-B66E1B8F5CEE}" type="datetimeFigureOut">
              <a:rPr lang="en-US" smtClean="0"/>
              <a:t>1/30/2022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6B596E8-B3D7-4B9A-88CD-372C7B06E689}" type="slidenum">
              <a:rPr lang="en-US" smtClean="0"/>
              <a:t>‹#›</a:t>
            </a:fld>
            <a:endParaRPr lang="en-US" dirty="0"/>
          </a:p>
        </p:txBody>
      </p:sp>
    </p:spTree>
    <p:extLst>
      <p:ext uri="{BB962C8B-B14F-4D97-AF65-F5344CB8AC3E}">
        <p14:creationId xmlns:p14="http://schemas.microsoft.com/office/powerpoint/2010/main" val="4290012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5C1C36-EB36-42CF-A074-B66E1B8F5CEE}" type="datetimeFigureOut">
              <a:rPr lang="en-US" smtClean="0"/>
              <a:t>1/30/2022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6B596E8-B3D7-4B9A-88CD-372C7B06E689}" type="slidenum">
              <a:rPr lang="en-US" smtClean="0"/>
              <a:t>‹#›</a:t>
            </a:fld>
            <a:endParaRPr lang="en-US" dirty="0"/>
          </a:p>
        </p:txBody>
      </p:sp>
    </p:spTree>
    <p:extLst>
      <p:ext uri="{BB962C8B-B14F-4D97-AF65-F5344CB8AC3E}">
        <p14:creationId xmlns:p14="http://schemas.microsoft.com/office/powerpoint/2010/main" val="2996151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5C1C36-EB36-42CF-A074-B66E1B8F5CEE}" type="datetimeFigureOut">
              <a:rPr lang="en-US" smtClean="0"/>
              <a:t>1/30/2022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B596E8-B3D7-4B9A-88CD-372C7B06E689}" type="slidenum">
              <a:rPr lang="en-US" smtClean="0"/>
              <a:t>‹#›</a:t>
            </a:fld>
            <a:endParaRPr lang="en-US" dirty="0"/>
          </a:p>
        </p:txBody>
      </p:sp>
    </p:spTree>
    <p:extLst>
      <p:ext uri="{BB962C8B-B14F-4D97-AF65-F5344CB8AC3E}">
        <p14:creationId xmlns:p14="http://schemas.microsoft.com/office/powerpoint/2010/main" val="3497721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5C1C36-EB36-42CF-A074-B66E1B8F5CEE}" type="datetimeFigureOut">
              <a:rPr lang="en-US" smtClean="0"/>
              <a:t>1/30/2022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B596E8-B3D7-4B9A-88CD-372C7B06E689}" type="slidenum">
              <a:rPr lang="en-US" smtClean="0"/>
              <a:t>‹#›</a:t>
            </a:fld>
            <a:endParaRPr lang="en-US" dirty="0"/>
          </a:p>
        </p:txBody>
      </p:sp>
    </p:spTree>
    <p:extLst>
      <p:ext uri="{BB962C8B-B14F-4D97-AF65-F5344CB8AC3E}">
        <p14:creationId xmlns:p14="http://schemas.microsoft.com/office/powerpoint/2010/main" val="1765896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5C1C36-EB36-42CF-A074-B66E1B8F5CEE}" type="datetimeFigureOut">
              <a:rPr lang="en-US" smtClean="0"/>
              <a:t>1/30/2022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B596E8-B3D7-4B9A-88CD-372C7B06E689}" type="slidenum">
              <a:rPr lang="en-US" smtClean="0"/>
              <a:t>‹#›</a:t>
            </a:fld>
            <a:endParaRPr lang="en-US" dirty="0"/>
          </a:p>
        </p:txBody>
      </p:sp>
    </p:spTree>
    <p:extLst>
      <p:ext uri="{BB962C8B-B14F-4D97-AF65-F5344CB8AC3E}">
        <p14:creationId xmlns:p14="http://schemas.microsoft.com/office/powerpoint/2010/main" val="898863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1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5" Type="http://schemas.openxmlformats.org/officeDocument/2006/relationships/image" Target="../media/image24.png"/><Relationship Id="rId4" Type="http://schemas.openxmlformats.org/officeDocument/2006/relationships/image" Target="../media/image25.png"/></Relationships>
</file>

<file path=ppt/slides/_rels/slide1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5" Type="http://schemas.openxmlformats.org/officeDocument/2006/relationships/image" Target="../media/image24.png"/><Relationship Id="rId4" Type="http://schemas.openxmlformats.org/officeDocument/2006/relationships/image" Target="../media/image26.png"/></Relationships>
</file>

<file path=ppt/slides/_rels/slide1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image" Target="../media/image4.jpeg"/><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 Id="rId9" Type="http://schemas.openxmlformats.org/officeDocument/2006/relationships/image" Target="../media/image3.w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image" Target="../media/image8.jpeg"/><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image" Target="../media/image5.wmf"/><Relationship Id="rId4" Type="http://schemas.openxmlformats.org/officeDocument/2006/relationships/oleObject" Target="../embeddings/oleObject4.bin"/><Relationship Id="rId9" Type="http://schemas.openxmlformats.org/officeDocument/2006/relationships/image" Target="../media/image7.wmf"/></Relationships>
</file>

<file path=ppt/slides/_rels/slide7.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0.wmf"/><Relationship Id="rId5" Type="http://schemas.openxmlformats.org/officeDocument/2006/relationships/oleObject" Target="../embeddings/oleObject8.bin"/><Relationship Id="rId4" Type="http://schemas.openxmlformats.org/officeDocument/2006/relationships/image" Target="../media/image9.wmf"/><Relationship Id="rId9" Type="http://schemas.openxmlformats.org/officeDocument/2006/relationships/image" Target="../media/image12.jpe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Dependent Motion and Relative Motion</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EFE91359-9589-4B15-B415-E07A5EF7C6A1}"/>
              </a:ext>
            </a:extLst>
          </p:cNvPr>
          <p:cNvSpPr txBox="1">
            <a:spLocks/>
          </p:cNvSpPr>
          <p:nvPr/>
        </p:nvSpPr>
        <p:spPr>
          <a:xfrm>
            <a:off x="304800" y="914400"/>
            <a:ext cx="8001000" cy="5638799"/>
          </a:xfrm>
          <a:prstGeom prst="rect">
            <a:avLst/>
          </a:prstGeom>
          <a:solidFill>
            <a:schemeClr val="bg1"/>
          </a:solidFill>
        </p:spPr>
        <p:txBody>
          <a:bodyPr vert="horz" lIns="91440" tIns="45720" rIns="91440" bIns="45720" rtlCol="0" anchor="t" anchorCtr="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dirty="0"/>
              <a:t>Two pretty big concepts in the lecture today, with just one slide of equations on each. These particular topics aren’t mathematically difficult (no chain rule to apply, etc.), but they are laying a foundation for doing analysis later on. </a:t>
            </a:r>
          </a:p>
          <a:p>
            <a:r>
              <a:rPr lang="en-US" sz="2000" dirty="0"/>
              <a:t>Absolute Dependent Motion</a:t>
            </a:r>
            <a:endParaRPr lang="en-US" sz="2000" dirty="0">
              <a:sym typeface="Symbol" panose="05050102010706020507" pitchFamily="18" charset="2"/>
            </a:endParaRPr>
          </a:p>
          <a:p>
            <a:pPr lvl="1"/>
            <a:r>
              <a:rPr lang="en-US" sz="1600" dirty="0">
                <a:sym typeface="Symbol" panose="05050102010706020507" pitchFamily="18" charset="2"/>
              </a:rPr>
              <a:t>If the motion of one particle is directly connected to another particle, this is the method you use to determine that relationship. </a:t>
            </a:r>
          </a:p>
          <a:p>
            <a:pPr lvl="1"/>
            <a:r>
              <a:rPr lang="en-US" sz="1600" dirty="0">
                <a:sym typeface="Symbol" panose="05050102010706020507" pitchFamily="18" charset="2"/>
              </a:rPr>
              <a:t>The classis cases are two objects connected by a rope or cable. </a:t>
            </a:r>
          </a:p>
          <a:p>
            <a:pPr lvl="1"/>
            <a:r>
              <a:rPr lang="en-US" sz="1600" dirty="0">
                <a:sym typeface="Symbol" panose="05050102010706020507" pitchFamily="18" charset="2"/>
              </a:rPr>
              <a:t>The foundational knowledge being applied is the assumption that the total length of the cable does not change. </a:t>
            </a:r>
          </a:p>
          <a:p>
            <a:pPr lvl="1"/>
            <a:r>
              <a:rPr lang="en-US" sz="1600" dirty="0">
                <a:sym typeface="Symbol" panose="05050102010706020507" pitchFamily="18" charset="2"/>
              </a:rPr>
              <a:t>Another way to think about this is “Conservation of Cable Length”. That’s not a real law (like Conservation of Mass or Conservation of Energy). But the position equation comes from writing an equation of cable length. The velocity and acceleration equations come by taking the derivative(s) of the position equation. </a:t>
            </a:r>
          </a:p>
          <a:p>
            <a:r>
              <a:rPr lang="en-US" sz="2000" dirty="0">
                <a:sym typeface="Symbol" panose="05050102010706020507" pitchFamily="18" charset="2"/>
              </a:rPr>
              <a:t>Relative Motion</a:t>
            </a:r>
          </a:p>
          <a:p>
            <a:pPr lvl="1"/>
            <a:r>
              <a:rPr lang="en-US" sz="1600" dirty="0">
                <a:sym typeface="Symbol" panose="05050102010706020507" pitchFamily="18" charset="2"/>
              </a:rPr>
              <a:t>Most Dynamics textbooks start by pretending two people are watching a particle move. But one of the observers is *also* moving. </a:t>
            </a:r>
          </a:p>
          <a:p>
            <a:pPr lvl="1"/>
            <a:r>
              <a:rPr lang="en-US" sz="1600" dirty="0">
                <a:sym typeface="Symbol" panose="05050102010706020507" pitchFamily="18" charset="2"/>
              </a:rPr>
              <a:t>Imagine you are watching two cars go around a race track. One car is slow, and one car is fast. The equations say that the position of the fast car relative to your stationary position can also be written as the position of the slow car relative to your stationary position PLUS the position of the fast car relative to the slow car. </a:t>
            </a:r>
          </a:p>
          <a:p>
            <a:pPr lvl="1"/>
            <a:r>
              <a:rPr lang="en-US" sz="1600" dirty="0">
                <a:sym typeface="Symbol" panose="05050102010706020507" pitchFamily="18" charset="2"/>
              </a:rPr>
              <a:t>Subscripts are important here.</a:t>
            </a:r>
          </a:p>
          <a:p>
            <a:pPr lvl="1"/>
            <a:r>
              <a:rPr lang="en-US" sz="1600" dirty="0">
                <a:sym typeface="Symbol" panose="05050102010706020507" pitchFamily="18" charset="2"/>
              </a:rPr>
              <a:t>Really, in engineering subscripts are important almost everywhere. We have way more terms to describe than we have letters in the English and Latin alphabets, so subscripts are a common way to describe more terms. </a:t>
            </a:r>
          </a:p>
        </p:txBody>
      </p:sp>
    </p:spTree>
    <p:extLst>
      <p:ext uri="{BB962C8B-B14F-4D97-AF65-F5344CB8AC3E}">
        <p14:creationId xmlns:p14="http://schemas.microsoft.com/office/powerpoint/2010/main" val="11854183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In-Class Practice Problem 1</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E7694B1F-6C05-4B67-B17A-FF220330CFA3}"/>
              </a:ext>
            </a:extLst>
          </p:cNvPr>
          <p:cNvPicPr>
            <a:picLocks noChangeAspect="1"/>
          </p:cNvPicPr>
          <p:nvPr/>
        </p:nvPicPr>
        <p:blipFill>
          <a:blip r:embed="rId2"/>
          <a:stretch>
            <a:fillRect/>
          </a:stretch>
        </p:blipFill>
        <p:spPr>
          <a:xfrm>
            <a:off x="228600" y="741116"/>
            <a:ext cx="4232674" cy="935265"/>
          </a:xfrm>
          <a:prstGeom prst="rect">
            <a:avLst/>
          </a:prstGeom>
        </p:spPr>
      </p:pic>
      <p:pic>
        <p:nvPicPr>
          <p:cNvPr id="9" name="Picture 8">
            <a:extLst>
              <a:ext uri="{FF2B5EF4-FFF2-40B4-BE49-F238E27FC236}">
                <a16:creationId xmlns:a16="http://schemas.microsoft.com/office/drawing/2014/main" id="{A82C66FF-F2AC-4215-830C-FE0B39710EC5}"/>
              </a:ext>
            </a:extLst>
          </p:cNvPr>
          <p:cNvPicPr>
            <a:picLocks noChangeAspect="1"/>
          </p:cNvPicPr>
          <p:nvPr/>
        </p:nvPicPr>
        <p:blipFill>
          <a:blip r:embed="rId3"/>
          <a:stretch>
            <a:fillRect/>
          </a:stretch>
        </p:blipFill>
        <p:spPr>
          <a:xfrm>
            <a:off x="6248400" y="914400"/>
            <a:ext cx="1600200" cy="3305908"/>
          </a:xfrm>
          <a:prstGeom prst="rect">
            <a:avLst/>
          </a:prstGeom>
        </p:spPr>
      </p:pic>
      <p:pic>
        <p:nvPicPr>
          <p:cNvPr id="8" name="Picture 7">
            <a:extLst>
              <a:ext uri="{FF2B5EF4-FFF2-40B4-BE49-F238E27FC236}">
                <a16:creationId xmlns:a16="http://schemas.microsoft.com/office/drawing/2014/main" id="{A65E78A5-9346-43EF-92FE-FB2A554547D3}"/>
              </a:ext>
            </a:extLst>
          </p:cNvPr>
          <p:cNvPicPr>
            <a:picLocks noChangeAspect="1"/>
          </p:cNvPicPr>
          <p:nvPr/>
        </p:nvPicPr>
        <p:blipFill>
          <a:blip r:embed="rId4"/>
          <a:stretch>
            <a:fillRect/>
          </a:stretch>
        </p:blipFill>
        <p:spPr>
          <a:xfrm>
            <a:off x="557213" y="2971800"/>
            <a:ext cx="5856042" cy="1371578"/>
          </a:xfrm>
          <a:prstGeom prst="rect">
            <a:avLst/>
          </a:prstGeom>
        </p:spPr>
      </p:pic>
    </p:spTree>
    <p:extLst>
      <p:ext uri="{BB962C8B-B14F-4D97-AF65-F5344CB8AC3E}">
        <p14:creationId xmlns:p14="http://schemas.microsoft.com/office/powerpoint/2010/main" val="2127033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In-Class Practice Problem 2</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EFE91359-9589-4B15-B415-E07A5EF7C6A1}"/>
              </a:ext>
            </a:extLst>
          </p:cNvPr>
          <p:cNvSpPr txBox="1">
            <a:spLocks/>
          </p:cNvSpPr>
          <p:nvPr/>
        </p:nvSpPr>
        <p:spPr>
          <a:xfrm>
            <a:off x="334108" y="2358536"/>
            <a:ext cx="4999892" cy="2823063"/>
          </a:xfrm>
          <a:prstGeom prst="rect">
            <a:avLst/>
          </a:prstGeom>
          <a:solidFill>
            <a:schemeClr val="bg1"/>
          </a:solidFill>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a:t>Do you expect the boat to be going faster or slower than 6 ft/sec?</a:t>
            </a:r>
          </a:p>
          <a:p>
            <a:pPr marL="0" indent="0">
              <a:buFont typeface="Arial" pitchFamily="34" charset="0"/>
              <a:buNone/>
            </a:pPr>
            <a:r>
              <a:rPr lang="en-US" sz="2000" dirty="0"/>
              <a:t>Faster/slower by a lot? Or a little?</a:t>
            </a:r>
          </a:p>
          <a:p>
            <a:pPr marL="0" indent="0">
              <a:buFont typeface="Arial" pitchFamily="34" charset="0"/>
              <a:buNone/>
            </a:pPr>
            <a:r>
              <a:rPr lang="en-US" sz="2000" dirty="0"/>
              <a:t>Write an equation for the length of the rope in terms of the variables given.</a:t>
            </a:r>
          </a:p>
        </p:txBody>
      </p:sp>
      <p:pic>
        <p:nvPicPr>
          <p:cNvPr id="3" name="Picture 2">
            <a:extLst>
              <a:ext uri="{FF2B5EF4-FFF2-40B4-BE49-F238E27FC236}">
                <a16:creationId xmlns:a16="http://schemas.microsoft.com/office/drawing/2014/main" id="{4AD21BCD-C168-405C-B448-1B727809F209}"/>
              </a:ext>
            </a:extLst>
          </p:cNvPr>
          <p:cNvPicPr>
            <a:picLocks noChangeAspect="1"/>
          </p:cNvPicPr>
          <p:nvPr/>
        </p:nvPicPr>
        <p:blipFill>
          <a:blip r:embed="rId2"/>
          <a:stretch>
            <a:fillRect/>
          </a:stretch>
        </p:blipFill>
        <p:spPr>
          <a:xfrm>
            <a:off x="334108" y="814386"/>
            <a:ext cx="4270427" cy="1395407"/>
          </a:xfrm>
          <a:prstGeom prst="rect">
            <a:avLst/>
          </a:prstGeom>
        </p:spPr>
      </p:pic>
      <p:pic>
        <p:nvPicPr>
          <p:cNvPr id="9" name="Picture 8">
            <a:extLst>
              <a:ext uri="{FF2B5EF4-FFF2-40B4-BE49-F238E27FC236}">
                <a16:creationId xmlns:a16="http://schemas.microsoft.com/office/drawing/2014/main" id="{5B86BED4-6A18-4E5D-BB13-54E15687A237}"/>
              </a:ext>
            </a:extLst>
          </p:cNvPr>
          <p:cNvPicPr>
            <a:picLocks noChangeAspect="1"/>
          </p:cNvPicPr>
          <p:nvPr/>
        </p:nvPicPr>
        <p:blipFill>
          <a:blip r:embed="rId3"/>
          <a:stretch>
            <a:fillRect/>
          </a:stretch>
        </p:blipFill>
        <p:spPr>
          <a:xfrm>
            <a:off x="4648200" y="904875"/>
            <a:ext cx="4167164" cy="2143113"/>
          </a:xfrm>
          <a:prstGeom prst="rect">
            <a:avLst/>
          </a:prstGeom>
        </p:spPr>
      </p:pic>
    </p:spTree>
    <p:extLst>
      <p:ext uri="{BB962C8B-B14F-4D97-AF65-F5344CB8AC3E}">
        <p14:creationId xmlns:p14="http://schemas.microsoft.com/office/powerpoint/2010/main" val="1258494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In-Class Practice Problem 2</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4AD21BCD-C168-405C-B448-1B727809F209}"/>
              </a:ext>
            </a:extLst>
          </p:cNvPr>
          <p:cNvPicPr>
            <a:picLocks noChangeAspect="1"/>
          </p:cNvPicPr>
          <p:nvPr/>
        </p:nvPicPr>
        <p:blipFill>
          <a:blip r:embed="rId2"/>
          <a:stretch>
            <a:fillRect/>
          </a:stretch>
        </p:blipFill>
        <p:spPr>
          <a:xfrm>
            <a:off x="334108" y="814386"/>
            <a:ext cx="4270427" cy="1395407"/>
          </a:xfrm>
          <a:prstGeom prst="rect">
            <a:avLst/>
          </a:prstGeom>
        </p:spPr>
      </p:pic>
      <p:pic>
        <p:nvPicPr>
          <p:cNvPr id="9" name="Picture 8">
            <a:extLst>
              <a:ext uri="{FF2B5EF4-FFF2-40B4-BE49-F238E27FC236}">
                <a16:creationId xmlns:a16="http://schemas.microsoft.com/office/drawing/2014/main" id="{5B86BED4-6A18-4E5D-BB13-54E15687A237}"/>
              </a:ext>
            </a:extLst>
          </p:cNvPr>
          <p:cNvPicPr>
            <a:picLocks noChangeAspect="1"/>
          </p:cNvPicPr>
          <p:nvPr/>
        </p:nvPicPr>
        <p:blipFill>
          <a:blip r:embed="rId3"/>
          <a:stretch>
            <a:fillRect/>
          </a:stretch>
        </p:blipFill>
        <p:spPr>
          <a:xfrm>
            <a:off x="4648200" y="904875"/>
            <a:ext cx="4167164" cy="2143113"/>
          </a:xfrm>
          <a:prstGeom prst="rect">
            <a:avLst/>
          </a:prstGeom>
        </p:spPr>
      </p:pic>
      <p:pic>
        <p:nvPicPr>
          <p:cNvPr id="5" name="Picture 4">
            <a:extLst>
              <a:ext uri="{FF2B5EF4-FFF2-40B4-BE49-F238E27FC236}">
                <a16:creationId xmlns:a16="http://schemas.microsoft.com/office/drawing/2014/main" id="{A53BFC7F-2042-4DC8-9EA5-A877491E9A15}"/>
              </a:ext>
            </a:extLst>
          </p:cNvPr>
          <p:cNvPicPr>
            <a:picLocks noChangeAspect="1"/>
          </p:cNvPicPr>
          <p:nvPr/>
        </p:nvPicPr>
        <p:blipFill>
          <a:blip r:embed="rId4"/>
          <a:stretch>
            <a:fillRect/>
          </a:stretch>
        </p:blipFill>
        <p:spPr>
          <a:xfrm>
            <a:off x="685800" y="2590800"/>
            <a:ext cx="2819400" cy="2225842"/>
          </a:xfrm>
          <a:prstGeom prst="rect">
            <a:avLst/>
          </a:prstGeom>
        </p:spPr>
      </p:pic>
      <p:sp>
        <p:nvSpPr>
          <p:cNvPr id="10" name="Content Placeholder 2">
            <a:extLst>
              <a:ext uri="{FF2B5EF4-FFF2-40B4-BE49-F238E27FC236}">
                <a16:creationId xmlns:a16="http://schemas.microsoft.com/office/drawing/2014/main" id="{058DCA05-C732-4A28-8339-433FE61707F5}"/>
              </a:ext>
            </a:extLst>
          </p:cNvPr>
          <p:cNvSpPr txBox="1">
            <a:spLocks/>
          </p:cNvSpPr>
          <p:nvPr/>
        </p:nvSpPr>
        <p:spPr>
          <a:xfrm>
            <a:off x="3352800" y="3962400"/>
            <a:ext cx="4999892" cy="1070447"/>
          </a:xfrm>
          <a:prstGeom prst="rect">
            <a:avLst/>
          </a:prstGeom>
          <a:solidFill>
            <a:schemeClr val="bg1"/>
          </a:solidFill>
        </p:spPr>
        <p:txBody>
          <a:bodyPr vert="horz" lIns="91440" tIns="45720" rIns="91440" bIns="45720" rtlCol="0" anchor="t" anchorCtr="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ß"/>
            </a:pPr>
            <a:r>
              <a:rPr lang="en-US" sz="2000" dirty="0"/>
              <a:t>There is a lot to unpack in this step</a:t>
            </a:r>
          </a:p>
          <a:p>
            <a:pPr marL="400050" lvl="1" indent="0">
              <a:buNone/>
            </a:pPr>
            <a:r>
              <a:rPr lang="en-US" sz="1600" dirty="0"/>
              <a:t>Where does each term come from after taking the derivative? </a:t>
            </a:r>
          </a:p>
        </p:txBody>
      </p:sp>
    </p:spTree>
    <p:extLst>
      <p:ext uri="{BB962C8B-B14F-4D97-AF65-F5344CB8AC3E}">
        <p14:creationId xmlns:p14="http://schemas.microsoft.com/office/powerpoint/2010/main" val="1667985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In-Class Practice Problem 2</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4AD21BCD-C168-405C-B448-1B727809F209}"/>
              </a:ext>
            </a:extLst>
          </p:cNvPr>
          <p:cNvPicPr>
            <a:picLocks noChangeAspect="1"/>
          </p:cNvPicPr>
          <p:nvPr/>
        </p:nvPicPr>
        <p:blipFill>
          <a:blip r:embed="rId2"/>
          <a:stretch>
            <a:fillRect/>
          </a:stretch>
        </p:blipFill>
        <p:spPr>
          <a:xfrm>
            <a:off x="334108" y="814386"/>
            <a:ext cx="4270427" cy="1395407"/>
          </a:xfrm>
          <a:prstGeom prst="rect">
            <a:avLst/>
          </a:prstGeom>
        </p:spPr>
      </p:pic>
      <p:pic>
        <p:nvPicPr>
          <p:cNvPr id="9" name="Picture 8">
            <a:extLst>
              <a:ext uri="{FF2B5EF4-FFF2-40B4-BE49-F238E27FC236}">
                <a16:creationId xmlns:a16="http://schemas.microsoft.com/office/drawing/2014/main" id="{5B86BED4-6A18-4E5D-BB13-54E15687A237}"/>
              </a:ext>
            </a:extLst>
          </p:cNvPr>
          <p:cNvPicPr>
            <a:picLocks noChangeAspect="1"/>
          </p:cNvPicPr>
          <p:nvPr/>
        </p:nvPicPr>
        <p:blipFill>
          <a:blip r:embed="rId3"/>
          <a:stretch>
            <a:fillRect/>
          </a:stretch>
        </p:blipFill>
        <p:spPr>
          <a:xfrm>
            <a:off x="4648200" y="904875"/>
            <a:ext cx="4167164" cy="2143113"/>
          </a:xfrm>
          <a:prstGeom prst="rect">
            <a:avLst/>
          </a:prstGeom>
        </p:spPr>
      </p:pic>
      <p:pic>
        <p:nvPicPr>
          <p:cNvPr id="7" name="Picture 6">
            <a:extLst>
              <a:ext uri="{FF2B5EF4-FFF2-40B4-BE49-F238E27FC236}">
                <a16:creationId xmlns:a16="http://schemas.microsoft.com/office/drawing/2014/main" id="{368B2EF2-9470-4F8E-BFDD-02ABAE5403F0}"/>
              </a:ext>
            </a:extLst>
          </p:cNvPr>
          <p:cNvPicPr>
            <a:picLocks noChangeAspect="1"/>
          </p:cNvPicPr>
          <p:nvPr/>
        </p:nvPicPr>
        <p:blipFill>
          <a:blip r:embed="rId4"/>
          <a:stretch>
            <a:fillRect/>
          </a:stretch>
        </p:blipFill>
        <p:spPr>
          <a:xfrm>
            <a:off x="609600" y="2743200"/>
            <a:ext cx="3664094" cy="2362200"/>
          </a:xfrm>
          <a:prstGeom prst="rect">
            <a:avLst/>
          </a:prstGeom>
        </p:spPr>
      </p:pic>
    </p:spTree>
    <p:extLst>
      <p:ext uri="{BB962C8B-B14F-4D97-AF65-F5344CB8AC3E}">
        <p14:creationId xmlns:p14="http://schemas.microsoft.com/office/powerpoint/2010/main" val="39901088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In-Class Practice Problem 2</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4AD21BCD-C168-405C-B448-1B727809F209}"/>
              </a:ext>
            </a:extLst>
          </p:cNvPr>
          <p:cNvPicPr>
            <a:picLocks noChangeAspect="1"/>
          </p:cNvPicPr>
          <p:nvPr/>
        </p:nvPicPr>
        <p:blipFill>
          <a:blip r:embed="rId2"/>
          <a:stretch>
            <a:fillRect/>
          </a:stretch>
        </p:blipFill>
        <p:spPr>
          <a:xfrm>
            <a:off x="334108" y="814386"/>
            <a:ext cx="4270427" cy="1395407"/>
          </a:xfrm>
          <a:prstGeom prst="rect">
            <a:avLst/>
          </a:prstGeom>
        </p:spPr>
      </p:pic>
      <p:pic>
        <p:nvPicPr>
          <p:cNvPr id="9" name="Picture 8">
            <a:extLst>
              <a:ext uri="{FF2B5EF4-FFF2-40B4-BE49-F238E27FC236}">
                <a16:creationId xmlns:a16="http://schemas.microsoft.com/office/drawing/2014/main" id="{5B86BED4-6A18-4E5D-BB13-54E15687A237}"/>
              </a:ext>
            </a:extLst>
          </p:cNvPr>
          <p:cNvPicPr>
            <a:picLocks noChangeAspect="1"/>
          </p:cNvPicPr>
          <p:nvPr/>
        </p:nvPicPr>
        <p:blipFill>
          <a:blip r:embed="rId3"/>
          <a:stretch>
            <a:fillRect/>
          </a:stretch>
        </p:blipFill>
        <p:spPr>
          <a:xfrm>
            <a:off x="4648200" y="904875"/>
            <a:ext cx="4167164" cy="2143113"/>
          </a:xfrm>
          <a:prstGeom prst="rect">
            <a:avLst/>
          </a:prstGeom>
        </p:spPr>
      </p:pic>
      <p:sp>
        <p:nvSpPr>
          <p:cNvPr id="8" name="Content Placeholder 2">
            <a:extLst>
              <a:ext uri="{FF2B5EF4-FFF2-40B4-BE49-F238E27FC236}">
                <a16:creationId xmlns:a16="http://schemas.microsoft.com/office/drawing/2014/main" id="{2AA53182-B5EC-4F48-9161-B38BFC964C40}"/>
              </a:ext>
            </a:extLst>
          </p:cNvPr>
          <p:cNvSpPr txBox="1">
            <a:spLocks/>
          </p:cNvSpPr>
          <p:nvPr/>
        </p:nvSpPr>
        <p:spPr>
          <a:xfrm>
            <a:off x="457200" y="3037478"/>
            <a:ext cx="6248400" cy="1991722"/>
          </a:xfrm>
          <a:prstGeom prst="rect">
            <a:avLst/>
          </a:prstGeom>
          <a:solidFill>
            <a:schemeClr val="bg1"/>
          </a:solidFill>
        </p:spPr>
        <p:txBody>
          <a:bodyPr vert="horz" lIns="91440" tIns="45720" rIns="91440" bIns="45720" rtlCol="0" anchor="t" anchorCtr="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dirty="0"/>
              <a:t>Want to be awesome? Got some free time to kill? </a:t>
            </a:r>
          </a:p>
          <a:p>
            <a:r>
              <a:rPr lang="en-US" sz="1600" dirty="0"/>
              <a:t>Solve this problem using your favorite equation solver, but do it as a function of AB. Start out with AB being 150 ft and solve it until AB is 8 ft. Plot the boat velocity as a function of length AB.</a:t>
            </a:r>
          </a:p>
        </p:txBody>
      </p:sp>
    </p:spTree>
    <p:extLst>
      <p:ext uri="{BB962C8B-B14F-4D97-AF65-F5344CB8AC3E}">
        <p14:creationId xmlns:p14="http://schemas.microsoft.com/office/powerpoint/2010/main" val="14012030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In-Class Practice Problem 3</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EFE91359-9589-4B15-B415-E07A5EF7C6A1}"/>
              </a:ext>
            </a:extLst>
          </p:cNvPr>
          <p:cNvSpPr txBox="1">
            <a:spLocks/>
          </p:cNvSpPr>
          <p:nvPr/>
        </p:nvSpPr>
        <p:spPr>
          <a:xfrm>
            <a:off x="334107" y="2358536"/>
            <a:ext cx="5266591" cy="2823063"/>
          </a:xfrm>
          <a:prstGeom prst="rect">
            <a:avLst/>
          </a:prstGeom>
          <a:solidFill>
            <a:schemeClr val="bg1"/>
          </a:solidFill>
        </p:spPr>
        <p:txBody>
          <a:bodyPr vert="horz" lIns="91440" tIns="45720" rIns="91440" bIns="45720" rtlCol="0" anchor="t" anchorCtr="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a:t>What coordinate system to use? </a:t>
            </a:r>
          </a:p>
          <a:p>
            <a:pPr marL="0" indent="0">
              <a:buFont typeface="Arial" pitchFamily="34" charset="0"/>
              <a:buNone/>
            </a:pPr>
            <a:r>
              <a:rPr lang="en-US" sz="2000" dirty="0"/>
              <a:t>From fixed (x-y) viewpoint what are </a:t>
            </a:r>
            <a:r>
              <a:rPr lang="en-US" sz="2000" dirty="0" err="1"/>
              <a:t>v</a:t>
            </a:r>
            <a:r>
              <a:rPr lang="en-US" sz="2000" baseline="-25000" dirty="0" err="1"/>
              <a:t>A</a:t>
            </a:r>
            <a:r>
              <a:rPr lang="en-US" sz="2000" dirty="0"/>
              <a:t>, and </a:t>
            </a:r>
            <a:r>
              <a:rPr lang="en-US" sz="2000" dirty="0" err="1"/>
              <a:t>v</a:t>
            </a:r>
            <a:r>
              <a:rPr lang="en-US" sz="2000" baseline="-25000" dirty="0" err="1"/>
              <a:t>B</a:t>
            </a:r>
            <a:r>
              <a:rPr lang="en-US" sz="2000" dirty="0"/>
              <a:t>?</a:t>
            </a:r>
          </a:p>
          <a:p>
            <a:pPr marL="0" indent="0">
              <a:buFont typeface="Arial" pitchFamily="34" charset="0"/>
              <a:buNone/>
            </a:pPr>
            <a:r>
              <a:rPr lang="en-US" sz="2000" dirty="0"/>
              <a:t>What is </a:t>
            </a:r>
            <a:r>
              <a:rPr lang="en-US" sz="2000" dirty="0" err="1"/>
              <a:t>v</a:t>
            </a:r>
            <a:r>
              <a:rPr lang="en-US" sz="2000" baseline="-25000" dirty="0" err="1"/>
              <a:t>A</a:t>
            </a:r>
            <a:r>
              <a:rPr lang="en-US" sz="2000" baseline="-25000" dirty="0"/>
              <a:t>/B</a:t>
            </a:r>
            <a:r>
              <a:rPr lang="en-US" sz="2000" dirty="0"/>
              <a:t>?</a:t>
            </a:r>
          </a:p>
          <a:p>
            <a:pPr marL="0" indent="0">
              <a:buFont typeface="Arial" pitchFamily="34" charset="0"/>
              <a:buNone/>
            </a:pPr>
            <a:endParaRPr lang="en-US" sz="2000" dirty="0"/>
          </a:p>
          <a:p>
            <a:pPr marL="0" indent="0">
              <a:buFont typeface="Arial" pitchFamily="34" charset="0"/>
              <a:buNone/>
            </a:pPr>
            <a:r>
              <a:rPr lang="en-US" sz="2000" dirty="0"/>
              <a:t>From </a:t>
            </a:r>
            <a:r>
              <a:rPr lang="en-US" sz="2000" dirty="0" err="1"/>
              <a:t>Lagrangian</a:t>
            </a:r>
            <a:r>
              <a:rPr lang="en-US" sz="2000" dirty="0"/>
              <a:t> viewpoint, what is </a:t>
            </a:r>
            <a:r>
              <a:rPr lang="en-US" sz="2000" dirty="0" err="1"/>
              <a:t>a</a:t>
            </a:r>
            <a:r>
              <a:rPr lang="en-US" sz="2000" baseline="-25000" dirty="0" err="1"/>
              <a:t>A</a:t>
            </a:r>
            <a:r>
              <a:rPr lang="en-US" sz="2000" dirty="0"/>
              <a:t>?</a:t>
            </a:r>
          </a:p>
          <a:p>
            <a:pPr marL="0" indent="0">
              <a:buNone/>
            </a:pPr>
            <a:r>
              <a:rPr lang="en-US" sz="2000" dirty="0"/>
              <a:t>From fixed (x-y) viewpoint, what is </a:t>
            </a:r>
            <a:r>
              <a:rPr lang="en-US" sz="2000" dirty="0" err="1"/>
              <a:t>a</a:t>
            </a:r>
            <a:r>
              <a:rPr lang="en-US" sz="2000" baseline="-25000" dirty="0" err="1"/>
              <a:t>A</a:t>
            </a:r>
            <a:r>
              <a:rPr lang="en-US" sz="2000" dirty="0"/>
              <a:t>?</a:t>
            </a:r>
          </a:p>
          <a:p>
            <a:pPr marL="0" indent="0">
              <a:buFont typeface="Arial" pitchFamily="34" charset="0"/>
              <a:buNone/>
            </a:pPr>
            <a:endParaRPr lang="en-US" sz="2000" dirty="0"/>
          </a:p>
        </p:txBody>
      </p:sp>
      <p:pic>
        <p:nvPicPr>
          <p:cNvPr id="5" name="Picture 4">
            <a:extLst>
              <a:ext uri="{FF2B5EF4-FFF2-40B4-BE49-F238E27FC236}">
                <a16:creationId xmlns:a16="http://schemas.microsoft.com/office/drawing/2014/main" id="{2D696381-36CC-4253-B670-F81659B939F5}"/>
              </a:ext>
            </a:extLst>
          </p:cNvPr>
          <p:cNvPicPr>
            <a:picLocks noChangeAspect="1"/>
          </p:cNvPicPr>
          <p:nvPr/>
        </p:nvPicPr>
        <p:blipFill>
          <a:blip r:embed="rId2"/>
          <a:stretch>
            <a:fillRect/>
          </a:stretch>
        </p:blipFill>
        <p:spPr>
          <a:xfrm>
            <a:off x="363010" y="762000"/>
            <a:ext cx="4565287" cy="1596531"/>
          </a:xfrm>
          <a:prstGeom prst="rect">
            <a:avLst/>
          </a:prstGeom>
        </p:spPr>
      </p:pic>
      <p:pic>
        <p:nvPicPr>
          <p:cNvPr id="7" name="Picture 6">
            <a:extLst>
              <a:ext uri="{FF2B5EF4-FFF2-40B4-BE49-F238E27FC236}">
                <a16:creationId xmlns:a16="http://schemas.microsoft.com/office/drawing/2014/main" id="{62DC3939-C00A-47CE-B934-96A0BC36FF63}"/>
              </a:ext>
            </a:extLst>
          </p:cNvPr>
          <p:cNvPicPr>
            <a:picLocks noChangeAspect="1"/>
          </p:cNvPicPr>
          <p:nvPr/>
        </p:nvPicPr>
        <p:blipFill>
          <a:blip r:embed="rId3"/>
          <a:stretch>
            <a:fillRect/>
          </a:stretch>
        </p:blipFill>
        <p:spPr>
          <a:xfrm>
            <a:off x="5600700" y="641837"/>
            <a:ext cx="2857500" cy="2812143"/>
          </a:xfrm>
          <a:prstGeom prst="rect">
            <a:avLst/>
          </a:prstGeom>
        </p:spPr>
      </p:pic>
      <p:cxnSp>
        <p:nvCxnSpPr>
          <p:cNvPr id="9" name="Straight Arrow Connector 8">
            <a:extLst>
              <a:ext uri="{FF2B5EF4-FFF2-40B4-BE49-F238E27FC236}">
                <a16:creationId xmlns:a16="http://schemas.microsoft.com/office/drawing/2014/main" id="{42838495-B48D-4007-AAF3-9A86904D33B3}"/>
              </a:ext>
            </a:extLst>
          </p:cNvPr>
          <p:cNvCxnSpPr/>
          <p:nvPr/>
        </p:nvCxnSpPr>
        <p:spPr>
          <a:xfrm flipV="1">
            <a:off x="6303485" y="1784732"/>
            <a:ext cx="0" cy="91440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9DFE8FBD-096A-4029-AE34-E9F36AD9026D}"/>
              </a:ext>
            </a:extLst>
          </p:cNvPr>
          <p:cNvCxnSpPr/>
          <p:nvPr/>
        </p:nvCxnSpPr>
        <p:spPr>
          <a:xfrm>
            <a:off x="8142383" y="1981200"/>
            <a:ext cx="0" cy="533400"/>
          </a:xfrm>
          <a:prstGeom prst="straightConnector1">
            <a:avLst/>
          </a:prstGeom>
          <a:ln w="28575">
            <a:solidFill>
              <a:schemeClr val="accent5"/>
            </a:solidFill>
            <a:tailEnd type="triangle"/>
          </a:ln>
        </p:spPr>
        <p:style>
          <a:lnRef idx="1">
            <a:schemeClr val="accent1"/>
          </a:lnRef>
          <a:fillRef idx="0">
            <a:schemeClr val="accent1"/>
          </a:fillRef>
          <a:effectRef idx="0">
            <a:schemeClr val="accent1"/>
          </a:effectRef>
          <a:fontRef idx="minor">
            <a:schemeClr val="tx1"/>
          </a:fontRef>
        </p:style>
      </p:cxnSp>
      <p:pic>
        <p:nvPicPr>
          <p:cNvPr id="29698" name="Picture 2" descr="Vectors, an elementary tutorial">
            <a:extLst>
              <a:ext uri="{FF2B5EF4-FFF2-40B4-BE49-F238E27FC236}">
                <a16:creationId xmlns:a16="http://schemas.microsoft.com/office/drawing/2014/main" id="{D5C517C6-BB8C-42BB-AA4F-BD1F9EB4F07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3733800"/>
            <a:ext cx="1490833" cy="1118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61533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In-Class Practice Problem 3</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2D696381-36CC-4253-B670-F81659B939F5}"/>
              </a:ext>
            </a:extLst>
          </p:cNvPr>
          <p:cNvPicPr>
            <a:picLocks noChangeAspect="1"/>
          </p:cNvPicPr>
          <p:nvPr/>
        </p:nvPicPr>
        <p:blipFill>
          <a:blip r:embed="rId2"/>
          <a:stretch>
            <a:fillRect/>
          </a:stretch>
        </p:blipFill>
        <p:spPr>
          <a:xfrm>
            <a:off x="363010" y="762000"/>
            <a:ext cx="4565287" cy="1596531"/>
          </a:xfrm>
          <a:prstGeom prst="rect">
            <a:avLst/>
          </a:prstGeom>
        </p:spPr>
      </p:pic>
      <p:pic>
        <p:nvPicPr>
          <p:cNvPr id="7" name="Picture 6">
            <a:extLst>
              <a:ext uri="{FF2B5EF4-FFF2-40B4-BE49-F238E27FC236}">
                <a16:creationId xmlns:a16="http://schemas.microsoft.com/office/drawing/2014/main" id="{62DC3939-C00A-47CE-B934-96A0BC36FF63}"/>
              </a:ext>
            </a:extLst>
          </p:cNvPr>
          <p:cNvPicPr>
            <a:picLocks noChangeAspect="1"/>
          </p:cNvPicPr>
          <p:nvPr/>
        </p:nvPicPr>
        <p:blipFill>
          <a:blip r:embed="rId3"/>
          <a:stretch>
            <a:fillRect/>
          </a:stretch>
        </p:blipFill>
        <p:spPr>
          <a:xfrm>
            <a:off x="5600700" y="641837"/>
            <a:ext cx="2857500" cy="2812143"/>
          </a:xfrm>
          <a:prstGeom prst="rect">
            <a:avLst/>
          </a:prstGeom>
        </p:spPr>
      </p:pic>
      <p:pic>
        <p:nvPicPr>
          <p:cNvPr id="3" name="Picture 2">
            <a:extLst>
              <a:ext uri="{FF2B5EF4-FFF2-40B4-BE49-F238E27FC236}">
                <a16:creationId xmlns:a16="http://schemas.microsoft.com/office/drawing/2014/main" id="{987ECCC6-9B5B-411E-8AFC-494631072DA4}"/>
              </a:ext>
            </a:extLst>
          </p:cNvPr>
          <p:cNvPicPr>
            <a:picLocks noChangeAspect="1"/>
          </p:cNvPicPr>
          <p:nvPr/>
        </p:nvPicPr>
        <p:blipFill>
          <a:blip r:embed="rId4"/>
          <a:stretch>
            <a:fillRect/>
          </a:stretch>
        </p:blipFill>
        <p:spPr>
          <a:xfrm>
            <a:off x="761999" y="3047999"/>
            <a:ext cx="4541855" cy="1596531"/>
          </a:xfrm>
          <a:prstGeom prst="rect">
            <a:avLst/>
          </a:prstGeom>
        </p:spPr>
      </p:pic>
      <p:pic>
        <p:nvPicPr>
          <p:cNvPr id="8" name="Picture 2" descr="Vectors, an elementary tutorial">
            <a:extLst>
              <a:ext uri="{FF2B5EF4-FFF2-40B4-BE49-F238E27FC236}">
                <a16:creationId xmlns:a16="http://schemas.microsoft.com/office/drawing/2014/main" id="{006D50DF-1C1C-432F-892A-D8CF335B968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96000" y="3733800"/>
            <a:ext cx="1490833" cy="1118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59062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In-Class Practice Problem 3</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2D696381-36CC-4253-B670-F81659B939F5}"/>
              </a:ext>
            </a:extLst>
          </p:cNvPr>
          <p:cNvPicPr>
            <a:picLocks noChangeAspect="1"/>
          </p:cNvPicPr>
          <p:nvPr/>
        </p:nvPicPr>
        <p:blipFill>
          <a:blip r:embed="rId2"/>
          <a:stretch>
            <a:fillRect/>
          </a:stretch>
        </p:blipFill>
        <p:spPr>
          <a:xfrm>
            <a:off x="363010" y="762000"/>
            <a:ext cx="4565287" cy="1596531"/>
          </a:xfrm>
          <a:prstGeom prst="rect">
            <a:avLst/>
          </a:prstGeom>
        </p:spPr>
      </p:pic>
      <p:pic>
        <p:nvPicPr>
          <p:cNvPr id="7" name="Picture 6">
            <a:extLst>
              <a:ext uri="{FF2B5EF4-FFF2-40B4-BE49-F238E27FC236}">
                <a16:creationId xmlns:a16="http://schemas.microsoft.com/office/drawing/2014/main" id="{62DC3939-C00A-47CE-B934-96A0BC36FF63}"/>
              </a:ext>
            </a:extLst>
          </p:cNvPr>
          <p:cNvPicPr>
            <a:picLocks noChangeAspect="1"/>
          </p:cNvPicPr>
          <p:nvPr/>
        </p:nvPicPr>
        <p:blipFill>
          <a:blip r:embed="rId3"/>
          <a:stretch>
            <a:fillRect/>
          </a:stretch>
        </p:blipFill>
        <p:spPr>
          <a:xfrm>
            <a:off x="5600700" y="641837"/>
            <a:ext cx="2857500" cy="2812143"/>
          </a:xfrm>
          <a:prstGeom prst="rect">
            <a:avLst/>
          </a:prstGeom>
        </p:spPr>
      </p:pic>
      <p:pic>
        <p:nvPicPr>
          <p:cNvPr id="8" name="Picture 7">
            <a:extLst>
              <a:ext uri="{FF2B5EF4-FFF2-40B4-BE49-F238E27FC236}">
                <a16:creationId xmlns:a16="http://schemas.microsoft.com/office/drawing/2014/main" id="{429259B1-C37F-4455-935E-61C8E86A4678}"/>
              </a:ext>
            </a:extLst>
          </p:cNvPr>
          <p:cNvPicPr>
            <a:picLocks noChangeAspect="1"/>
          </p:cNvPicPr>
          <p:nvPr/>
        </p:nvPicPr>
        <p:blipFill>
          <a:blip r:embed="rId4"/>
          <a:stretch>
            <a:fillRect/>
          </a:stretch>
        </p:blipFill>
        <p:spPr>
          <a:xfrm>
            <a:off x="990600" y="3047999"/>
            <a:ext cx="4407792" cy="2362187"/>
          </a:xfrm>
          <a:prstGeom prst="rect">
            <a:avLst/>
          </a:prstGeom>
        </p:spPr>
      </p:pic>
      <p:pic>
        <p:nvPicPr>
          <p:cNvPr id="9" name="Picture 2" descr="Vectors, an elementary tutorial">
            <a:extLst>
              <a:ext uri="{FF2B5EF4-FFF2-40B4-BE49-F238E27FC236}">
                <a16:creationId xmlns:a16="http://schemas.microsoft.com/office/drawing/2014/main" id="{CA4434F0-9D51-4DC3-B5EE-40156679BBE0}"/>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96000" y="3733800"/>
            <a:ext cx="1490833" cy="1118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6513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In-Class Practice Problem 3</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2D696381-36CC-4253-B670-F81659B939F5}"/>
              </a:ext>
            </a:extLst>
          </p:cNvPr>
          <p:cNvPicPr>
            <a:picLocks noChangeAspect="1"/>
          </p:cNvPicPr>
          <p:nvPr/>
        </p:nvPicPr>
        <p:blipFill>
          <a:blip r:embed="rId2"/>
          <a:stretch>
            <a:fillRect/>
          </a:stretch>
        </p:blipFill>
        <p:spPr>
          <a:xfrm>
            <a:off x="363010" y="762000"/>
            <a:ext cx="4565287" cy="1596531"/>
          </a:xfrm>
          <a:prstGeom prst="rect">
            <a:avLst/>
          </a:prstGeom>
        </p:spPr>
      </p:pic>
      <p:pic>
        <p:nvPicPr>
          <p:cNvPr id="7" name="Picture 6">
            <a:extLst>
              <a:ext uri="{FF2B5EF4-FFF2-40B4-BE49-F238E27FC236}">
                <a16:creationId xmlns:a16="http://schemas.microsoft.com/office/drawing/2014/main" id="{62DC3939-C00A-47CE-B934-96A0BC36FF63}"/>
              </a:ext>
            </a:extLst>
          </p:cNvPr>
          <p:cNvPicPr>
            <a:picLocks noChangeAspect="1"/>
          </p:cNvPicPr>
          <p:nvPr/>
        </p:nvPicPr>
        <p:blipFill>
          <a:blip r:embed="rId3"/>
          <a:stretch>
            <a:fillRect/>
          </a:stretch>
        </p:blipFill>
        <p:spPr>
          <a:xfrm>
            <a:off x="5600700" y="641837"/>
            <a:ext cx="2857500" cy="2812143"/>
          </a:xfrm>
          <a:prstGeom prst="rect">
            <a:avLst/>
          </a:prstGeom>
        </p:spPr>
      </p:pic>
      <p:pic>
        <p:nvPicPr>
          <p:cNvPr id="3" name="Picture 2">
            <a:extLst>
              <a:ext uri="{FF2B5EF4-FFF2-40B4-BE49-F238E27FC236}">
                <a16:creationId xmlns:a16="http://schemas.microsoft.com/office/drawing/2014/main" id="{37E543A9-AFD5-404E-ABC2-C0271FD96062}"/>
              </a:ext>
            </a:extLst>
          </p:cNvPr>
          <p:cNvPicPr>
            <a:picLocks noChangeAspect="1"/>
          </p:cNvPicPr>
          <p:nvPr/>
        </p:nvPicPr>
        <p:blipFill>
          <a:blip r:embed="rId4"/>
          <a:stretch>
            <a:fillRect/>
          </a:stretch>
        </p:blipFill>
        <p:spPr>
          <a:xfrm>
            <a:off x="990599" y="3962400"/>
            <a:ext cx="3735977" cy="914400"/>
          </a:xfrm>
          <a:prstGeom prst="rect">
            <a:avLst/>
          </a:prstGeom>
        </p:spPr>
      </p:pic>
      <p:sp>
        <p:nvSpPr>
          <p:cNvPr id="9" name="Content Placeholder 2">
            <a:extLst>
              <a:ext uri="{FF2B5EF4-FFF2-40B4-BE49-F238E27FC236}">
                <a16:creationId xmlns:a16="http://schemas.microsoft.com/office/drawing/2014/main" id="{948331ED-B06B-4D2E-B9A0-74BEB2113F56}"/>
              </a:ext>
            </a:extLst>
          </p:cNvPr>
          <p:cNvSpPr txBox="1">
            <a:spLocks/>
          </p:cNvSpPr>
          <p:nvPr/>
        </p:nvSpPr>
        <p:spPr>
          <a:xfrm>
            <a:off x="145707" y="3160468"/>
            <a:ext cx="4999892" cy="537064"/>
          </a:xfrm>
          <a:prstGeom prst="rect">
            <a:avLst/>
          </a:prstGeom>
          <a:solidFill>
            <a:schemeClr val="bg1"/>
          </a:solidFill>
        </p:spPr>
        <p:txBody>
          <a:bodyPr vert="horz" lIns="91440" tIns="45720" rIns="91440" bIns="45720" rtlCol="0" anchor="t" anchorCtr="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a:t>Now get magnitude and direction of </a:t>
            </a:r>
            <a:r>
              <a:rPr lang="en-US" sz="2000" dirty="0" err="1"/>
              <a:t>a</a:t>
            </a:r>
            <a:r>
              <a:rPr lang="en-US" sz="2000" baseline="-25000" dirty="0" err="1"/>
              <a:t>A</a:t>
            </a:r>
            <a:r>
              <a:rPr lang="en-US" sz="2000" baseline="-25000" dirty="0"/>
              <a:t>/B</a:t>
            </a:r>
            <a:endParaRPr lang="en-US" sz="2000" dirty="0"/>
          </a:p>
        </p:txBody>
      </p:sp>
      <p:sp>
        <p:nvSpPr>
          <p:cNvPr id="10" name="Content Placeholder 2">
            <a:extLst>
              <a:ext uri="{FF2B5EF4-FFF2-40B4-BE49-F238E27FC236}">
                <a16:creationId xmlns:a16="http://schemas.microsoft.com/office/drawing/2014/main" id="{DBDCDAE2-A60B-4F78-8D78-85DCFB721112}"/>
              </a:ext>
            </a:extLst>
          </p:cNvPr>
          <p:cNvSpPr txBox="1">
            <a:spLocks/>
          </p:cNvSpPr>
          <p:nvPr/>
        </p:nvSpPr>
        <p:spPr>
          <a:xfrm>
            <a:off x="145706" y="5105398"/>
            <a:ext cx="8083893" cy="1371599"/>
          </a:xfrm>
          <a:prstGeom prst="rect">
            <a:avLst/>
          </a:prstGeom>
          <a:solidFill>
            <a:schemeClr val="bg1"/>
          </a:solidFill>
        </p:spPr>
        <p:txBody>
          <a:bodyPr vert="horz" lIns="91440" tIns="45720" rIns="91440" bIns="45720" rtlCol="0" anchor="t" anchorCtr="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dirty="0"/>
              <a:t>Do you hate yourself? If so, solve this again when A is not parallel to B.</a:t>
            </a:r>
          </a:p>
          <a:p>
            <a:r>
              <a:rPr lang="en-US" sz="2000" dirty="0"/>
              <a:t>Go ahead and solve this problem as a function of time. Let t=0 at the conditions in the picture, then track position, velocity, and acceleration of both cars in 1-second intervals for the next 20 seconds.  </a:t>
            </a:r>
          </a:p>
        </p:txBody>
      </p:sp>
    </p:spTree>
    <p:extLst>
      <p:ext uri="{BB962C8B-B14F-4D97-AF65-F5344CB8AC3E}">
        <p14:creationId xmlns:p14="http://schemas.microsoft.com/office/powerpoint/2010/main" val="1667022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Dynamics – Big Picture</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 name="Content Placeholder 2">
                <a:extLst>
                  <a:ext uri="{FF2B5EF4-FFF2-40B4-BE49-F238E27FC236}">
                    <a16:creationId xmlns:a16="http://schemas.microsoft.com/office/drawing/2014/main" id="{EFE91359-9589-4B15-B415-E07A5EF7C6A1}"/>
                  </a:ext>
                </a:extLst>
              </p:cNvPr>
              <p:cNvSpPr txBox="1">
                <a:spLocks/>
              </p:cNvSpPr>
              <p:nvPr/>
            </p:nvSpPr>
            <p:spPr>
              <a:xfrm>
                <a:off x="304800" y="914400"/>
                <a:ext cx="8001000" cy="5638799"/>
              </a:xfrm>
              <a:prstGeom prst="rect">
                <a:avLst/>
              </a:prstGeom>
              <a:solidFill>
                <a:schemeClr val="bg1"/>
              </a:solidFill>
            </p:spPr>
            <p:txBody>
              <a:bodyPr vert="horz" lIns="91440" tIns="45720" rIns="91440" bIns="45720" rtlCol="0" anchor="t" anchorCtr="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i="1" dirty="0"/>
                  <a:t>“Dr. Dan, I have a question. Why is Dynamics so </a:t>
                </a:r>
                <a:r>
                  <a:rPr lang="en-US" sz="2000" i="1" dirty="0" err="1"/>
                  <a:t>freakin</a:t>
                </a:r>
                <a:r>
                  <a:rPr lang="en-US" sz="2000" i="1" dirty="0"/>
                  <a:t>’ hard?” </a:t>
                </a:r>
                <a:br>
                  <a:rPr lang="en-US" sz="2000" dirty="0"/>
                </a:br>
                <a:r>
                  <a:rPr lang="en-US" sz="2000" dirty="0"/>
                  <a:t>	-Imaginary Student</a:t>
                </a:r>
              </a:p>
              <a:p>
                <a:pPr marL="0" indent="0">
                  <a:buNone/>
                </a:pPr>
                <a:r>
                  <a:rPr lang="en-US" sz="2000" dirty="0"/>
                  <a:t>Deriving Equations</a:t>
                </a:r>
                <a:endParaRPr lang="en-US" sz="2000" dirty="0">
                  <a:sym typeface="Symbol" panose="05050102010706020507" pitchFamily="18" charset="2"/>
                </a:endParaRPr>
              </a:p>
              <a:p>
                <a:r>
                  <a:rPr lang="en-US" sz="2000" dirty="0">
                    <a:sym typeface="Symbol" panose="05050102010706020507" pitchFamily="18" charset="2"/>
                  </a:rPr>
                  <a:t>In most of your previous classes there are a set of equations. </a:t>
                </a:r>
              </a:p>
              <a:p>
                <a:pPr lvl="1"/>
                <a:r>
                  <a:rPr lang="en-US" sz="1600" dirty="0">
                    <a:sym typeface="Symbol" panose="05050102010706020507" pitchFamily="18" charset="2"/>
                  </a:rPr>
                  <a:t>In Statics you had three (</a:t>
                </a:r>
                <a:r>
                  <a:rPr lang="en-US" sz="1600" dirty="0" err="1">
                    <a:sym typeface="Symbol" panose="05050102010706020507" pitchFamily="18" charset="2"/>
                  </a:rPr>
                  <a:t>F</a:t>
                </a:r>
                <a:r>
                  <a:rPr lang="en-US" sz="1600" baseline="-25000" dirty="0" err="1">
                    <a:sym typeface="Symbol" panose="05050102010706020507" pitchFamily="18" charset="2"/>
                  </a:rPr>
                  <a:t>x</a:t>
                </a:r>
                <a:r>
                  <a:rPr lang="en-US" sz="1600" dirty="0">
                    <a:sym typeface="Symbol" panose="05050102010706020507" pitchFamily="18" charset="2"/>
                  </a:rPr>
                  <a:t>=0, </a:t>
                </a:r>
                <a:r>
                  <a:rPr lang="en-US" sz="1600" dirty="0" err="1">
                    <a:sym typeface="Symbol" panose="05050102010706020507" pitchFamily="18" charset="2"/>
                  </a:rPr>
                  <a:t>F</a:t>
                </a:r>
                <a:r>
                  <a:rPr lang="en-US" sz="1600" baseline="-25000" dirty="0" err="1">
                    <a:sym typeface="Symbol" panose="05050102010706020507" pitchFamily="18" charset="2"/>
                  </a:rPr>
                  <a:t>y</a:t>
                </a:r>
                <a:r>
                  <a:rPr lang="en-US" sz="1600" dirty="0">
                    <a:sym typeface="Symbol" panose="05050102010706020507" pitchFamily="18" charset="2"/>
                  </a:rPr>
                  <a:t>=0, M=0). </a:t>
                </a:r>
              </a:p>
              <a:p>
                <a:pPr lvl="1"/>
                <a:r>
                  <a:rPr lang="en-US" sz="1600" dirty="0">
                    <a:sym typeface="Symbol" panose="05050102010706020507" pitchFamily="18" charset="2"/>
                  </a:rPr>
                  <a:t>In Circuits you will have </a:t>
                </a:r>
                <a:r>
                  <a:rPr lang="en-US" sz="1600" dirty="0" err="1">
                    <a:sym typeface="Symbol" panose="05050102010706020507" pitchFamily="18" charset="2"/>
                  </a:rPr>
                  <a:t>Kirchholff’s</a:t>
                </a:r>
                <a:r>
                  <a:rPr lang="en-US" sz="1600" dirty="0">
                    <a:sym typeface="Symbol" panose="05050102010706020507" pitchFamily="18" charset="2"/>
                  </a:rPr>
                  <a:t> Voltage Law (KVL) and Kirchhoff’s Current Law (KCL). </a:t>
                </a:r>
              </a:p>
              <a:p>
                <a:pPr lvl="1"/>
                <a:r>
                  <a:rPr lang="en-US" sz="1600" dirty="0">
                    <a:sym typeface="Symbol" panose="05050102010706020507" pitchFamily="18" charset="2"/>
                  </a:rPr>
                  <a:t>In Fluid Mechanics you will use </a:t>
                </a:r>
                <a:r>
                  <a:rPr lang="en-US" sz="1600" dirty="0" err="1">
                    <a:sym typeface="Symbol" panose="05050102010706020507" pitchFamily="18" charset="2"/>
                  </a:rPr>
                  <a:t>Bernouli’s</a:t>
                </a:r>
                <a:r>
                  <a:rPr lang="en-US" sz="1600" dirty="0">
                    <a:sym typeface="Symbol" panose="05050102010706020507" pitchFamily="18" charset="2"/>
                  </a:rPr>
                  <a:t> equation.</a:t>
                </a:r>
              </a:p>
              <a:p>
                <a:pPr lvl="1"/>
                <a:r>
                  <a:rPr lang="en-US" sz="1600" dirty="0">
                    <a:sym typeface="Symbol" panose="05050102010706020507" pitchFamily="18" charset="2"/>
                  </a:rPr>
                  <a:t>You use these equations to derive the specific equation for the system(s) you are analyzing.   </a:t>
                </a:r>
              </a:p>
              <a:p>
                <a:r>
                  <a:rPr lang="en-US" sz="2000" dirty="0">
                    <a:sym typeface="Symbol" panose="05050102010706020507" pitchFamily="18" charset="2"/>
                  </a:rPr>
                  <a:t>In Dynamics you also have relatively few equations</a:t>
                </a:r>
              </a:p>
              <a:p>
                <a:pPr lvl="1"/>
                <a14:m>
                  <m:oMath xmlns:m="http://schemas.openxmlformats.org/officeDocument/2006/math">
                    <m:r>
                      <a:rPr lang="en-US" sz="1600" b="1" i="1" smtClean="0">
                        <a:latin typeface="Cambria Math" panose="02040503050406030204" pitchFamily="18" charset="0"/>
                        <a:sym typeface="Symbol" panose="05050102010706020507" pitchFamily="18" charset="2"/>
                      </a:rPr>
                      <m:t>𝒗</m:t>
                    </m:r>
                    <m:r>
                      <a:rPr lang="en-US" sz="1600" b="0" i="1" smtClean="0">
                        <a:latin typeface="Cambria Math" panose="02040503050406030204" pitchFamily="18" charset="0"/>
                        <a:sym typeface="Symbol" panose="05050102010706020507" pitchFamily="18" charset="2"/>
                      </a:rPr>
                      <m:t>=</m:t>
                    </m:r>
                    <m:f>
                      <m:fPr>
                        <m:ctrlPr>
                          <a:rPr lang="en-US" sz="1600" b="0" i="1" smtClean="0">
                            <a:latin typeface="Cambria Math" panose="02040503050406030204" pitchFamily="18" charset="0"/>
                            <a:sym typeface="Symbol" panose="05050102010706020507" pitchFamily="18" charset="2"/>
                          </a:rPr>
                        </m:ctrlPr>
                      </m:fPr>
                      <m:num>
                        <m:r>
                          <a:rPr lang="en-US" sz="1600" b="0" i="1" smtClean="0">
                            <a:latin typeface="Cambria Math" panose="02040503050406030204" pitchFamily="18" charset="0"/>
                            <a:sym typeface="Symbol" panose="05050102010706020507" pitchFamily="18" charset="2"/>
                          </a:rPr>
                          <m:t>𝑑</m:t>
                        </m:r>
                        <m:r>
                          <a:rPr lang="en-US" sz="1600" b="1" i="1" smtClean="0">
                            <a:latin typeface="Cambria Math" panose="02040503050406030204" pitchFamily="18" charset="0"/>
                            <a:sym typeface="Symbol" panose="05050102010706020507" pitchFamily="18" charset="2"/>
                          </a:rPr>
                          <m:t>𝒔</m:t>
                        </m:r>
                      </m:num>
                      <m:den>
                        <m:r>
                          <a:rPr lang="en-US" sz="1600" b="0" i="1" smtClean="0">
                            <a:latin typeface="Cambria Math" panose="02040503050406030204" pitchFamily="18" charset="0"/>
                            <a:sym typeface="Symbol" panose="05050102010706020507" pitchFamily="18" charset="2"/>
                          </a:rPr>
                          <m:t>𝑑𝑡</m:t>
                        </m:r>
                      </m:den>
                    </m:f>
                  </m:oMath>
                </a14:m>
                <a:r>
                  <a:rPr lang="en-US" sz="1600" dirty="0">
                    <a:sym typeface="Symbol" panose="05050102010706020507" pitchFamily="18" charset="2"/>
                  </a:rPr>
                  <a:t>, </a:t>
                </a:r>
                <a14:m>
                  <m:oMath xmlns:m="http://schemas.openxmlformats.org/officeDocument/2006/math">
                    <m:r>
                      <a:rPr lang="en-US" sz="1600" b="1" i="0" smtClean="0">
                        <a:latin typeface="Cambria Math" panose="02040503050406030204" pitchFamily="18" charset="0"/>
                        <a:sym typeface="Symbol" panose="05050102010706020507" pitchFamily="18" charset="2"/>
                      </a:rPr>
                      <m:t>𝐚</m:t>
                    </m:r>
                    <m:r>
                      <a:rPr lang="en-US" sz="1600" i="1">
                        <a:latin typeface="Cambria Math" panose="02040503050406030204" pitchFamily="18" charset="0"/>
                        <a:sym typeface="Symbol" panose="05050102010706020507" pitchFamily="18" charset="2"/>
                      </a:rPr>
                      <m:t>=</m:t>
                    </m:r>
                    <m:f>
                      <m:fPr>
                        <m:ctrlPr>
                          <a:rPr lang="en-US" sz="1600" i="1">
                            <a:latin typeface="Cambria Math" panose="02040503050406030204" pitchFamily="18" charset="0"/>
                            <a:sym typeface="Symbol" panose="05050102010706020507" pitchFamily="18" charset="2"/>
                          </a:rPr>
                        </m:ctrlPr>
                      </m:fPr>
                      <m:num>
                        <m:r>
                          <a:rPr lang="en-US" sz="1600" i="1">
                            <a:latin typeface="Cambria Math" panose="02040503050406030204" pitchFamily="18" charset="0"/>
                            <a:sym typeface="Symbol" panose="05050102010706020507" pitchFamily="18" charset="2"/>
                          </a:rPr>
                          <m:t>𝑑</m:t>
                        </m:r>
                        <m:r>
                          <a:rPr lang="en-US" sz="1600" b="1" i="1" smtClean="0">
                            <a:latin typeface="Cambria Math" panose="02040503050406030204" pitchFamily="18" charset="0"/>
                            <a:sym typeface="Symbol" panose="05050102010706020507" pitchFamily="18" charset="2"/>
                          </a:rPr>
                          <m:t>𝒗</m:t>
                        </m:r>
                      </m:num>
                      <m:den>
                        <m:r>
                          <a:rPr lang="en-US" sz="1600" i="1">
                            <a:latin typeface="Cambria Math" panose="02040503050406030204" pitchFamily="18" charset="0"/>
                            <a:sym typeface="Symbol" panose="05050102010706020507" pitchFamily="18" charset="2"/>
                          </a:rPr>
                          <m:t>𝑑𝑡</m:t>
                        </m:r>
                      </m:den>
                    </m:f>
                  </m:oMath>
                </a14:m>
                <a:r>
                  <a:rPr lang="en-US" sz="1600" dirty="0">
                    <a:sym typeface="Symbol" panose="05050102010706020507" pitchFamily="18" charset="2"/>
                  </a:rPr>
                  <a:t>, and </a:t>
                </a:r>
                <a14:m>
                  <m:oMath xmlns:m="http://schemas.openxmlformats.org/officeDocument/2006/math">
                    <m:r>
                      <a:rPr lang="en-US" sz="1600" b="1" i="1">
                        <a:latin typeface="Cambria Math" panose="02040503050406030204" pitchFamily="18" charset="0"/>
                        <a:sym typeface="Symbol" panose="05050102010706020507" pitchFamily="18" charset="2"/>
                      </a:rPr>
                      <m:t>𝒗</m:t>
                    </m:r>
                    <m:r>
                      <a:rPr lang="en-US" sz="1600" b="1" i="1" smtClean="0">
                        <a:latin typeface="Cambria Math" panose="02040503050406030204" pitchFamily="18" charset="0"/>
                        <a:sym typeface="Symbol" panose="05050102010706020507" pitchFamily="18" charset="2"/>
                      </a:rPr>
                      <m:t>∗</m:t>
                    </m:r>
                    <m:r>
                      <a:rPr lang="en-US" sz="1600" b="1" i="1" smtClean="0">
                        <a:latin typeface="Cambria Math" panose="02040503050406030204" pitchFamily="18" charset="0"/>
                        <a:sym typeface="Symbol" panose="05050102010706020507" pitchFamily="18" charset="2"/>
                      </a:rPr>
                      <m:t>𝒅𝒗</m:t>
                    </m:r>
                    <m:r>
                      <a:rPr lang="en-US" sz="1600" i="1">
                        <a:latin typeface="Cambria Math" panose="02040503050406030204" pitchFamily="18" charset="0"/>
                        <a:sym typeface="Symbol" panose="05050102010706020507" pitchFamily="18" charset="2"/>
                      </a:rPr>
                      <m:t>=</m:t>
                    </m:r>
                    <m:r>
                      <a:rPr lang="en-US" sz="1600" b="1" i="1" smtClean="0">
                        <a:latin typeface="Cambria Math" panose="02040503050406030204" pitchFamily="18" charset="0"/>
                        <a:sym typeface="Symbol" panose="05050102010706020507" pitchFamily="18" charset="2"/>
                      </a:rPr>
                      <m:t>𝒂</m:t>
                    </m:r>
                    <m:r>
                      <a:rPr lang="en-US" sz="1600" b="0" i="1" smtClean="0">
                        <a:latin typeface="Cambria Math" panose="02040503050406030204" pitchFamily="18" charset="0"/>
                        <a:sym typeface="Symbol" panose="05050102010706020507" pitchFamily="18" charset="2"/>
                      </a:rPr>
                      <m:t>∗</m:t>
                    </m:r>
                    <m:r>
                      <a:rPr lang="en-US" sz="1600" b="0" i="1" smtClean="0">
                        <a:latin typeface="Cambria Math" panose="02040503050406030204" pitchFamily="18" charset="0"/>
                        <a:sym typeface="Symbol" panose="05050102010706020507" pitchFamily="18" charset="2"/>
                      </a:rPr>
                      <m:t>𝑑</m:t>
                    </m:r>
                    <m:r>
                      <a:rPr lang="en-US" sz="1600" b="1" i="1" smtClean="0">
                        <a:latin typeface="Cambria Math" panose="02040503050406030204" pitchFamily="18" charset="0"/>
                        <a:sym typeface="Symbol" panose="05050102010706020507" pitchFamily="18" charset="2"/>
                      </a:rPr>
                      <m:t>𝒔</m:t>
                    </m:r>
                  </m:oMath>
                </a14:m>
                <a:endParaRPr lang="en-US" sz="1600" dirty="0">
                  <a:sym typeface="Symbol" panose="05050102010706020507" pitchFamily="18" charset="2"/>
                </a:endParaRPr>
              </a:p>
              <a:p>
                <a:pPr lvl="1"/>
                <a:r>
                  <a:rPr lang="en-US" sz="1600" dirty="0">
                    <a:sym typeface="Symbol" panose="05050102010706020507" pitchFamily="18" charset="2"/>
                  </a:rPr>
                  <a:t>But then we apply those equations is a huge variety of ways. We apply them in 1, 2, and 3 directions on various coordinate systems.</a:t>
                </a:r>
              </a:p>
              <a:p>
                <a:pPr lvl="1"/>
                <a:r>
                  <a:rPr lang="en-US" sz="1600" dirty="0">
                    <a:sym typeface="Symbol" panose="05050102010706020507" pitchFamily="18" charset="2"/>
                  </a:rPr>
                  <a:t>e.g. we apply them to particles on a spinning disk that is mounted on a bigger spinning disk. </a:t>
                </a:r>
              </a:p>
            </p:txBody>
          </p:sp>
        </mc:Choice>
        <mc:Fallback xmlns="">
          <p:sp>
            <p:nvSpPr>
              <p:cNvPr id="8" name="Content Placeholder 2">
                <a:extLst>
                  <a:ext uri="{FF2B5EF4-FFF2-40B4-BE49-F238E27FC236}">
                    <a16:creationId xmlns:a16="http://schemas.microsoft.com/office/drawing/2014/main" id="{EFE91359-9589-4B15-B415-E07A5EF7C6A1}"/>
                  </a:ext>
                </a:extLst>
              </p:cNvPr>
              <p:cNvSpPr txBox="1">
                <a:spLocks noRot="1" noChangeAspect="1" noMove="1" noResize="1" noEditPoints="1" noAdjustHandles="1" noChangeArrowheads="1" noChangeShapeType="1" noTextEdit="1"/>
              </p:cNvSpPr>
              <p:nvPr/>
            </p:nvSpPr>
            <p:spPr>
              <a:xfrm>
                <a:off x="304800" y="914400"/>
                <a:ext cx="8001000" cy="5638799"/>
              </a:xfrm>
              <a:prstGeom prst="rect">
                <a:avLst/>
              </a:prstGeom>
              <a:blipFill>
                <a:blip r:embed="rId2"/>
                <a:stretch>
                  <a:fillRect l="-762" t="-541"/>
                </a:stretch>
              </a:blipFill>
            </p:spPr>
            <p:txBody>
              <a:bodyPr/>
              <a:lstStyle/>
              <a:p>
                <a:r>
                  <a:rPr lang="en-US">
                    <a:noFill/>
                  </a:rPr>
                  <a:t> </a:t>
                </a:r>
              </a:p>
            </p:txBody>
          </p:sp>
        </mc:Fallback>
      </mc:AlternateContent>
    </p:spTree>
    <p:extLst>
      <p:ext uri="{BB962C8B-B14F-4D97-AF65-F5344CB8AC3E}">
        <p14:creationId xmlns:p14="http://schemas.microsoft.com/office/powerpoint/2010/main" val="880441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Dynamics – Big Picture</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EFE91359-9589-4B15-B415-E07A5EF7C6A1}"/>
              </a:ext>
            </a:extLst>
          </p:cNvPr>
          <p:cNvSpPr txBox="1">
            <a:spLocks/>
          </p:cNvSpPr>
          <p:nvPr/>
        </p:nvSpPr>
        <p:spPr>
          <a:xfrm>
            <a:off x="304800" y="914400"/>
            <a:ext cx="8001000" cy="5638799"/>
          </a:xfrm>
          <a:prstGeom prst="rect">
            <a:avLst/>
          </a:prstGeom>
          <a:solidFill>
            <a:schemeClr val="bg1"/>
          </a:solidFill>
        </p:spPr>
        <p:txBody>
          <a:bodyPr vert="horz" lIns="91440" tIns="45720" rIns="91440" bIns="45720" rtlCol="0" anchor="t" anchorCtr="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i="1" dirty="0"/>
              <a:t>“Dr. Dan, I have a question. Why is Dynamics so </a:t>
            </a:r>
            <a:r>
              <a:rPr lang="en-US" sz="2000" i="1" dirty="0" err="1"/>
              <a:t>freakin</a:t>
            </a:r>
            <a:r>
              <a:rPr lang="en-US" sz="2000" i="1" dirty="0"/>
              <a:t>’ hard?” </a:t>
            </a:r>
            <a:br>
              <a:rPr lang="en-US" sz="2000" dirty="0"/>
            </a:br>
            <a:r>
              <a:rPr lang="en-US" sz="2000" dirty="0"/>
              <a:t>	-Imaginary Student</a:t>
            </a:r>
          </a:p>
          <a:p>
            <a:pPr marL="0" indent="0">
              <a:buNone/>
            </a:pPr>
            <a:r>
              <a:rPr lang="en-US" sz="2000" dirty="0">
                <a:sym typeface="Symbol" panose="05050102010706020507" pitchFamily="18" charset="2"/>
              </a:rPr>
              <a:t>Dynamics is an Applied Calculus Topic</a:t>
            </a:r>
          </a:p>
          <a:p>
            <a:r>
              <a:rPr lang="en-US" sz="2000" dirty="0">
                <a:sym typeface="Symbol" panose="05050102010706020507" pitchFamily="18" charset="2"/>
              </a:rPr>
              <a:t>In Dynamics, the governing equation for your system almost always comes from doing calculus. </a:t>
            </a:r>
          </a:p>
          <a:p>
            <a:pPr lvl="1"/>
            <a:r>
              <a:rPr lang="en-US" sz="1600" dirty="0">
                <a:sym typeface="Symbol" panose="05050102010706020507" pitchFamily="18" charset="2"/>
              </a:rPr>
              <a:t>There are rarely any non-calculus problems (where you can look up an equation and plug in numbers). Projectile motion is one topic where the calculus has already been done for you. </a:t>
            </a:r>
          </a:p>
          <a:p>
            <a:pPr lvl="1"/>
            <a:r>
              <a:rPr lang="en-US" sz="1600" dirty="0">
                <a:sym typeface="Symbol" panose="05050102010706020507" pitchFamily="18" charset="2"/>
              </a:rPr>
              <a:t>Position, velocity, and acceleration are all vectors. It may look like one equation, but buried inside each variable is a coordinate system, and 2-3 variables. </a:t>
            </a:r>
          </a:p>
          <a:p>
            <a:r>
              <a:rPr lang="en-US" sz="2000" dirty="0">
                <a:sym typeface="Symbol" panose="05050102010706020507" pitchFamily="18" charset="2"/>
              </a:rPr>
              <a:t>The Dynamics textbooks assume that you can do Calc 1 and Calc 2 so well that they hardly need explanation. </a:t>
            </a:r>
          </a:p>
          <a:p>
            <a:pPr lvl="1"/>
            <a:r>
              <a:rPr lang="en-US" sz="1600" dirty="0">
                <a:sym typeface="Symbol" panose="05050102010706020507" pitchFamily="18" charset="2"/>
              </a:rPr>
              <a:t>Those classes should teach you </a:t>
            </a:r>
            <a:r>
              <a:rPr lang="en-US" sz="1600" i="1" u="sng" dirty="0">
                <a:sym typeface="Symbol" panose="05050102010706020507" pitchFamily="18" charset="2"/>
              </a:rPr>
              <a:t>how </a:t>
            </a:r>
            <a:r>
              <a:rPr lang="en-US" sz="1600" dirty="0">
                <a:sym typeface="Symbol" panose="05050102010706020507" pitchFamily="18" charset="2"/>
              </a:rPr>
              <a:t>to take derivatives and integrals of various functions. </a:t>
            </a:r>
          </a:p>
          <a:p>
            <a:pPr lvl="1"/>
            <a:r>
              <a:rPr lang="en-US" sz="1600" dirty="0">
                <a:sym typeface="Symbol" panose="05050102010706020507" pitchFamily="18" charset="2"/>
              </a:rPr>
              <a:t>Dynamics should be teaching you </a:t>
            </a:r>
            <a:r>
              <a:rPr lang="en-US" sz="1600" i="1" u="sng" dirty="0">
                <a:sym typeface="Symbol" panose="05050102010706020507" pitchFamily="18" charset="2"/>
              </a:rPr>
              <a:t>why</a:t>
            </a:r>
            <a:r>
              <a:rPr lang="en-US" sz="1600" dirty="0">
                <a:sym typeface="Symbol" panose="05050102010706020507" pitchFamily="18" charset="2"/>
              </a:rPr>
              <a:t> to take derivatives and integrals to answer questions about your system.</a:t>
            </a:r>
          </a:p>
        </p:txBody>
      </p:sp>
    </p:spTree>
    <p:extLst>
      <p:ext uri="{BB962C8B-B14F-4D97-AF65-F5344CB8AC3E}">
        <p14:creationId xmlns:p14="http://schemas.microsoft.com/office/powerpoint/2010/main" val="4175766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Dynamics – Big Picture</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EFE91359-9589-4B15-B415-E07A5EF7C6A1}"/>
              </a:ext>
            </a:extLst>
          </p:cNvPr>
          <p:cNvSpPr txBox="1">
            <a:spLocks/>
          </p:cNvSpPr>
          <p:nvPr/>
        </p:nvSpPr>
        <p:spPr>
          <a:xfrm>
            <a:off x="304800" y="914400"/>
            <a:ext cx="8001000" cy="5638799"/>
          </a:xfrm>
          <a:prstGeom prst="rect">
            <a:avLst/>
          </a:prstGeom>
          <a:solidFill>
            <a:schemeClr val="bg1"/>
          </a:solidFill>
        </p:spPr>
        <p:txBody>
          <a:bodyPr vert="horz" lIns="91440" tIns="45720" rIns="91440" bIns="45720" rtlCol="0" anchor="t" anchorCtr="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i="1" dirty="0"/>
              <a:t>“Dr. Dan, I’m on the struggle bus. Does this mean I should switch to being a Rec. major?” </a:t>
            </a:r>
            <a:br>
              <a:rPr lang="en-US" sz="2000" dirty="0"/>
            </a:br>
            <a:r>
              <a:rPr lang="en-US" sz="2000" dirty="0"/>
              <a:t>	-Imaginary Student (who I have met a lot of)</a:t>
            </a:r>
          </a:p>
          <a:p>
            <a:pPr marL="0" indent="0">
              <a:buNone/>
            </a:pPr>
            <a:r>
              <a:rPr lang="en-US" sz="2000" dirty="0">
                <a:sym typeface="Symbol" panose="05050102010706020507" pitchFamily="18" charset="2"/>
              </a:rPr>
              <a:t>It Depends</a:t>
            </a:r>
          </a:p>
          <a:p>
            <a:r>
              <a:rPr lang="en-US" sz="2000" dirty="0">
                <a:sym typeface="Symbol" panose="05050102010706020507" pitchFamily="18" charset="2"/>
              </a:rPr>
              <a:t>Being a successful Engineering Student is fundamentally different from being a successful Engineer. </a:t>
            </a:r>
          </a:p>
          <a:p>
            <a:r>
              <a:rPr lang="en-US" sz="2000" dirty="0">
                <a:sym typeface="Symbol" panose="05050102010706020507" pitchFamily="18" charset="2"/>
              </a:rPr>
              <a:t>I want you to be both, but there are several good Engineers who weren’t great Engineering Students. </a:t>
            </a:r>
          </a:p>
          <a:p>
            <a:r>
              <a:rPr lang="en-US" sz="2000" dirty="0">
                <a:sym typeface="Symbol" panose="05050102010706020507" pitchFamily="18" charset="2"/>
              </a:rPr>
              <a:t>You have to be good enough to stay in school, and learn enough to be successful in follow-up classes. </a:t>
            </a:r>
          </a:p>
          <a:p>
            <a:pPr lvl="1"/>
            <a:r>
              <a:rPr lang="en-US" sz="1600" dirty="0">
                <a:sym typeface="Symbol" panose="05050102010706020507" pitchFamily="18" charset="2"/>
              </a:rPr>
              <a:t>Calc I and Calc II were about material that you will probably use in 4-6 future classes (not the hard stuff)</a:t>
            </a:r>
          </a:p>
          <a:p>
            <a:pPr lvl="1"/>
            <a:r>
              <a:rPr lang="en-US" sz="1600" dirty="0">
                <a:sym typeface="Symbol" panose="05050102010706020507" pitchFamily="18" charset="2"/>
              </a:rPr>
              <a:t>Statics will be used in 1-5 future classes</a:t>
            </a:r>
          </a:p>
          <a:p>
            <a:pPr lvl="1"/>
            <a:r>
              <a:rPr lang="en-US" sz="1600" dirty="0">
                <a:sym typeface="Symbol" panose="05050102010706020507" pitchFamily="18" charset="2"/>
              </a:rPr>
              <a:t>Dynamics will be used in 0-2 future classes</a:t>
            </a:r>
          </a:p>
          <a:p>
            <a:r>
              <a:rPr lang="en-US" sz="2000" dirty="0">
                <a:sym typeface="Symbol" panose="05050102010706020507" pitchFamily="18" charset="2"/>
              </a:rPr>
              <a:t>You need to offer something of value to your employer. </a:t>
            </a:r>
          </a:p>
          <a:p>
            <a:pPr lvl="1"/>
            <a:r>
              <a:rPr lang="en-US" sz="1600" dirty="0">
                <a:sym typeface="Symbol" panose="05050102010706020507" pitchFamily="18" charset="2"/>
              </a:rPr>
              <a:t>I can solve any trig/calc problem you throw at me</a:t>
            </a:r>
          </a:p>
          <a:p>
            <a:pPr lvl="1"/>
            <a:r>
              <a:rPr lang="en-US" sz="1600" dirty="0">
                <a:sym typeface="Symbol" panose="05050102010706020507" pitchFamily="18" charset="2"/>
              </a:rPr>
              <a:t>I can mathematically simulate anything you can imagine</a:t>
            </a:r>
          </a:p>
          <a:p>
            <a:pPr lvl="1"/>
            <a:r>
              <a:rPr lang="en-US" sz="1600" dirty="0">
                <a:sym typeface="Symbol" panose="05050102010706020507" pitchFamily="18" charset="2"/>
              </a:rPr>
              <a:t>I know how to make things out of components/materials</a:t>
            </a:r>
          </a:p>
          <a:p>
            <a:pPr lvl="1"/>
            <a:r>
              <a:rPr lang="en-US" sz="1600" dirty="0">
                <a:sym typeface="Symbol" panose="05050102010706020507" pitchFamily="18" charset="2"/>
              </a:rPr>
              <a:t>I can write code better than I can write sentences</a:t>
            </a:r>
          </a:p>
          <a:p>
            <a:pPr lvl="1"/>
            <a:r>
              <a:rPr lang="en-US" sz="1600" dirty="0">
                <a:sym typeface="Symbol" panose="05050102010706020507" pitchFamily="18" charset="2"/>
              </a:rPr>
              <a:t>I understand simulating and programming control system like a second language</a:t>
            </a:r>
          </a:p>
          <a:p>
            <a:pPr lvl="1"/>
            <a:r>
              <a:rPr lang="en-US" sz="1600" dirty="0">
                <a:sym typeface="Symbol" panose="05050102010706020507" pitchFamily="18" charset="2"/>
              </a:rPr>
              <a:t>I can motivate and manage other people to do more work than I can do myself</a:t>
            </a:r>
          </a:p>
          <a:p>
            <a:pPr lvl="1"/>
            <a:r>
              <a:rPr lang="en-US" sz="1600" dirty="0">
                <a:sym typeface="Symbol" panose="05050102010706020507" pitchFamily="18" charset="2"/>
              </a:rPr>
              <a:t>I can talk to uneducated people about technical content in a way that they can understand</a:t>
            </a:r>
          </a:p>
          <a:p>
            <a:pPr lvl="1"/>
            <a:r>
              <a:rPr lang="en-US" sz="1600" dirty="0">
                <a:sym typeface="Symbol" panose="05050102010706020507" pitchFamily="18" charset="2"/>
              </a:rPr>
              <a:t>I can…….</a:t>
            </a:r>
          </a:p>
          <a:p>
            <a:endParaRPr lang="en-US" sz="2000" dirty="0">
              <a:sym typeface="Symbol" panose="05050102010706020507" pitchFamily="18" charset="2"/>
            </a:endParaRPr>
          </a:p>
        </p:txBody>
      </p:sp>
    </p:spTree>
    <p:extLst>
      <p:ext uri="{BB962C8B-B14F-4D97-AF65-F5344CB8AC3E}">
        <p14:creationId xmlns:p14="http://schemas.microsoft.com/office/powerpoint/2010/main" val="3086632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Absolute Dependent Motion Analysis of Two Particles</a:t>
            </a:r>
          </a:p>
        </p:txBody>
      </p:sp>
      <p:sp>
        <p:nvSpPr>
          <p:cNvPr id="4" name="Title 1"/>
          <p:cNvSpPr txBox="1">
            <a:spLocks/>
          </p:cNvSpPr>
          <p:nvPr/>
        </p:nvSpPr>
        <p:spPr>
          <a:xfrm>
            <a:off x="7848600" y="0"/>
            <a:ext cx="1295400" cy="609600"/>
          </a:xfrm>
          <a:prstGeom prst="rect">
            <a:avLst/>
          </a:prstGeom>
          <a:solidFill>
            <a:schemeClr val="bg1"/>
          </a:solidFill>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12.9</a:t>
            </a:r>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4" name="Content Placeholder 2"/>
          <p:cNvSpPr txBox="1">
            <a:spLocks/>
          </p:cNvSpPr>
          <p:nvPr/>
        </p:nvSpPr>
        <p:spPr>
          <a:xfrm>
            <a:off x="241300" y="1524000"/>
            <a:ext cx="1371600" cy="685800"/>
          </a:xfrm>
          <a:prstGeom prst="rect">
            <a:avLst/>
          </a:prstGeom>
          <a:solidFill>
            <a:schemeClr val="bg1"/>
          </a:solidFill>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b="1" dirty="0">
                <a:solidFill>
                  <a:srgbClr val="C00000"/>
                </a:solidFill>
              </a:rPr>
              <a:t>Example 1:</a:t>
            </a:r>
          </a:p>
        </p:txBody>
      </p:sp>
      <p:sp>
        <p:nvSpPr>
          <p:cNvPr id="12" name="Content Placeholder 2"/>
          <p:cNvSpPr txBox="1">
            <a:spLocks/>
          </p:cNvSpPr>
          <p:nvPr/>
        </p:nvSpPr>
        <p:spPr>
          <a:xfrm>
            <a:off x="533400" y="914400"/>
            <a:ext cx="7772400" cy="369332"/>
          </a:xfrm>
          <a:prstGeom prst="rect">
            <a:avLst/>
          </a:prstGeom>
          <a:solidFill>
            <a:schemeClr val="bg1"/>
          </a:solidFill>
        </p:spPr>
        <p:txBody>
          <a:bodyPr vert="horz" wrap="square" lIns="91440" tIns="45720" rIns="91440" bIns="45720" rtlCol="0" anchor="ctr" anchorCtr="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spcBef>
                <a:spcPts val="0"/>
              </a:spcBef>
              <a:buFont typeface="Arial" pitchFamily="34" charset="0"/>
              <a:buNone/>
            </a:pPr>
            <a:r>
              <a:rPr lang="en-US" sz="1800" i="1" dirty="0">
                <a:solidFill>
                  <a:srgbClr val="C00000"/>
                </a:solidFill>
              </a:rPr>
              <a:t>The motion of one particle depends directly on the motion of another particle.</a:t>
            </a:r>
          </a:p>
        </p:txBody>
      </p:sp>
      <p:pic>
        <p:nvPicPr>
          <p:cNvPr id="27652" name="Picture 4" descr="D:\Courses\ENGR220\HibbelerV12\Hibbeler_Dynamics_CH12_JPG\fig12_36.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11894"/>
          <a:stretch/>
        </p:blipFill>
        <p:spPr bwMode="auto">
          <a:xfrm>
            <a:off x="241300" y="2362200"/>
            <a:ext cx="3362869" cy="20574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Object 6"/>
          <p:cNvGraphicFramePr>
            <a:graphicFrameLocks noChangeAspect="1"/>
          </p:cNvGraphicFramePr>
          <p:nvPr>
            <p:extLst>
              <p:ext uri="{D42A27DB-BD31-4B8C-83A1-F6EECF244321}">
                <p14:modId xmlns:p14="http://schemas.microsoft.com/office/powerpoint/2010/main" val="871215324"/>
              </p:ext>
            </p:extLst>
          </p:nvPr>
        </p:nvGraphicFramePr>
        <p:xfrm>
          <a:off x="609600" y="4648200"/>
          <a:ext cx="1562100" cy="304800"/>
        </p:xfrm>
        <a:graphic>
          <a:graphicData uri="http://schemas.openxmlformats.org/presentationml/2006/ole">
            <mc:AlternateContent xmlns:mc="http://schemas.openxmlformats.org/markup-compatibility/2006">
              <mc:Choice xmlns:v="urn:schemas-microsoft-com:vml" Requires="v">
                <p:oleObj spid="_x0000_s28020" name="Equation" r:id="rId4" imgW="1562040" imgH="304560" progId="Equation.DSMT4">
                  <p:embed/>
                </p:oleObj>
              </mc:Choice>
              <mc:Fallback>
                <p:oleObj name="Equation" r:id="rId4" imgW="1562040" imgH="304560" progId="Equation.DSMT4">
                  <p:embed/>
                  <p:pic>
                    <p:nvPicPr>
                      <p:cNvPr id="0" name="Object 2"/>
                      <p:cNvPicPr>
                        <a:picLocks noChangeAspect="1" noChangeArrowheads="1"/>
                      </p:cNvPicPr>
                      <p:nvPr/>
                    </p:nvPicPr>
                    <p:blipFill>
                      <a:blip r:embed="rId5"/>
                      <a:srcRect/>
                      <a:stretch>
                        <a:fillRect/>
                      </a:stretch>
                    </p:blipFill>
                    <p:spPr bwMode="auto">
                      <a:xfrm>
                        <a:off x="609600" y="4648200"/>
                        <a:ext cx="1562100" cy="304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325155390"/>
              </p:ext>
            </p:extLst>
          </p:nvPr>
        </p:nvGraphicFramePr>
        <p:xfrm>
          <a:off x="609600" y="5105400"/>
          <a:ext cx="2438400" cy="304800"/>
        </p:xfrm>
        <a:graphic>
          <a:graphicData uri="http://schemas.openxmlformats.org/presentationml/2006/ole">
            <mc:AlternateContent xmlns:mc="http://schemas.openxmlformats.org/markup-compatibility/2006">
              <mc:Choice xmlns:v="urn:schemas-microsoft-com:vml" Requires="v">
                <p:oleObj spid="_x0000_s28021" name="Equation" r:id="rId6" imgW="2438280" imgH="304560" progId="Equation.DSMT4">
                  <p:embed/>
                </p:oleObj>
              </mc:Choice>
              <mc:Fallback>
                <p:oleObj name="Equation" r:id="rId6" imgW="2438280" imgH="304560" progId="Equation.DSMT4">
                  <p:embed/>
                  <p:pic>
                    <p:nvPicPr>
                      <p:cNvPr id="0" name="Object 6"/>
                      <p:cNvPicPr>
                        <a:picLocks noChangeAspect="1" noChangeArrowheads="1"/>
                      </p:cNvPicPr>
                      <p:nvPr/>
                    </p:nvPicPr>
                    <p:blipFill>
                      <a:blip r:embed="rId7"/>
                      <a:srcRect/>
                      <a:stretch>
                        <a:fillRect/>
                      </a:stretch>
                    </p:blipFill>
                    <p:spPr bwMode="auto">
                      <a:xfrm>
                        <a:off x="609600" y="5105400"/>
                        <a:ext cx="2438400" cy="304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166127587"/>
              </p:ext>
            </p:extLst>
          </p:nvPr>
        </p:nvGraphicFramePr>
        <p:xfrm>
          <a:off x="609600" y="5562600"/>
          <a:ext cx="2514600" cy="304800"/>
        </p:xfrm>
        <a:graphic>
          <a:graphicData uri="http://schemas.openxmlformats.org/presentationml/2006/ole">
            <mc:AlternateContent xmlns:mc="http://schemas.openxmlformats.org/markup-compatibility/2006">
              <mc:Choice xmlns:v="urn:schemas-microsoft-com:vml" Requires="v">
                <p:oleObj spid="_x0000_s28022" name="Equation" r:id="rId8" imgW="2514600" imgH="304560" progId="Equation.DSMT4">
                  <p:embed/>
                </p:oleObj>
              </mc:Choice>
              <mc:Fallback>
                <p:oleObj name="Equation" r:id="rId8" imgW="2514600" imgH="304560" progId="Equation.DSMT4">
                  <p:embed/>
                  <p:pic>
                    <p:nvPicPr>
                      <p:cNvPr id="0" name="Object 7"/>
                      <p:cNvPicPr>
                        <a:picLocks noChangeAspect="1" noChangeArrowheads="1"/>
                      </p:cNvPicPr>
                      <p:nvPr/>
                    </p:nvPicPr>
                    <p:blipFill>
                      <a:blip r:embed="rId9"/>
                      <a:srcRect/>
                      <a:stretch>
                        <a:fillRect/>
                      </a:stretch>
                    </p:blipFill>
                    <p:spPr bwMode="auto">
                      <a:xfrm>
                        <a:off x="609600" y="5562600"/>
                        <a:ext cx="2514600" cy="304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 name="Content Placeholder 2">
            <a:extLst>
              <a:ext uri="{FF2B5EF4-FFF2-40B4-BE49-F238E27FC236}">
                <a16:creationId xmlns:a16="http://schemas.microsoft.com/office/drawing/2014/main" id="{B1D78FD5-441A-4781-8229-FB72AB7DED0D}"/>
              </a:ext>
            </a:extLst>
          </p:cNvPr>
          <p:cNvSpPr txBox="1">
            <a:spLocks/>
          </p:cNvSpPr>
          <p:nvPr/>
        </p:nvSpPr>
        <p:spPr>
          <a:xfrm>
            <a:off x="3810000" y="1596555"/>
            <a:ext cx="5092700" cy="4880443"/>
          </a:xfrm>
          <a:prstGeom prst="rect">
            <a:avLst/>
          </a:prstGeom>
          <a:solidFill>
            <a:schemeClr val="bg1"/>
          </a:solidFill>
        </p:spPr>
        <p:txBody>
          <a:bodyPr vert="horz" lIns="91440" tIns="45720" rIns="91440" bIns="45720" rtlCol="0" anchor="t" anchorCtr="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dirty="0"/>
              <a:t>Procedure for Analysis</a:t>
            </a:r>
          </a:p>
          <a:p>
            <a:r>
              <a:rPr lang="en-US" sz="2000" dirty="0"/>
              <a:t>Write an equation for the length of each string/rope/wire</a:t>
            </a:r>
          </a:p>
          <a:p>
            <a:pPr lvl="1"/>
            <a:r>
              <a:rPr lang="en-US" sz="1600" dirty="0"/>
              <a:t>Parts that wrap around pulley can be ignored *if* the wrap angle doesn’t change.</a:t>
            </a:r>
          </a:p>
          <a:p>
            <a:pPr lvl="1"/>
            <a:r>
              <a:rPr lang="en-US" sz="1600" dirty="0"/>
              <a:t>Reference lengths from unmoving datums if possible</a:t>
            </a:r>
          </a:p>
          <a:p>
            <a:r>
              <a:rPr lang="en-US" sz="2000" dirty="0"/>
              <a:t>Find relative velocity by taking time derivative of the string length equation</a:t>
            </a:r>
          </a:p>
          <a:p>
            <a:r>
              <a:rPr lang="en-US" sz="2000" dirty="0"/>
              <a:t>Find relative velocity by taking time derivative of the string length equation</a:t>
            </a:r>
          </a:p>
          <a:p>
            <a:endParaRPr lang="en-US" sz="2000" dirty="0"/>
          </a:p>
        </p:txBody>
      </p:sp>
    </p:spTree>
    <p:extLst>
      <p:ext uri="{BB962C8B-B14F-4D97-AF65-F5344CB8AC3E}">
        <p14:creationId xmlns:p14="http://schemas.microsoft.com/office/powerpoint/2010/main" val="980043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8" name="Picture 10" descr="D:\Courses\ENGR220\HibbelerV12\Hibbeler_Dynamics_CH12_JPG\fig12_37a.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17802"/>
          <a:stretch/>
        </p:blipFill>
        <p:spPr bwMode="auto">
          <a:xfrm>
            <a:off x="532937" y="2356394"/>
            <a:ext cx="2872617" cy="411315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Absolute Dependent Motion Analysis of Two Particles</a:t>
            </a:r>
          </a:p>
        </p:txBody>
      </p:sp>
      <p:sp>
        <p:nvSpPr>
          <p:cNvPr id="4" name="Title 1"/>
          <p:cNvSpPr txBox="1">
            <a:spLocks/>
          </p:cNvSpPr>
          <p:nvPr/>
        </p:nvSpPr>
        <p:spPr>
          <a:xfrm>
            <a:off x="7848600" y="0"/>
            <a:ext cx="1295400" cy="609600"/>
          </a:xfrm>
          <a:prstGeom prst="rect">
            <a:avLst/>
          </a:prstGeom>
          <a:solidFill>
            <a:schemeClr val="bg1"/>
          </a:solidFill>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12.9</a:t>
            </a:r>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Content Placeholder 2"/>
          <p:cNvSpPr txBox="1">
            <a:spLocks/>
          </p:cNvSpPr>
          <p:nvPr/>
        </p:nvSpPr>
        <p:spPr>
          <a:xfrm>
            <a:off x="533400" y="914400"/>
            <a:ext cx="7772400" cy="369332"/>
          </a:xfrm>
          <a:prstGeom prst="rect">
            <a:avLst/>
          </a:prstGeom>
          <a:solidFill>
            <a:schemeClr val="bg1"/>
          </a:solidFill>
        </p:spPr>
        <p:txBody>
          <a:bodyPr vert="horz" wrap="square" lIns="91440" tIns="45720" rIns="91440" bIns="45720" rtlCol="0" anchor="ctr" anchorCtr="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spcBef>
                <a:spcPts val="0"/>
              </a:spcBef>
              <a:buFont typeface="Arial" pitchFamily="34" charset="0"/>
              <a:buNone/>
            </a:pPr>
            <a:r>
              <a:rPr lang="en-US" sz="1800" i="1" dirty="0">
                <a:solidFill>
                  <a:srgbClr val="C00000"/>
                </a:solidFill>
              </a:rPr>
              <a:t>The motion of one particle depends directly on the motion of another particle.</a:t>
            </a:r>
          </a:p>
        </p:txBody>
      </p:sp>
      <p:sp>
        <p:nvSpPr>
          <p:cNvPr id="17" name="Content Placeholder 2"/>
          <p:cNvSpPr txBox="1">
            <a:spLocks/>
          </p:cNvSpPr>
          <p:nvPr/>
        </p:nvSpPr>
        <p:spPr>
          <a:xfrm>
            <a:off x="509954" y="1594393"/>
            <a:ext cx="1371600" cy="685800"/>
          </a:xfrm>
          <a:prstGeom prst="rect">
            <a:avLst/>
          </a:prstGeom>
          <a:solidFill>
            <a:schemeClr val="bg1"/>
          </a:solidFill>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b="1" dirty="0">
                <a:solidFill>
                  <a:srgbClr val="C00000"/>
                </a:solidFill>
              </a:rPr>
              <a:t>Example 2:</a:t>
            </a:r>
          </a:p>
        </p:txBody>
      </p:sp>
      <p:graphicFrame>
        <p:nvGraphicFramePr>
          <p:cNvPr id="10" name="Object 9"/>
          <p:cNvGraphicFramePr>
            <a:graphicFrameLocks noChangeAspect="1"/>
          </p:cNvGraphicFramePr>
          <p:nvPr>
            <p:extLst>
              <p:ext uri="{D42A27DB-BD31-4B8C-83A1-F6EECF244321}">
                <p14:modId xmlns:p14="http://schemas.microsoft.com/office/powerpoint/2010/main" val="133901998"/>
              </p:ext>
            </p:extLst>
          </p:nvPr>
        </p:nvGraphicFramePr>
        <p:xfrm>
          <a:off x="3784600" y="5249008"/>
          <a:ext cx="1422400" cy="304800"/>
        </p:xfrm>
        <a:graphic>
          <a:graphicData uri="http://schemas.openxmlformats.org/presentationml/2006/ole">
            <mc:AlternateContent xmlns:mc="http://schemas.openxmlformats.org/markup-compatibility/2006">
              <mc:Choice xmlns:v="urn:schemas-microsoft-com:vml" Requires="v">
                <p:oleObj spid="_x0000_s28680" name="Equation" r:id="rId4" imgW="1422360" imgH="304560" progId="Equation.DSMT4">
                  <p:embed/>
                </p:oleObj>
              </mc:Choice>
              <mc:Fallback>
                <p:oleObj name="Equation" r:id="rId4" imgW="1422360" imgH="304560" progId="Equation.DSMT4">
                  <p:embed/>
                  <p:pic>
                    <p:nvPicPr>
                      <p:cNvPr id="10" name="Object 9"/>
                      <p:cNvPicPr>
                        <a:picLocks noChangeAspect="1" noChangeArrowheads="1"/>
                      </p:cNvPicPr>
                      <p:nvPr/>
                    </p:nvPicPr>
                    <p:blipFill>
                      <a:blip r:embed="rId5"/>
                      <a:srcRect/>
                      <a:stretch>
                        <a:fillRect/>
                      </a:stretch>
                    </p:blipFill>
                    <p:spPr bwMode="auto">
                      <a:xfrm>
                        <a:off x="3784600" y="5249008"/>
                        <a:ext cx="1422400" cy="304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848127004"/>
              </p:ext>
            </p:extLst>
          </p:nvPr>
        </p:nvGraphicFramePr>
        <p:xfrm>
          <a:off x="3784600" y="5717930"/>
          <a:ext cx="2692400" cy="304800"/>
        </p:xfrm>
        <a:graphic>
          <a:graphicData uri="http://schemas.openxmlformats.org/presentationml/2006/ole">
            <mc:AlternateContent xmlns:mc="http://schemas.openxmlformats.org/markup-compatibility/2006">
              <mc:Choice xmlns:v="urn:schemas-microsoft-com:vml" Requires="v">
                <p:oleObj spid="_x0000_s28681" name="Equation" r:id="rId6" imgW="2692080" imgH="304560" progId="Equation.DSMT4">
                  <p:embed/>
                </p:oleObj>
              </mc:Choice>
              <mc:Fallback>
                <p:oleObj name="Equation" r:id="rId6" imgW="2692080" imgH="304560" progId="Equation.DSMT4">
                  <p:embed/>
                  <p:pic>
                    <p:nvPicPr>
                      <p:cNvPr id="11" name="Object 10"/>
                      <p:cNvPicPr>
                        <a:picLocks noChangeAspect="1" noChangeArrowheads="1"/>
                      </p:cNvPicPr>
                      <p:nvPr/>
                    </p:nvPicPr>
                    <p:blipFill>
                      <a:blip r:embed="rId7"/>
                      <a:srcRect/>
                      <a:stretch>
                        <a:fillRect/>
                      </a:stretch>
                    </p:blipFill>
                    <p:spPr bwMode="auto">
                      <a:xfrm>
                        <a:off x="3784600" y="5717930"/>
                        <a:ext cx="2692400" cy="304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067225694"/>
              </p:ext>
            </p:extLst>
          </p:nvPr>
        </p:nvGraphicFramePr>
        <p:xfrm>
          <a:off x="3784600" y="6172200"/>
          <a:ext cx="2768600" cy="304800"/>
        </p:xfrm>
        <a:graphic>
          <a:graphicData uri="http://schemas.openxmlformats.org/presentationml/2006/ole">
            <mc:AlternateContent xmlns:mc="http://schemas.openxmlformats.org/markup-compatibility/2006">
              <mc:Choice xmlns:v="urn:schemas-microsoft-com:vml" Requires="v">
                <p:oleObj spid="_x0000_s28682" name="Equation" r:id="rId8" imgW="2768400" imgH="304560" progId="Equation.DSMT4">
                  <p:embed/>
                </p:oleObj>
              </mc:Choice>
              <mc:Fallback>
                <p:oleObj name="Equation" r:id="rId8" imgW="2768400" imgH="304560" progId="Equation.DSMT4">
                  <p:embed/>
                  <p:pic>
                    <p:nvPicPr>
                      <p:cNvPr id="13" name="Object 12"/>
                      <p:cNvPicPr>
                        <a:picLocks noChangeAspect="1" noChangeArrowheads="1"/>
                      </p:cNvPicPr>
                      <p:nvPr/>
                    </p:nvPicPr>
                    <p:blipFill>
                      <a:blip r:embed="rId9"/>
                      <a:srcRect/>
                      <a:stretch>
                        <a:fillRect/>
                      </a:stretch>
                    </p:blipFill>
                    <p:spPr bwMode="auto">
                      <a:xfrm>
                        <a:off x="3784600" y="6172200"/>
                        <a:ext cx="2768600" cy="304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 name="Content Placeholder 2">
            <a:extLst>
              <a:ext uri="{FF2B5EF4-FFF2-40B4-BE49-F238E27FC236}">
                <a16:creationId xmlns:a16="http://schemas.microsoft.com/office/drawing/2014/main" id="{823BACF7-C86E-4013-A10A-0F2E790293A9}"/>
              </a:ext>
            </a:extLst>
          </p:cNvPr>
          <p:cNvSpPr txBox="1">
            <a:spLocks/>
          </p:cNvSpPr>
          <p:nvPr/>
        </p:nvSpPr>
        <p:spPr>
          <a:xfrm>
            <a:off x="3784600" y="1430325"/>
            <a:ext cx="5092700" cy="3508844"/>
          </a:xfrm>
          <a:prstGeom prst="rect">
            <a:avLst/>
          </a:prstGeom>
          <a:solidFill>
            <a:schemeClr val="bg1"/>
          </a:solidFill>
        </p:spPr>
        <p:txBody>
          <a:bodyPr vert="horz" lIns="91440" tIns="45720" rIns="91440" bIns="45720" rtlCol="0" anchor="t" anchorCtr="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dirty="0"/>
              <a:t>Procedure for Analysis</a:t>
            </a:r>
          </a:p>
          <a:p>
            <a:r>
              <a:rPr lang="en-US" sz="2000" dirty="0"/>
              <a:t>Write an equation for the length of each string/rope/wire</a:t>
            </a:r>
          </a:p>
          <a:p>
            <a:pPr lvl="1"/>
            <a:r>
              <a:rPr lang="en-US" sz="1600" dirty="0"/>
              <a:t>Parts that wrap around pulley can be ignored *if* the wrap angle doesn’t change.</a:t>
            </a:r>
          </a:p>
          <a:p>
            <a:pPr lvl="1"/>
            <a:r>
              <a:rPr lang="en-US" sz="1600" dirty="0"/>
              <a:t>Reference lengths from unmoving datums if possible</a:t>
            </a:r>
          </a:p>
          <a:p>
            <a:r>
              <a:rPr lang="en-US" sz="2000" dirty="0"/>
              <a:t>Find relative velocity by taking time derivative of the string length equation</a:t>
            </a:r>
          </a:p>
          <a:p>
            <a:r>
              <a:rPr lang="en-US" sz="2000" dirty="0"/>
              <a:t>Find relative velocity by taking time derivative of the string length equation</a:t>
            </a:r>
          </a:p>
          <a:p>
            <a:endParaRPr lang="en-US" sz="2000" dirty="0"/>
          </a:p>
        </p:txBody>
      </p:sp>
    </p:spTree>
    <p:extLst>
      <p:ext uri="{BB962C8B-B14F-4D97-AF65-F5344CB8AC3E}">
        <p14:creationId xmlns:p14="http://schemas.microsoft.com/office/powerpoint/2010/main" val="131621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Relative-Motion of Two particles Using Translating Axes</a:t>
            </a:r>
          </a:p>
        </p:txBody>
      </p:sp>
      <p:sp>
        <p:nvSpPr>
          <p:cNvPr id="4" name="Title 1"/>
          <p:cNvSpPr txBox="1">
            <a:spLocks/>
          </p:cNvSpPr>
          <p:nvPr/>
        </p:nvSpPr>
        <p:spPr>
          <a:xfrm>
            <a:off x="7772400" y="0"/>
            <a:ext cx="1371600" cy="609600"/>
          </a:xfrm>
          <a:prstGeom prst="rect">
            <a:avLst/>
          </a:prstGeom>
          <a:solidFill>
            <a:schemeClr val="bg1"/>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a:t>12.10</a:t>
            </a:r>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4" name="Content Placeholder 2"/>
          <p:cNvSpPr txBox="1">
            <a:spLocks/>
          </p:cNvSpPr>
          <p:nvPr/>
        </p:nvSpPr>
        <p:spPr>
          <a:xfrm>
            <a:off x="152400" y="2057400"/>
            <a:ext cx="1600200" cy="685800"/>
          </a:xfrm>
          <a:prstGeom prst="rect">
            <a:avLst/>
          </a:prstGeom>
          <a:solidFill>
            <a:schemeClr val="bg1"/>
          </a:solidFill>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b="1" dirty="0">
                <a:solidFill>
                  <a:srgbClr val="C00000"/>
                </a:solidFill>
              </a:rPr>
              <a:t>Position:</a:t>
            </a:r>
          </a:p>
        </p:txBody>
      </p:sp>
      <p:graphicFrame>
        <p:nvGraphicFramePr>
          <p:cNvPr id="16" name="Object 15"/>
          <p:cNvGraphicFramePr>
            <a:graphicFrameLocks noChangeAspect="1"/>
          </p:cNvGraphicFramePr>
          <p:nvPr>
            <p:extLst>
              <p:ext uri="{D42A27DB-BD31-4B8C-83A1-F6EECF244321}">
                <p14:modId xmlns:p14="http://schemas.microsoft.com/office/powerpoint/2010/main" val="3095654619"/>
              </p:ext>
            </p:extLst>
          </p:nvPr>
        </p:nvGraphicFramePr>
        <p:xfrm>
          <a:off x="2057400" y="2209800"/>
          <a:ext cx="1244600" cy="342900"/>
        </p:xfrm>
        <a:graphic>
          <a:graphicData uri="http://schemas.openxmlformats.org/presentationml/2006/ole">
            <mc:AlternateContent xmlns:mc="http://schemas.openxmlformats.org/markup-compatibility/2006">
              <mc:Choice xmlns:v="urn:schemas-microsoft-com:vml" Requires="v">
                <p:oleObj spid="_x0000_s26818" name="Equation" r:id="rId3" imgW="1244520" imgH="342720" progId="Equation.DSMT4">
                  <p:embed/>
                </p:oleObj>
              </mc:Choice>
              <mc:Fallback>
                <p:oleObj name="Equation" r:id="rId3" imgW="1244520" imgH="342720" progId="Equation.DSMT4">
                  <p:embed/>
                  <p:pic>
                    <p:nvPicPr>
                      <p:cNvPr id="0" name=""/>
                      <p:cNvPicPr>
                        <a:picLocks noChangeAspect="1" noChangeArrowheads="1"/>
                      </p:cNvPicPr>
                      <p:nvPr/>
                    </p:nvPicPr>
                    <p:blipFill>
                      <a:blip r:embed="rId4"/>
                      <a:srcRect/>
                      <a:stretch>
                        <a:fillRect/>
                      </a:stretch>
                    </p:blipFill>
                    <p:spPr bwMode="auto">
                      <a:xfrm>
                        <a:off x="2057400" y="2209800"/>
                        <a:ext cx="1244600" cy="342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Content Placeholder 2"/>
          <p:cNvSpPr txBox="1">
            <a:spLocks/>
          </p:cNvSpPr>
          <p:nvPr/>
        </p:nvSpPr>
        <p:spPr>
          <a:xfrm>
            <a:off x="152400" y="4191000"/>
            <a:ext cx="1600200" cy="685800"/>
          </a:xfrm>
          <a:prstGeom prst="rect">
            <a:avLst/>
          </a:prstGeom>
          <a:solidFill>
            <a:schemeClr val="bg1"/>
          </a:solidFill>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b="1" dirty="0">
                <a:solidFill>
                  <a:srgbClr val="C00000"/>
                </a:solidFill>
              </a:rPr>
              <a:t>Acceleration:</a:t>
            </a:r>
          </a:p>
        </p:txBody>
      </p:sp>
      <p:sp>
        <p:nvSpPr>
          <p:cNvPr id="8" name="Content Placeholder 2"/>
          <p:cNvSpPr txBox="1">
            <a:spLocks/>
          </p:cNvSpPr>
          <p:nvPr/>
        </p:nvSpPr>
        <p:spPr>
          <a:xfrm>
            <a:off x="152400" y="3124200"/>
            <a:ext cx="1600200" cy="685800"/>
          </a:xfrm>
          <a:prstGeom prst="rect">
            <a:avLst/>
          </a:prstGeom>
          <a:solidFill>
            <a:schemeClr val="bg1"/>
          </a:solidFill>
        </p:spPr>
        <p:txBody>
          <a:bodyPr vert="horz" lIns="91440" tIns="45720" rIns="91440" bIns="45720" rtlCol="0" anchor="ct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b="1" dirty="0">
                <a:solidFill>
                  <a:srgbClr val="C00000"/>
                </a:solidFill>
              </a:rPr>
              <a:t>Velocity:</a:t>
            </a:r>
          </a:p>
        </p:txBody>
      </p:sp>
      <p:graphicFrame>
        <p:nvGraphicFramePr>
          <p:cNvPr id="3" name="Object 2"/>
          <p:cNvGraphicFramePr>
            <a:graphicFrameLocks noChangeAspect="1"/>
          </p:cNvGraphicFramePr>
          <p:nvPr>
            <p:extLst>
              <p:ext uri="{D42A27DB-BD31-4B8C-83A1-F6EECF244321}">
                <p14:modId xmlns:p14="http://schemas.microsoft.com/office/powerpoint/2010/main" val="2122325011"/>
              </p:ext>
            </p:extLst>
          </p:nvPr>
        </p:nvGraphicFramePr>
        <p:xfrm>
          <a:off x="1981200" y="3276600"/>
          <a:ext cx="1422400" cy="342900"/>
        </p:xfrm>
        <a:graphic>
          <a:graphicData uri="http://schemas.openxmlformats.org/presentationml/2006/ole">
            <mc:AlternateContent xmlns:mc="http://schemas.openxmlformats.org/markup-compatibility/2006">
              <mc:Choice xmlns:v="urn:schemas-microsoft-com:vml" Requires="v">
                <p:oleObj spid="_x0000_s26819" name="Equation" r:id="rId5" imgW="1422360" imgH="342720" progId="Equation.DSMT4">
                  <p:embed/>
                </p:oleObj>
              </mc:Choice>
              <mc:Fallback>
                <p:oleObj name="Equation" r:id="rId5" imgW="1422360" imgH="342720" progId="Equation.DSMT4">
                  <p:embed/>
                  <p:pic>
                    <p:nvPicPr>
                      <p:cNvPr id="0" name="Object 15"/>
                      <p:cNvPicPr>
                        <a:picLocks noChangeAspect="1" noChangeArrowheads="1"/>
                      </p:cNvPicPr>
                      <p:nvPr/>
                    </p:nvPicPr>
                    <p:blipFill>
                      <a:blip r:embed="rId6"/>
                      <a:srcRect/>
                      <a:stretch>
                        <a:fillRect/>
                      </a:stretch>
                    </p:blipFill>
                    <p:spPr bwMode="auto">
                      <a:xfrm>
                        <a:off x="1981200" y="3276600"/>
                        <a:ext cx="1422400" cy="342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503452679"/>
              </p:ext>
            </p:extLst>
          </p:nvPr>
        </p:nvGraphicFramePr>
        <p:xfrm>
          <a:off x="1981200" y="4343400"/>
          <a:ext cx="1358900" cy="342900"/>
        </p:xfrm>
        <a:graphic>
          <a:graphicData uri="http://schemas.openxmlformats.org/presentationml/2006/ole">
            <mc:AlternateContent xmlns:mc="http://schemas.openxmlformats.org/markup-compatibility/2006">
              <mc:Choice xmlns:v="urn:schemas-microsoft-com:vml" Requires="v">
                <p:oleObj spid="_x0000_s26820" name="Equation" r:id="rId7" imgW="1358640" imgH="342720" progId="Equation.DSMT4">
                  <p:embed/>
                </p:oleObj>
              </mc:Choice>
              <mc:Fallback>
                <p:oleObj name="Equation" r:id="rId7" imgW="1358640" imgH="342720" progId="Equation.DSMT4">
                  <p:embed/>
                  <p:pic>
                    <p:nvPicPr>
                      <p:cNvPr id="0" name="Object 2"/>
                      <p:cNvPicPr>
                        <a:picLocks noChangeAspect="1" noChangeArrowheads="1"/>
                      </p:cNvPicPr>
                      <p:nvPr/>
                    </p:nvPicPr>
                    <p:blipFill>
                      <a:blip r:embed="rId8"/>
                      <a:srcRect/>
                      <a:stretch>
                        <a:fillRect/>
                      </a:stretch>
                    </p:blipFill>
                    <p:spPr bwMode="auto">
                      <a:xfrm>
                        <a:off x="1981200" y="4343400"/>
                        <a:ext cx="1358900" cy="3429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Content Placeholder 2"/>
          <p:cNvSpPr txBox="1">
            <a:spLocks/>
          </p:cNvSpPr>
          <p:nvPr/>
        </p:nvSpPr>
        <p:spPr>
          <a:xfrm>
            <a:off x="533400" y="914400"/>
            <a:ext cx="7315200" cy="369332"/>
          </a:xfrm>
          <a:prstGeom prst="rect">
            <a:avLst/>
          </a:prstGeom>
          <a:solidFill>
            <a:schemeClr val="bg1"/>
          </a:solidFill>
        </p:spPr>
        <p:txBody>
          <a:bodyPr vert="horz" wrap="square" lIns="91440" tIns="45720" rIns="91440" bIns="45720" rtlCol="0" anchor="ctr" anchorCtr="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spcBef>
                <a:spcPts val="0"/>
              </a:spcBef>
              <a:buFont typeface="Arial" pitchFamily="34" charset="0"/>
              <a:buNone/>
            </a:pPr>
            <a:r>
              <a:rPr lang="en-US" sz="1800" i="1" dirty="0">
                <a:solidFill>
                  <a:srgbClr val="C00000"/>
                </a:solidFill>
              </a:rPr>
              <a:t>Translating frame of reference is attached to and moves with particle A.</a:t>
            </a:r>
          </a:p>
        </p:txBody>
      </p:sp>
      <p:pic>
        <p:nvPicPr>
          <p:cNvPr id="26630" name="Picture 6" descr="D:\Courses\ENGR220\HibbelerV12\Hibbeler_Dynamics_CH12_JPG\fig12_42.jpg"/>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b="10509"/>
          <a:stretch/>
        </p:blipFill>
        <p:spPr bwMode="auto">
          <a:xfrm>
            <a:off x="3886200" y="1981200"/>
            <a:ext cx="4947760" cy="4451472"/>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8182DB85-FCE3-4A71-AEA5-5ABA7641F127}"/>
              </a:ext>
            </a:extLst>
          </p:cNvPr>
          <p:cNvSpPr txBox="1"/>
          <p:nvPr/>
        </p:nvSpPr>
        <p:spPr>
          <a:xfrm>
            <a:off x="3886200" y="1447800"/>
            <a:ext cx="3733800" cy="646331"/>
          </a:xfrm>
          <a:prstGeom prst="rect">
            <a:avLst/>
          </a:prstGeom>
          <a:noFill/>
        </p:spPr>
        <p:txBody>
          <a:bodyPr wrap="square" rtlCol="0">
            <a:spAutoFit/>
          </a:bodyPr>
          <a:lstStyle/>
          <a:p>
            <a:r>
              <a:rPr lang="en-US" dirty="0"/>
              <a:t>“Position of B with respect to A”</a:t>
            </a:r>
            <a:br>
              <a:rPr lang="en-US" dirty="0"/>
            </a:br>
            <a:r>
              <a:rPr lang="en-US" dirty="0"/>
              <a:t>“The position of B as observed by A”</a:t>
            </a:r>
          </a:p>
        </p:txBody>
      </p:sp>
      <p:cxnSp>
        <p:nvCxnSpPr>
          <p:cNvPr id="12" name="Straight Arrow Connector 11">
            <a:extLst>
              <a:ext uri="{FF2B5EF4-FFF2-40B4-BE49-F238E27FC236}">
                <a16:creationId xmlns:a16="http://schemas.microsoft.com/office/drawing/2014/main" id="{5C56104D-2AE3-4741-8E0C-5607C96C03F2}"/>
              </a:ext>
            </a:extLst>
          </p:cNvPr>
          <p:cNvCxnSpPr>
            <a:cxnSpLocks/>
            <a:stCxn id="13" idx="7"/>
            <a:endCxn id="9" idx="1"/>
          </p:cNvCxnSpPr>
          <p:nvPr/>
        </p:nvCxnSpPr>
        <p:spPr>
          <a:xfrm flipV="1">
            <a:off x="3404767" y="1770966"/>
            <a:ext cx="481433" cy="492921"/>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sp>
        <p:nvSpPr>
          <p:cNvPr id="13" name="Oval 12">
            <a:extLst>
              <a:ext uri="{FF2B5EF4-FFF2-40B4-BE49-F238E27FC236}">
                <a16:creationId xmlns:a16="http://schemas.microsoft.com/office/drawing/2014/main" id="{0F65C498-9A5D-4A00-B79C-BE56B9EC6CEC}"/>
              </a:ext>
            </a:extLst>
          </p:cNvPr>
          <p:cNvSpPr/>
          <p:nvPr/>
        </p:nvSpPr>
        <p:spPr>
          <a:xfrm>
            <a:off x="2819400" y="2209800"/>
            <a:ext cx="685800" cy="369332"/>
          </a:xfrm>
          <a:prstGeom prst="ellipse">
            <a:avLst/>
          </a:prstGeom>
          <a:noFill/>
          <a:ln>
            <a:solidFill>
              <a:srgbClr val="C00000"/>
            </a:solidFill>
            <a:tailEnd type="stealth"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57296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In-Class Practice Problem 1</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EFE91359-9589-4B15-B415-E07A5EF7C6A1}"/>
              </a:ext>
            </a:extLst>
          </p:cNvPr>
          <p:cNvSpPr txBox="1">
            <a:spLocks/>
          </p:cNvSpPr>
          <p:nvPr/>
        </p:nvSpPr>
        <p:spPr>
          <a:xfrm>
            <a:off x="304800" y="2694485"/>
            <a:ext cx="6371492" cy="3051645"/>
          </a:xfrm>
          <a:prstGeom prst="rect">
            <a:avLst/>
          </a:prstGeom>
          <a:solidFill>
            <a:schemeClr val="bg1"/>
          </a:solidFill>
        </p:spPr>
        <p:txBody>
          <a:bodyPr vert="horz" lIns="91440" tIns="45720" rIns="91440" bIns="45720" rtlCol="0" anchor="t" anchorCtr="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a:t>Two non-moving datums (pick one)</a:t>
            </a:r>
          </a:p>
          <a:p>
            <a:r>
              <a:rPr lang="en-US" sz="2000" dirty="0"/>
              <a:t>Track positions of: </a:t>
            </a:r>
          </a:p>
          <a:p>
            <a:pPr lvl="1"/>
            <a:r>
              <a:rPr lang="en-US" sz="1600" dirty="0"/>
              <a:t>End of the cable</a:t>
            </a:r>
          </a:p>
          <a:p>
            <a:pPr lvl="1"/>
            <a:r>
              <a:rPr lang="en-US" sz="1600" dirty="0"/>
              <a:t>Center of small pulley</a:t>
            </a:r>
          </a:p>
          <a:p>
            <a:pPr lvl="1"/>
            <a:r>
              <a:rPr lang="en-US" sz="1600" dirty="0"/>
              <a:t>Center of bottom pulley</a:t>
            </a:r>
          </a:p>
          <a:p>
            <a:r>
              <a:rPr lang="en-US" sz="2000" dirty="0"/>
              <a:t>Position vectors are from datum to item of interest (direction)</a:t>
            </a:r>
          </a:p>
          <a:p>
            <a:r>
              <a:rPr lang="en-US" sz="2000" dirty="0"/>
              <a:t>Write an equation for the length of the cable.</a:t>
            </a:r>
          </a:p>
          <a:p>
            <a:pPr lvl="1"/>
            <a:r>
              <a:rPr lang="en-US" sz="1600" dirty="0"/>
              <a:t>Can ignore part that wraps around pulley *if* that distance does not change. </a:t>
            </a:r>
          </a:p>
          <a:p>
            <a:pPr lvl="1"/>
            <a:r>
              <a:rPr lang="en-US" sz="1600" dirty="0"/>
              <a:t>Can include the part that wraps around the pulley, but just can call it a constant (c1, c2, c3, etc.)</a:t>
            </a:r>
          </a:p>
        </p:txBody>
      </p:sp>
      <p:pic>
        <p:nvPicPr>
          <p:cNvPr id="3" name="Picture 2">
            <a:extLst>
              <a:ext uri="{FF2B5EF4-FFF2-40B4-BE49-F238E27FC236}">
                <a16:creationId xmlns:a16="http://schemas.microsoft.com/office/drawing/2014/main" id="{E7694B1F-6C05-4B67-B17A-FF220330CFA3}"/>
              </a:ext>
            </a:extLst>
          </p:cNvPr>
          <p:cNvPicPr>
            <a:picLocks noChangeAspect="1"/>
          </p:cNvPicPr>
          <p:nvPr/>
        </p:nvPicPr>
        <p:blipFill>
          <a:blip r:embed="rId2"/>
          <a:stretch>
            <a:fillRect/>
          </a:stretch>
        </p:blipFill>
        <p:spPr>
          <a:xfrm>
            <a:off x="228600" y="741116"/>
            <a:ext cx="4232674" cy="935265"/>
          </a:xfrm>
          <a:prstGeom prst="rect">
            <a:avLst/>
          </a:prstGeom>
        </p:spPr>
      </p:pic>
      <p:pic>
        <p:nvPicPr>
          <p:cNvPr id="9" name="Picture 8">
            <a:extLst>
              <a:ext uri="{FF2B5EF4-FFF2-40B4-BE49-F238E27FC236}">
                <a16:creationId xmlns:a16="http://schemas.microsoft.com/office/drawing/2014/main" id="{A82C66FF-F2AC-4215-830C-FE0B39710EC5}"/>
              </a:ext>
            </a:extLst>
          </p:cNvPr>
          <p:cNvPicPr>
            <a:picLocks noChangeAspect="1"/>
          </p:cNvPicPr>
          <p:nvPr/>
        </p:nvPicPr>
        <p:blipFill>
          <a:blip r:embed="rId3"/>
          <a:stretch>
            <a:fillRect/>
          </a:stretch>
        </p:blipFill>
        <p:spPr>
          <a:xfrm>
            <a:off x="6248400" y="914400"/>
            <a:ext cx="1600200" cy="3305908"/>
          </a:xfrm>
          <a:prstGeom prst="rect">
            <a:avLst/>
          </a:prstGeom>
        </p:spPr>
      </p:pic>
    </p:spTree>
    <p:extLst>
      <p:ext uri="{BB962C8B-B14F-4D97-AF65-F5344CB8AC3E}">
        <p14:creationId xmlns:p14="http://schemas.microsoft.com/office/powerpoint/2010/main" val="1393618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609600"/>
          </a:xfrm>
          <a:solidFill>
            <a:schemeClr val="bg1"/>
          </a:solidFill>
        </p:spPr>
        <p:txBody>
          <a:bodyPr>
            <a:noAutofit/>
          </a:bodyPr>
          <a:lstStyle/>
          <a:p>
            <a:pPr marL="182880" algn="l"/>
            <a:r>
              <a:rPr lang="en-US" sz="2000" dirty="0"/>
              <a:t>In-Class Practice Problem 1</a:t>
            </a:r>
          </a:p>
        </p:txBody>
      </p:sp>
      <p:sp>
        <p:nvSpPr>
          <p:cNvPr id="4" name="Title 1"/>
          <p:cNvSpPr txBox="1">
            <a:spLocks/>
          </p:cNvSpPr>
          <p:nvPr/>
        </p:nvSpPr>
        <p:spPr>
          <a:xfrm>
            <a:off x="8001000" y="0"/>
            <a:ext cx="1143000" cy="609600"/>
          </a:xfrm>
          <a:prstGeom prst="rect">
            <a:avLst/>
          </a:prstGeom>
          <a:solidFill>
            <a:schemeClr val="bg1"/>
          </a:solid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dirty="0"/>
          </a:p>
        </p:txBody>
      </p:sp>
      <p:cxnSp>
        <p:nvCxnSpPr>
          <p:cNvPr id="6" name="Straight Connector 5"/>
          <p:cNvCxnSpPr/>
          <p:nvPr/>
        </p:nvCxnSpPr>
        <p:spPr>
          <a:xfrm>
            <a:off x="0" y="609600"/>
            <a:ext cx="914400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E7694B1F-6C05-4B67-B17A-FF220330CFA3}"/>
              </a:ext>
            </a:extLst>
          </p:cNvPr>
          <p:cNvPicPr>
            <a:picLocks noChangeAspect="1"/>
          </p:cNvPicPr>
          <p:nvPr/>
        </p:nvPicPr>
        <p:blipFill>
          <a:blip r:embed="rId2"/>
          <a:stretch>
            <a:fillRect/>
          </a:stretch>
        </p:blipFill>
        <p:spPr>
          <a:xfrm>
            <a:off x="228600" y="741116"/>
            <a:ext cx="4232674" cy="935265"/>
          </a:xfrm>
          <a:prstGeom prst="rect">
            <a:avLst/>
          </a:prstGeom>
        </p:spPr>
      </p:pic>
      <p:pic>
        <p:nvPicPr>
          <p:cNvPr id="9" name="Picture 8">
            <a:extLst>
              <a:ext uri="{FF2B5EF4-FFF2-40B4-BE49-F238E27FC236}">
                <a16:creationId xmlns:a16="http://schemas.microsoft.com/office/drawing/2014/main" id="{A82C66FF-F2AC-4215-830C-FE0B39710EC5}"/>
              </a:ext>
            </a:extLst>
          </p:cNvPr>
          <p:cNvPicPr>
            <a:picLocks noChangeAspect="1"/>
          </p:cNvPicPr>
          <p:nvPr/>
        </p:nvPicPr>
        <p:blipFill>
          <a:blip r:embed="rId3"/>
          <a:stretch>
            <a:fillRect/>
          </a:stretch>
        </p:blipFill>
        <p:spPr>
          <a:xfrm>
            <a:off x="6248400" y="914400"/>
            <a:ext cx="1600200" cy="3305908"/>
          </a:xfrm>
          <a:prstGeom prst="rect">
            <a:avLst/>
          </a:prstGeom>
        </p:spPr>
      </p:pic>
      <p:pic>
        <p:nvPicPr>
          <p:cNvPr id="5" name="Picture 4">
            <a:extLst>
              <a:ext uri="{FF2B5EF4-FFF2-40B4-BE49-F238E27FC236}">
                <a16:creationId xmlns:a16="http://schemas.microsoft.com/office/drawing/2014/main" id="{20DE9F34-8756-41F1-9ED2-135B2EE1EF69}"/>
              </a:ext>
            </a:extLst>
          </p:cNvPr>
          <p:cNvPicPr>
            <a:picLocks noChangeAspect="1"/>
          </p:cNvPicPr>
          <p:nvPr/>
        </p:nvPicPr>
        <p:blipFill>
          <a:blip r:embed="rId4"/>
          <a:stretch>
            <a:fillRect/>
          </a:stretch>
        </p:blipFill>
        <p:spPr>
          <a:xfrm>
            <a:off x="609600" y="1809750"/>
            <a:ext cx="2886075" cy="3238500"/>
          </a:xfrm>
          <a:prstGeom prst="rect">
            <a:avLst/>
          </a:prstGeom>
        </p:spPr>
      </p:pic>
      <p:pic>
        <p:nvPicPr>
          <p:cNvPr id="7" name="Picture 6">
            <a:extLst>
              <a:ext uri="{FF2B5EF4-FFF2-40B4-BE49-F238E27FC236}">
                <a16:creationId xmlns:a16="http://schemas.microsoft.com/office/drawing/2014/main" id="{37996048-0EC0-461C-8DE6-36A12CDEB36B}"/>
              </a:ext>
            </a:extLst>
          </p:cNvPr>
          <p:cNvPicPr>
            <a:picLocks noChangeAspect="1"/>
          </p:cNvPicPr>
          <p:nvPr/>
        </p:nvPicPr>
        <p:blipFill>
          <a:blip r:embed="rId5"/>
          <a:stretch>
            <a:fillRect/>
          </a:stretch>
        </p:blipFill>
        <p:spPr>
          <a:xfrm>
            <a:off x="762000" y="5048250"/>
            <a:ext cx="6019800" cy="1324356"/>
          </a:xfrm>
          <a:prstGeom prst="rect">
            <a:avLst/>
          </a:prstGeom>
        </p:spPr>
      </p:pic>
    </p:spTree>
    <p:extLst>
      <p:ext uri="{BB962C8B-B14F-4D97-AF65-F5344CB8AC3E}">
        <p14:creationId xmlns:p14="http://schemas.microsoft.com/office/powerpoint/2010/main" val="22631918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rgbClr val="C00000"/>
          </a:solidFill>
          <a:tailEnd type="stealth" w="lg" len="lg"/>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otalTime>1548</TotalTime>
  <Words>1485</Words>
  <Application>Microsoft Office PowerPoint</Application>
  <PresentationFormat>On-screen Show (4:3)</PresentationFormat>
  <Paragraphs>114</Paragraphs>
  <Slides>18</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Arial</vt:lpstr>
      <vt:lpstr>Calibri</vt:lpstr>
      <vt:lpstr>Cambria Math</vt:lpstr>
      <vt:lpstr>Wingdings</vt:lpstr>
      <vt:lpstr>Office Theme</vt:lpstr>
      <vt:lpstr>Equation</vt:lpstr>
      <vt:lpstr>Dependent Motion and Relative Motion</vt:lpstr>
      <vt:lpstr>Dynamics – Big Picture</vt:lpstr>
      <vt:lpstr>Dynamics – Big Picture</vt:lpstr>
      <vt:lpstr>Dynamics – Big Picture</vt:lpstr>
      <vt:lpstr>Absolute Dependent Motion Analysis of Two Particles</vt:lpstr>
      <vt:lpstr>Absolute Dependent Motion Analysis of Two Particles</vt:lpstr>
      <vt:lpstr>Relative-Motion of Two particles Using Translating Axes</vt:lpstr>
      <vt:lpstr>In-Class Practice Problem 1</vt:lpstr>
      <vt:lpstr>In-Class Practice Problem 1</vt:lpstr>
      <vt:lpstr>In-Class Practice Problem 1</vt:lpstr>
      <vt:lpstr>In-Class Practice Problem 2</vt:lpstr>
      <vt:lpstr>In-Class Practice Problem 2</vt:lpstr>
      <vt:lpstr>In-Class Practice Problem 2</vt:lpstr>
      <vt:lpstr>In-Class Practice Problem 2</vt:lpstr>
      <vt:lpstr>In-Class Practice Problem 3</vt:lpstr>
      <vt:lpstr>In-Class Practice Problem 3</vt:lpstr>
      <vt:lpstr>In-Class Practice Problem 3</vt:lpstr>
      <vt:lpstr>In-Class Practice Problem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 Wolbrecht</dc:creator>
  <cp:lastModifiedBy>Dan Cordon</cp:lastModifiedBy>
  <cp:revision>156</cp:revision>
  <dcterms:created xsi:type="dcterms:W3CDTF">2012-06-25T20:35:01Z</dcterms:created>
  <dcterms:modified xsi:type="dcterms:W3CDTF">2022-01-30T20:42:04Z</dcterms:modified>
</cp:coreProperties>
</file>