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287" r:id="rId3"/>
    <p:sldId id="292" r:id="rId4"/>
    <p:sldId id="324" r:id="rId5"/>
    <p:sldId id="288" r:id="rId6"/>
    <p:sldId id="325" r:id="rId7"/>
    <p:sldId id="326" r:id="rId8"/>
    <p:sldId id="327" r:id="rId9"/>
    <p:sldId id="328" r:id="rId10"/>
    <p:sldId id="329" r:id="rId11"/>
    <p:sldId id="330" r:id="rId12"/>
    <p:sldId id="333" r:id="rId13"/>
    <p:sldId id="33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92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4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7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9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1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8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2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5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2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9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png"/><Relationship Id="rId10" Type="http://schemas.openxmlformats.org/officeDocument/2006/relationships/image" Target="../media/image8.jpeg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jeb.biologists.org/content/214/8/136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Pre-Class Questions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04800" y="914400"/>
            <a:ext cx="8382000" cy="571499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Exam Questions?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Many haven’t seen engineering calculations with friction yet </a:t>
            </a:r>
          </a:p>
          <a:p>
            <a:pPr lvl="1"/>
            <a:r>
              <a:rPr lang="en-US" sz="1800" dirty="0">
                <a:sym typeface="Symbol" panose="05050102010706020507" pitchFamily="18" charset="2"/>
              </a:rPr>
              <a:t>Homework 7 can be extended if you struggled with friction</a:t>
            </a:r>
          </a:p>
          <a:p>
            <a:pPr lvl="1"/>
            <a:r>
              <a:rPr lang="en-US" sz="1800" dirty="0">
                <a:sym typeface="Symbol" panose="05050102010706020507" pitchFamily="18" charset="2"/>
              </a:rPr>
              <a:t>Many engineers tend to think: Friction = bad</a:t>
            </a:r>
          </a:p>
          <a:p>
            <a:pPr lvl="1"/>
            <a:r>
              <a:rPr lang="en-US" sz="1800" dirty="0">
                <a:sym typeface="Symbol" panose="05050102010706020507" pitchFamily="18" charset="2"/>
              </a:rPr>
              <a:t>In reality, friction in the wrong place is bad</a:t>
            </a:r>
          </a:p>
          <a:p>
            <a:pPr lvl="1"/>
            <a:r>
              <a:rPr lang="en-US" sz="1800" dirty="0">
                <a:sym typeface="Symbol" panose="05050102010706020507" pitchFamily="18" charset="2"/>
              </a:rPr>
              <a:t>Lack of friction when you need it is also bad (think: shoes, tires, playground equipment)</a:t>
            </a:r>
            <a:endParaRPr lang="en-US" sz="1400" dirty="0">
              <a:sym typeface="Symbol" panose="05050102010706020507" pitchFamily="18" charset="2"/>
            </a:endParaRPr>
          </a:p>
          <a:p>
            <a:pPr marL="457200" lvl="1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/>
              <a:t>This section is about applying the Equation of Motion (EOM) in rectangular coordinate systems. </a:t>
            </a:r>
          </a:p>
          <a:p>
            <a:pPr lvl="1"/>
            <a:r>
              <a:rPr lang="en-US" sz="1800" dirty="0">
                <a:sym typeface="Symbol" panose="05050102010706020507" pitchFamily="18" charset="2"/>
              </a:rPr>
              <a:t>Classic x-y-z system</a:t>
            </a:r>
          </a:p>
          <a:p>
            <a:pPr lvl="1"/>
            <a:r>
              <a:rPr lang="en-US" sz="1800" dirty="0">
                <a:sym typeface="Symbol" panose="05050102010706020507" pitchFamily="18" charset="2"/>
              </a:rPr>
              <a:t>Rotated x’-y’-z’ system</a:t>
            </a:r>
          </a:p>
          <a:p>
            <a:pPr lvl="1"/>
            <a:endParaRPr lang="en-US" sz="16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6781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A7E5F49-0124-4C7D-8AB3-7AF8D2355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38199"/>
            <a:ext cx="4869650" cy="1295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3EC204-0BFC-4F28-9BAA-CFAB3DC2B3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826" y="1295401"/>
            <a:ext cx="3856458" cy="15077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701A415-B69A-4912-96C0-A7D81F0134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244840"/>
            <a:ext cx="2648126" cy="24982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7B1186-E83D-4BCE-8420-88968C7D77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711" y="2930515"/>
            <a:ext cx="3369364" cy="164148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6400D63-1E3B-42B0-81D4-4A5409CE1737}"/>
              </a:ext>
            </a:extLst>
          </p:cNvPr>
          <p:cNvSpPr txBox="1">
            <a:spLocks/>
          </p:cNvSpPr>
          <p:nvPr/>
        </p:nvSpPr>
        <p:spPr>
          <a:xfrm>
            <a:off x="846715" y="5730631"/>
            <a:ext cx="6374424" cy="4409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There is some algebra between these two steps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C370D2B2-D699-4CFF-A8D3-FC861CCEF71C}"/>
              </a:ext>
            </a:extLst>
          </p:cNvPr>
          <p:cNvCxnSpPr/>
          <p:nvPr/>
        </p:nvCxnSpPr>
        <p:spPr>
          <a:xfrm rot="5400000" flipH="1" flipV="1">
            <a:off x="777922" y="4196033"/>
            <a:ext cx="1676400" cy="1591685"/>
          </a:xfrm>
          <a:prstGeom prst="curvedConnector3">
            <a:avLst>
              <a:gd name="adj1" fmla="val 100093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577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A7E5F49-0124-4C7D-8AB3-7AF8D2355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38199"/>
            <a:ext cx="4869650" cy="1295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3EC204-0BFC-4F28-9BAA-CFAB3DC2B3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826" y="1295401"/>
            <a:ext cx="3856458" cy="1507788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6400D63-1E3B-42B0-81D4-4A5409CE1737}"/>
              </a:ext>
            </a:extLst>
          </p:cNvPr>
          <p:cNvSpPr txBox="1">
            <a:spLocks/>
          </p:cNvSpPr>
          <p:nvPr/>
        </p:nvSpPr>
        <p:spPr>
          <a:xfrm>
            <a:off x="846715" y="5402622"/>
            <a:ext cx="6374424" cy="12953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Why no </a:t>
            </a:r>
            <a:r>
              <a:rPr lang="en-US" sz="2000" dirty="0">
                <a:sym typeface="Symbol" panose="05050102010706020507" pitchFamily="18" charset="2"/>
              </a:rPr>
              <a:t></a:t>
            </a:r>
            <a:r>
              <a:rPr lang="en-US" sz="2000" dirty="0" err="1">
                <a:sym typeface="Symbol" panose="05050102010706020507" pitchFamily="18" charset="2"/>
              </a:rPr>
              <a:t>F</a:t>
            </a:r>
            <a:r>
              <a:rPr lang="en-US" sz="2000" baseline="-25000" dirty="0" err="1">
                <a:sym typeface="Symbol" panose="05050102010706020507" pitchFamily="18" charset="2"/>
              </a:rPr>
              <a:t>y</a:t>
            </a:r>
            <a:r>
              <a:rPr lang="en-US" sz="2000" dirty="0">
                <a:sym typeface="Symbol" panose="05050102010706020507" pitchFamily="18" charset="2"/>
              </a:rPr>
              <a:t> equation?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sym typeface="Symbol" panose="05050102010706020507" pitchFamily="18" charset="2"/>
              </a:rPr>
              <a:t>Does the mass of Block A matter?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sym typeface="Symbol" panose="05050102010706020507" pitchFamily="18" charset="2"/>
              </a:rPr>
              <a:t>What if we keep track of m</a:t>
            </a:r>
            <a:r>
              <a:rPr lang="en-US" sz="2000" baseline="-25000" dirty="0">
                <a:sym typeface="Symbol" panose="05050102010706020507" pitchFamily="18" charset="2"/>
              </a:rPr>
              <a:t>A</a:t>
            </a:r>
            <a:r>
              <a:rPr lang="en-US" sz="2000" dirty="0">
                <a:sym typeface="Symbol" panose="05050102010706020507" pitchFamily="18" charset="2"/>
              </a:rPr>
              <a:t> and </a:t>
            </a:r>
            <a:r>
              <a:rPr lang="en-US" sz="2000" dirty="0" err="1">
                <a:sym typeface="Symbol" panose="05050102010706020507" pitchFamily="18" charset="2"/>
              </a:rPr>
              <a:t>m</a:t>
            </a:r>
            <a:r>
              <a:rPr lang="en-US" sz="2000" baseline="-25000" dirty="0" err="1">
                <a:sym typeface="Symbol" panose="05050102010706020507" pitchFamily="18" charset="2"/>
              </a:rPr>
              <a:t>B</a:t>
            </a:r>
            <a:r>
              <a:rPr lang="en-US" sz="2000" dirty="0">
                <a:sym typeface="Symbol" panose="05050102010706020507" pitchFamily="18" charset="2"/>
              </a:rPr>
              <a:t>?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64E608-3189-426E-989A-78576805E0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024" y="2582852"/>
            <a:ext cx="3919643" cy="16764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6B62F1-65C3-4108-B771-8E27F7AD4B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3024212"/>
            <a:ext cx="3024909" cy="215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275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A7E5F49-0124-4C7D-8AB3-7AF8D2355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38199"/>
            <a:ext cx="4869650" cy="1295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16400D63-1E3B-42B0-81D4-4A5409CE173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" y="2153761"/>
                <a:ext cx="6374424" cy="447563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 anchor="t" anchorCtr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2000" dirty="0"/>
                  <a:t>Block A:</a:t>
                </a:r>
              </a:p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b="0" dirty="0"/>
              </a:p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r>
                        <a:rPr lang="en-US" sz="20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Substitute Equation 1 in for N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16400D63-1E3B-42B0-81D4-4A5409CE1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153761"/>
                <a:ext cx="6374424" cy="4475637"/>
              </a:xfrm>
              <a:prstGeom prst="rect">
                <a:avLst/>
              </a:prstGeom>
              <a:blipFill>
                <a:blip r:embed="rId3"/>
                <a:stretch>
                  <a:fillRect l="-860" t="-1362" b="-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9766E2F-2AC1-4ECD-A573-545A2547D7BC}"/>
              </a:ext>
            </a:extLst>
          </p:cNvPr>
          <p:cNvSpPr txBox="1"/>
          <p:nvPr/>
        </p:nvSpPr>
        <p:spPr>
          <a:xfrm>
            <a:off x="6578112" y="332714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Equation 1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58EAD72B-9207-4F75-898E-231BE83ACF7A}"/>
              </a:ext>
            </a:extLst>
          </p:cNvPr>
          <p:cNvSpPr/>
          <p:nvPr/>
        </p:nvSpPr>
        <p:spPr>
          <a:xfrm rot="10800000">
            <a:off x="4876800" y="3479544"/>
            <a:ext cx="1524000" cy="76200"/>
          </a:xfrm>
          <a:prstGeom prst="rightArrow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A730D8-927A-4B8C-9EC3-793D74872B03}"/>
              </a:ext>
            </a:extLst>
          </p:cNvPr>
          <p:cNvSpPr txBox="1"/>
          <p:nvPr/>
        </p:nvSpPr>
        <p:spPr>
          <a:xfrm>
            <a:off x="6559451" y="6200193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Equation 2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CAF4F0E9-2135-4C13-B21C-F2D1D4335D50}"/>
              </a:ext>
            </a:extLst>
          </p:cNvPr>
          <p:cNvSpPr/>
          <p:nvPr/>
        </p:nvSpPr>
        <p:spPr>
          <a:xfrm rot="10800000">
            <a:off x="4858139" y="6352593"/>
            <a:ext cx="1524000" cy="76200"/>
          </a:xfrm>
          <a:prstGeom prst="rightArrow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3FBB6D3-57D8-4F38-8DBF-57957E30CF23}"/>
              </a:ext>
            </a:extLst>
          </p:cNvPr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858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A7E5F49-0124-4C7D-8AB3-7AF8D2355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38199"/>
            <a:ext cx="4869650" cy="1295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16400D63-1E3B-42B0-81D4-4A5409CE173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" y="2153761"/>
                <a:ext cx="6374424" cy="447563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 anchor="t" anchorCtr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2000" dirty="0"/>
                  <a:t>Block B: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Substitute Equation 1 in for N, and Equation 2 for a</a:t>
                </a:r>
                <a:r>
                  <a:rPr lang="en-US" sz="2000" baseline="-25000" dirty="0"/>
                  <a:t>x</a:t>
                </a:r>
                <a:endParaRPr lang="en-US" sz="2000" dirty="0"/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∗(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16400D63-1E3B-42B0-81D4-4A5409CE1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153761"/>
                <a:ext cx="6374424" cy="4475637"/>
              </a:xfrm>
              <a:prstGeom prst="rect">
                <a:avLst/>
              </a:prstGeom>
              <a:blipFill>
                <a:blip r:embed="rId3"/>
                <a:stretch>
                  <a:fillRect l="-956" t="-681" b="-1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3FBB6D3-57D8-4F38-8DBF-57957E30CF23}"/>
              </a:ext>
            </a:extLst>
          </p:cNvPr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23DE9AC-1C57-4695-9F3D-C7D2A4A38019}"/>
              </a:ext>
            </a:extLst>
          </p:cNvPr>
          <p:cNvSpPr txBox="1"/>
          <p:nvPr/>
        </p:nvSpPr>
        <p:spPr>
          <a:xfrm>
            <a:off x="7585833" y="267865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Equation 3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6D6D6671-A23A-4231-B43D-55402E7A37F9}"/>
              </a:ext>
            </a:extLst>
          </p:cNvPr>
          <p:cNvSpPr/>
          <p:nvPr/>
        </p:nvSpPr>
        <p:spPr>
          <a:xfrm rot="10800000">
            <a:off x="5884521" y="2831055"/>
            <a:ext cx="1524000" cy="76200"/>
          </a:xfrm>
          <a:prstGeom prst="rightArrow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0625E5-CA48-4E66-A002-9419A08CD786}"/>
              </a:ext>
            </a:extLst>
          </p:cNvPr>
          <p:cNvSpPr txBox="1"/>
          <p:nvPr/>
        </p:nvSpPr>
        <p:spPr>
          <a:xfrm>
            <a:off x="7848600" y="405608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Equation 3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3DC4433-D31E-46ED-A678-0765F51FFC7E}"/>
              </a:ext>
            </a:extLst>
          </p:cNvPr>
          <p:cNvSpPr/>
          <p:nvPr/>
        </p:nvSpPr>
        <p:spPr>
          <a:xfrm rot="10800000">
            <a:off x="6147288" y="4208487"/>
            <a:ext cx="1524000" cy="76200"/>
          </a:xfrm>
          <a:prstGeom prst="rightArrow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EEE870-2E54-4B07-BAAF-B3DDD05DA2EA}"/>
              </a:ext>
            </a:extLst>
          </p:cNvPr>
          <p:cNvSpPr txBox="1"/>
          <p:nvPr/>
        </p:nvSpPr>
        <p:spPr>
          <a:xfrm>
            <a:off x="7848600" y="490010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Equation 3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8F42D5B2-AF2D-4C30-9363-1867A186BD73}"/>
              </a:ext>
            </a:extLst>
          </p:cNvPr>
          <p:cNvSpPr/>
          <p:nvPr/>
        </p:nvSpPr>
        <p:spPr>
          <a:xfrm rot="10800000">
            <a:off x="6147288" y="5052509"/>
            <a:ext cx="1524000" cy="76200"/>
          </a:xfrm>
          <a:prstGeom prst="rightArrow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6DC875-B98A-4DB9-AC55-8D5E414407A2}"/>
              </a:ext>
            </a:extLst>
          </p:cNvPr>
          <p:cNvSpPr txBox="1"/>
          <p:nvPr/>
        </p:nvSpPr>
        <p:spPr>
          <a:xfrm>
            <a:off x="7848600" y="556262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Equation 3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A01C002A-2E63-4FBB-8E5F-8E46E3F37EA1}"/>
              </a:ext>
            </a:extLst>
          </p:cNvPr>
          <p:cNvSpPr/>
          <p:nvPr/>
        </p:nvSpPr>
        <p:spPr>
          <a:xfrm rot="10800000">
            <a:off x="6147288" y="5715027"/>
            <a:ext cx="1524000" cy="76200"/>
          </a:xfrm>
          <a:prstGeom prst="rightArrow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BA2BE8-58EA-4BD8-8807-5BD0CF91BE4A}"/>
              </a:ext>
            </a:extLst>
          </p:cNvPr>
          <p:cNvSpPr txBox="1"/>
          <p:nvPr/>
        </p:nvSpPr>
        <p:spPr>
          <a:xfrm>
            <a:off x="7848600" y="622514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Equation 3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FC33074E-2B07-42DD-A5A5-BF0C69F70257}"/>
              </a:ext>
            </a:extLst>
          </p:cNvPr>
          <p:cNvSpPr/>
          <p:nvPr/>
        </p:nvSpPr>
        <p:spPr>
          <a:xfrm rot="10800000">
            <a:off x="6147288" y="6377545"/>
            <a:ext cx="1524000" cy="76200"/>
          </a:xfrm>
          <a:prstGeom prst="rightArrow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9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9" name="Picture 129" descr="D:\Courses\ENGR220\HibbelerV12\Hibbeler_Dynamics_CH13_JPG\fig13_0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45"/>
          <a:stretch/>
        </p:blipFill>
        <p:spPr bwMode="auto">
          <a:xfrm>
            <a:off x="3200400" y="2514600"/>
            <a:ext cx="5737352" cy="416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Equation of Motion: Rectangular Coordinates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685800"/>
            <a:ext cx="5715000" cy="4572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Rectangular Coordinates for Equations of Motion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13.4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1219200"/>
            <a:ext cx="2590800" cy="38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In terms of components: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083609"/>
              </p:ext>
            </p:extLst>
          </p:nvPr>
        </p:nvGraphicFramePr>
        <p:xfrm>
          <a:off x="3352800" y="1295400"/>
          <a:ext cx="1066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1" name="Equation" r:id="rId4" imgW="1066680" imgH="380880" progId="Equation.DSMT4">
                  <p:embed/>
                </p:oleObj>
              </mc:Choice>
              <mc:Fallback>
                <p:oleObj name="Equation" r:id="rId4" imgW="10666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52800" y="1295400"/>
                        <a:ext cx="10668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62461"/>
              </p:ext>
            </p:extLst>
          </p:nvPr>
        </p:nvGraphicFramePr>
        <p:xfrm>
          <a:off x="3352800" y="1828800"/>
          <a:ext cx="4279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2" name="Equation" r:id="rId6" imgW="4279680" imgH="380880" progId="Equation.DSMT4">
                  <p:embed/>
                </p:oleObj>
              </mc:Choice>
              <mc:Fallback>
                <p:oleObj name="Equation" r:id="rId6" imgW="4279680" imgH="380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828800"/>
                        <a:ext cx="42799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3505200"/>
            <a:ext cx="3429000" cy="304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Or as three scalar equations: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431988"/>
              </p:ext>
            </p:extLst>
          </p:nvPr>
        </p:nvGraphicFramePr>
        <p:xfrm>
          <a:off x="609600" y="4038600"/>
          <a:ext cx="25781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3" name="Equation" r:id="rId8" imgW="2577960" imgH="1269720" progId="Equation.DSMT4">
                  <p:embed/>
                </p:oleObj>
              </mc:Choice>
              <mc:Fallback>
                <p:oleObj name="Equation" r:id="rId8" imgW="2577960" imgH="1269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2578100" cy="1270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80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Common External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4495800" cy="4572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Friction (Static and Kinetic) Forces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13.4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219200"/>
            <a:ext cx="7848600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Static and kinetic equations relate the friction and normal forces acting at the surfaces of contact by using the </a:t>
            </a:r>
            <a:r>
              <a:rPr lang="en-US" sz="1800" i="1" dirty="0">
                <a:solidFill>
                  <a:srgbClr val="FF0000"/>
                </a:solidFill>
              </a:rPr>
              <a:t>static and kinetic friction coefficients</a:t>
            </a:r>
            <a:r>
              <a:rPr lang="en-US" sz="1800" dirty="0"/>
              <a:t>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603237"/>
              </p:ext>
            </p:extLst>
          </p:nvPr>
        </p:nvGraphicFramePr>
        <p:xfrm>
          <a:off x="1371600" y="3429000"/>
          <a:ext cx="977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7" name="Equation" r:id="rId3" imgW="977760" imgH="330120" progId="Equation.DSMT4">
                  <p:embed/>
                </p:oleObj>
              </mc:Choice>
              <mc:Fallback>
                <p:oleObj name="Equation" r:id="rId3" imgW="9777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3429000"/>
                        <a:ext cx="977900" cy="330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228600" y="5925234"/>
                <a:ext cx="601980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square" lIns="91440" tIns="45720" rIns="91440" bIns="4572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1" indent="0">
                  <a:spcBef>
                    <a:spcPts val="0"/>
                  </a:spcBef>
                  <a:buNone/>
                </a:pPr>
                <a:r>
                  <a:rPr lang="en-US" sz="1800" dirty="0"/>
                  <a:t>Friction always </a:t>
                </a:r>
                <a:r>
                  <a:rPr lang="en-US" sz="1800" i="1" u="sng" dirty="0"/>
                  <a:t>opposes the motion of the particle</a:t>
                </a:r>
                <a:r>
                  <a:rPr lang="en-US" sz="1800" dirty="0"/>
                  <a:t>.</a:t>
                </a:r>
              </a:p>
              <a:p>
                <a:pPr marL="0" lvl="1" indent="0">
                  <a:spcBef>
                    <a:spcPts val="0"/>
                  </a:spcBef>
                  <a:buNone/>
                </a:pPr>
                <a:r>
                  <a:rPr lang="en-US" sz="1800" dirty="0"/>
                  <a:t>Generally,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  <a:r>
                  <a:rPr lang="en-US" sz="1800" dirty="0">
                    <a:sym typeface="Wingdings" panose="05000000000000000000" pitchFamily="2" charset="2"/>
                  </a:rPr>
                  <a:t> *This is why burnouts are lame* ;)</a:t>
                </a:r>
                <a:endParaRPr lang="en-US" sz="1800" dirty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925234"/>
                <a:ext cx="6019800" cy="646331"/>
              </a:xfrm>
              <a:prstGeom prst="rect">
                <a:avLst/>
              </a:prstGeom>
              <a:blipFill>
                <a:blip r:embed="rId5"/>
                <a:stretch>
                  <a:fillRect l="-912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772346"/>
              </p:ext>
            </p:extLst>
          </p:nvPr>
        </p:nvGraphicFramePr>
        <p:xfrm>
          <a:off x="1676400" y="5232400"/>
          <a:ext cx="990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8" name="Equation" r:id="rId6" imgW="990360" imgH="330120" progId="Equation.DSMT4">
                  <p:embed/>
                </p:oleObj>
              </mc:Choice>
              <mc:Fallback>
                <p:oleObj name="Equation" r:id="rId6" imgW="990360" imgH="3301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232400"/>
                        <a:ext cx="990600" cy="330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2286000"/>
            <a:ext cx="4724400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If the particle is </a:t>
            </a:r>
            <a:r>
              <a:rPr lang="en-US" sz="1800" i="1" u="sng" dirty="0"/>
              <a:t>on the verge </a:t>
            </a:r>
            <a:r>
              <a:rPr lang="en-US" sz="1800" dirty="0"/>
              <a:t>of relative motion, then use the </a:t>
            </a:r>
            <a:r>
              <a:rPr lang="en-US" sz="1800" i="1" dirty="0">
                <a:solidFill>
                  <a:srgbClr val="FF0000"/>
                </a:solidFill>
              </a:rPr>
              <a:t>coefficient of static friction. </a:t>
            </a:r>
            <a:endParaRPr lang="en-US" sz="18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4191000"/>
            <a:ext cx="48768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If the particle is </a:t>
            </a:r>
            <a:r>
              <a:rPr lang="en-US" sz="1800" i="1" u="sng" dirty="0"/>
              <a:t>moving relative </a:t>
            </a:r>
            <a:r>
              <a:rPr lang="en-US" sz="1800" dirty="0"/>
              <a:t>to another surface, then use the </a:t>
            </a:r>
            <a:r>
              <a:rPr lang="en-US" sz="1800" i="1" dirty="0">
                <a:solidFill>
                  <a:srgbClr val="FF0000"/>
                </a:solidFill>
              </a:rPr>
              <a:t>coefficient of kinetic friction. </a:t>
            </a:r>
            <a:endParaRPr lang="en-US" sz="18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60706"/>
              </p:ext>
            </p:extLst>
          </p:nvPr>
        </p:nvGraphicFramePr>
        <p:xfrm>
          <a:off x="3124200" y="3276600"/>
          <a:ext cx="1981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9" name="Equation" r:id="rId8" imgW="1981080" imgH="583920" progId="Equation.DSMT4">
                  <p:embed/>
                </p:oleObj>
              </mc:Choice>
              <mc:Fallback>
                <p:oleObj name="Equation" r:id="rId8" imgW="1981080" imgH="5839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276600"/>
                        <a:ext cx="1981200" cy="584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936" name="Picture 96" descr="D:\Courses\ENGR220\HibbelerV12\Hibbeler_Dynamics_CH13_JPG\fig13_06b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81" r="12500" b="18714"/>
          <a:stretch/>
        </p:blipFill>
        <p:spPr bwMode="auto">
          <a:xfrm>
            <a:off x="5553075" y="2467177"/>
            <a:ext cx="3590925" cy="397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Freeform 20"/>
          <p:cNvSpPr/>
          <p:nvPr/>
        </p:nvSpPr>
        <p:spPr>
          <a:xfrm>
            <a:off x="1971675" y="2952750"/>
            <a:ext cx="333375" cy="533400"/>
          </a:xfrm>
          <a:custGeom>
            <a:avLst/>
            <a:gdLst>
              <a:gd name="connsiteX0" fmla="*/ 333375 w 333375"/>
              <a:gd name="connsiteY0" fmla="*/ 0 h 533400"/>
              <a:gd name="connsiteX1" fmla="*/ 57150 w 333375"/>
              <a:gd name="connsiteY1" fmla="*/ 247650 h 533400"/>
              <a:gd name="connsiteX2" fmla="*/ 0 w 333375"/>
              <a:gd name="connsiteY2" fmla="*/ 5334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375" h="533400">
                <a:moveTo>
                  <a:pt x="333375" y="0"/>
                </a:moveTo>
                <a:cubicBezTo>
                  <a:pt x="223043" y="79375"/>
                  <a:pt x="112712" y="158750"/>
                  <a:pt x="57150" y="247650"/>
                </a:cubicBezTo>
                <a:cubicBezTo>
                  <a:pt x="1587" y="336550"/>
                  <a:pt x="6350" y="488950"/>
                  <a:pt x="0" y="533400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266950" y="4762500"/>
            <a:ext cx="914400" cy="523875"/>
          </a:xfrm>
          <a:custGeom>
            <a:avLst/>
            <a:gdLst>
              <a:gd name="connsiteX0" fmla="*/ 914400 w 914400"/>
              <a:gd name="connsiteY0" fmla="*/ 0 h 523875"/>
              <a:gd name="connsiteX1" fmla="*/ 371475 w 914400"/>
              <a:gd name="connsiteY1" fmla="*/ 266700 h 523875"/>
              <a:gd name="connsiteX2" fmla="*/ 57150 w 914400"/>
              <a:gd name="connsiteY2" fmla="*/ 314325 h 523875"/>
              <a:gd name="connsiteX3" fmla="*/ 0 w 914400"/>
              <a:gd name="connsiteY3" fmla="*/ 52387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523875">
                <a:moveTo>
                  <a:pt x="914400" y="0"/>
                </a:moveTo>
                <a:cubicBezTo>
                  <a:pt x="714375" y="107156"/>
                  <a:pt x="514350" y="214313"/>
                  <a:pt x="371475" y="266700"/>
                </a:cubicBezTo>
                <a:cubicBezTo>
                  <a:pt x="228600" y="319088"/>
                  <a:pt x="119062" y="271463"/>
                  <a:pt x="57150" y="314325"/>
                </a:cubicBezTo>
                <a:cubicBezTo>
                  <a:pt x="-4763" y="357188"/>
                  <a:pt x="9525" y="481013"/>
                  <a:pt x="0" y="523875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Common External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4495800" cy="4572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Spring Forces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13.4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1219200"/>
            <a:ext cx="8001000" cy="533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Spring force is related to the deformation (deflection) of the spring by the equation: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363044"/>
              </p:ext>
            </p:extLst>
          </p:nvPr>
        </p:nvGraphicFramePr>
        <p:xfrm>
          <a:off x="990600" y="1905000"/>
          <a:ext cx="1917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7" name="Equation" r:id="rId3" imgW="1917360" imgH="304560" progId="Equation.DSMT4">
                  <p:embed/>
                </p:oleObj>
              </mc:Choice>
              <mc:Fallback>
                <p:oleObj name="Equation" r:id="rId3" imgW="19173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905000"/>
                        <a:ext cx="1917700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737149"/>
              </p:ext>
            </p:extLst>
          </p:nvPr>
        </p:nvGraphicFramePr>
        <p:xfrm>
          <a:off x="3733800" y="1905000"/>
          <a:ext cx="40386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8" name="Equation" r:id="rId5" imgW="4038480" imgH="1269720" progId="Equation.DSMT4">
                  <p:embed/>
                </p:oleObj>
              </mc:Choice>
              <mc:Fallback>
                <p:oleObj name="Equation" r:id="rId5" imgW="4038480" imgH="12697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05000"/>
                        <a:ext cx="4038600" cy="1270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70" name="Picture 10" descr="D:\Courses\ENGR220\HibbelerV12\Hibbeler_Dynamics_CH13_JPG\FP13_0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47"/>
          <a:stretch/>
        </p:blipFill>
        <p:spPr bwMode="auto">
          <a:xfrm>
            <a:off x="2057400" y="3581400"/>
            <a:ext cx="5121275" cy="274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17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1176" y="2482204"/>
            <a:ext cx="4999892" cy="28230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Box is moving…why static friction?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Can you have a coefficient of friction greater than 1?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does equation of motion look like?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Where is time in that equation?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2FC6D1-F6C2-439E-99D3-FF47B6402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76511"/>
            <a:ext cx="4813869" cy="15618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8D0200-3B72-4618-B664-BFE83B996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263161"/>
            <a:ext cx="3326424" cy="237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9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92FC6D1-F6C2-439E-99D3-FF47B6402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76511"/>
            <a:ext cx="4813869" cy="15618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8D0200-3B72-4618-B664-BFE83B996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263161"/>
            <a:ext cx="3326424" cy="23760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7518DD-0758-40C8-B9D6-6212FBE86B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261" y="2514600"/>
            <a:ext cx="3553170" cy="353032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596E520-11D1-483D-B29C-3653D839D349}"/>
              </a:ext>
            </a:extLst>
          </p:cNvPr>
          <p:cNvSpPr txBox="1">
            <a:spLocks/>
          </p:cNvSpPr>
          <p:nvPr/>
        </p:nvSpPr>
        <p:spPr>
          <a:xfrm>
            <a:off x="4144108" y="4588041"/>
            <a:ext cx="4999892" cy="20135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N in the top arrow is Newton</a:t>
            </a:r>
          </a:p>
          <a:p>
            <a:pPr marL="0" indent="0">
              <a:buFont typeface="Arial" pitchFamily="34" charset="0"/>
              <a:buNone/>
            </a:pPr>
            <a:endParaRPr lang="en-US" sz="2000" dirty="0"/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N on the bottom of the box is Normal Force</a:t>
            </a:r>
          </a:p>
          <a:p>
            <a:pPr marL="0" indent="0">
              <a:buFont typeface="Arial" pitchFamily="34" charset="0"/>
              <a:buNone/>
            </a:pPr>
            <a:endParaRPr lang="en-US" sz="2000" dirty="0"/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Since all forces except weight are orthogonal, rotate the x-y axis 30° CCW to be x’-y’</a:t>
            </a:r>
          </a:p>
        </p:txBody>
      </p:sp>
    </p:spTree>
    <p:extLst>
      <p:ext uri="{BB962C8B-B14F-4D97-AF65-F5344CB8AC3E}">
        <p14:creationId xmlns:p14="http://schemas.microsoft.com/office/powerpoint/2010/main" val="60824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92FC6D1-F6C2-439E-99D3-FF47B6402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76511"/>
            <a:ext cx="4813869" cy="15618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8D0200-3B72-4618-B664-BFE83B996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263161"/>
            <a:ext cx="3326424" cy="23760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7518DD-0758-40C8-B9D6-6212FBE86B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0563" y="3416437"/>
            <a:ext cx="2192483" cy="21783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8D17C7-DA8A-4110-8A1F-7202D4CC64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489" y="3639178"/>
            <a:ext cx="6288929" cy="274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00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1176" y="2482204"/>
            <a:ext cx="6374424" cy="28230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What does “smooth” mean?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Is there a practical application of this problem?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https://jeb.biologists.org/content/214/8/1369</a:t>
            </a:r>
            <a:endParaRPr lang="en-US" sz="2000" dirty="0"/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Another problem without number?!!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does equation of motion look like for each block?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7E5F49-0124-4C7D-8AB3-7AF8D2355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176" y="838199"/>
            <a:ext cx="4869650" cy="1295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3EC204-0BFC-4F28-9BAA-CFAB3DC2B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0826" y="1295401"/>
            <a:ext cx="3856458" cy="150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164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A7E5F49-0124-4C7D-8AB3-7AF8D2355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38199"/>
            <a:ext cx="4869650" cy="1295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3EC204-0BFC-4F28-9BAA-CFAB3DC2B3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826" y="1295401"/>
            <a:ext cx="3856458" cy="15077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730E99-F0F3-4075-ABD1-266B8C6499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803188"/>
            <a:ext cx="1295400" cy="797169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D8072B-C6C7-4727-B75D-AC84EF4FCE20}"/>
              </a:ext>
            </a:extLst>
          </p:cNvPr>
          <p:cNvSpPr txBox="1">
            <a:spLocks/>
          </p:cNvSpPr>
          <p:nvPr/>
        </p:nvSpPr>
        <p:spPr>
          <a:xfrm>
            <a:off x="475861" y="4054812"/>
            <a:ext cx="6374424" cy="12953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What would happen without any P or a</a:t>
            </a:r>
            <a:r>
              <a:rPr lang="en-US" sz="2000" baseline="-25000" dirty="0"/>
              <a:t>x</a:t>
            </a:r>
            <a:r>
              <a:rPr lang="en-US" sz="2000" dirty="0"/>
              <a:t>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Really, this problem is about matching a</a:t>
            </a:r>
            <a:r>
              <a:rPr lang="en-US" sz="2000" baseline="-25000" dirty="0"/>
              <a:t>x</a:t>
            </a:r>
            <a:r>
              <a:rPr lang="en-US" sz="2000" dirty="0"/>
              <a:t> to counteract Block A from sliding down Block B.</a:t>
            </a:r>
          </a:p>
        </p:txBody>
      </p:sp>
    </p:spTree>
    <p:extLst>
      <p:ext uri="{BB962C8B-B14F-4D97-AF65-F5344CB8AC3E}">
        <p14:creationId xmlns:p14="http://schemas.microsoft.com/office/powerpoint/2010/main" val="296517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589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Office Theme</vt:lpstr>
      <vt:lpstr>Equation</vt:lpstr>
      <vt:lpstr>Pre-Class Questions</vt:lpstr>
      <vt:lpstr>Equation of Motion: Rectangular Coordinates</vt:lpstr>
      <vt:lpstr>Common External Forces</vt:lpstr>
      <vt:lpstr>Common External Forces</vt:lpstr>
      <vt:lpstr>In-Class Practice Problem 1</vt:lpstr>
      <vt:lpstr>In-Class Practice Problem 1</vt:lpstr>
      <vt:lpstr>In-Class Practice Problem 1</vt:lpstr>
      <vt:lpstr>In-Class Practice Problem 2</vt:lpstr>
      <vt:lpstr>In-Class Practice Problem 2</vt:lpstr>
      <vt:lpstr>In-Class Practice Problem 2</vt:lpstr>
      <vt:lpstr>In-Class Practice Problem 2</vt:lpstr>
      <vt:lpstr>In-Class Practice Problem 2</vt:lpstr>
      <vt:lpstr>In-Class Practice Problem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Wolbrecht</dc:creator>
  <cp:lastModifiedBy>Dan Cordon</cp:lastModifiedBy>
  <cp:revision>166</cp:revision>
  <dcterms:created xsi:type="dcterms:W3CDTF">2012-06-25T20:35:01Z</dcterms:created>
  <dcterms:modified xsi:type="dcterms:W3CDTF">2022-02-09T11:08:03Z</dcterms:modified>
</cp:coreProperties>
</file>