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97" r:id="rId4"/>
    <p:sldId id="298" r:id="rId5"/>
    <p:sldId id="293" r:id="rId6"/>
    <p:sldId id="324" r:id="rId7"/>
    <p:sldId id="299" r:id="rId8"/>
    <p:sldId id="325" r:id="rId9"/>
    <p:sldId id="32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06" autoAdjust="0"/>
    <p:restoredTop sz="94675" autoAdjust="0"/>
  </p:normalViewPr>
  <p:slideViewPr>
    <p:cSldViewPr>
      <p:cViewPr varScale="1">
        <p:scale>
          <a:sx n="109" d="100"/>
          <a:sy n="109" d="100"/>
        </p:scale>
        <p:origin x="99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79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59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01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71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88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724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0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15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72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89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C1C36-EB36-42CF-A074-B66E1B8F5CEE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6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jpe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32" name="Picture 164" descr="D:\Courses\ENGR220\HibbelerV12\Hibbeler_Dynamics_CH13_JPG\fig13_16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0" t="1368" b="18713"/>
          <a:stretch/>
        </p:blipFill>
        <p:spPr bwMode="auto">
          <a:xfrm>
            <a:off x="4763272" y="2743200"/>
            <a:ext cx="4302263" cy="401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Equation of Motion: Cylindrical Coordinates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6705600" cy="457200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Equations of Motion in Cylindrical Coordinates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0" y="0"/>
            <a:ext cx="1524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13.6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1219200"/>
            <a:ext cx="7315200" cy="990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The equations of motion can also be written along cylindrical coordinates.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800" dirty="0"/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In terms of components: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8600" y="3048000"/>
            <a:ext cx="2895600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Or as scalar equations: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700872"/>
              </p:ext>
            </p:extLst>
          </p:nvPr>
        </p:nvGraphicFramePr>
        <p:xfrm>
          <a:off x="3581400" y="1828800"/>
          <a:ext cx="1003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97" name="Equation" r:id="rId4" imgW="1002865" imgH="380835" progId="Equation.DSMT4">
                  <p:embed/>
                </p:oleObj>
              </mc:Choice>
              <mc:Fallback>
                <p:oleObj name="Equation" r:id="rId4" imgW="1002865" imgH="38083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828800"/>
                        <a:ext cx="1003300" cy="381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881030"/>
              </p:ext>
            </p:extLst>
          </p:nvPr>
        </p:nvGraphicFramePr>
        <p:xfrm>
          <a:off x="1295400" y="2286000"/>
          <a:ext cx="5270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98" name="Equation" r:id="rId6" imgW="5270400" imgH="380880" progId="Equation.DSMT4">
                  <p:embed/>
                </p:oleObj>
              </mc:Choice>
              <mc:Fallback>
                <p:oleObj name="Equation" r:id="rId6" imgW="5270400" imgH="3808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286000"/>
                        <a:ext cx="5270500" cy="381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064826"/>
              </p:ext>
            </p:extLst>
          </p:nvPr>
        </p:nvGraphicFramePr>
        <p:xfrm>
          <a:off x="311150" y="3644900"/>
          <a:ext cx="2565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99" name="Equation" r:id="rId8" imgW="2565360" imgH="1218960" progId="Equation.DSMT4">
                  <p:embed/>
                </p:oleObj>
              </mc:Choice>
              <mc:Fallback>
                <p:oleObj name="Equation" r:id="rId8" imgW="2565360" imgH="12189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" y="3644900"/>
                        <a:ext cx="2565400" cy="1219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456762"/>
              </p:ext>
            </p:extLst>
          </p:nvPr>
        </p:nvGraphicFramePr>
        <p:xfrm>
          <a:off x="1441450" y="4876800"/>
          <a:ext cx="250190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00" name="Equation" r:id="rId10" imgW="2501640" imgH="1333440" progId="Equation.DSMT4">
                  <p:embed/>
                </p:oleObj>
              </mc:Choice>
              <mc:Fallback>
                <p:oleObj name="Equation" r:id="rId10" imgW="2501640" imgH="13334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4876800"/>
                        <a:ext cx="2501900" cy="1333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1252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1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31176" y="3200400"/>
            <a:ext cx="4613766" cy="254699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Can you do this in n-t-b?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Can you do this in r-</a:t>
            </a:r>
            <a:r>
              <a:rPr lang="en-US" sz="2000" dirty="0">
                <a:sym typeface="Symbol" panose="05050102010706020507" pitchFamily="18" charset="2"/>
              </a:rPr>
              <a:t>-z?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Apart from amusement park rides, what are some practical applications of this problem?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A39C0C-1418-47BC-81C7-D4EC0503C6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14400"/>
            <a:ext cx="4686550" cy="15239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CC95734-F4B0-4605-BE2C-F89FE184B8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861633"/>
            <a:ext cx="2971800" cy="332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494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1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3A39C0C-1418-47BC-81C7-D4EC0503C6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14400"/>
            <a:ext cx="4686550" cy="15239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CC95734-F4B0-4605-BE2C-F89FE184B8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861633"/>
            <a:ext cx="2971800" cy="332142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FAC64B8-5E06-4B96-82BA-8E349638B1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3133725"/>
            <a:ext cx="2952750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545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1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3A39C0C-1418-47BC-81C7-D4EC0503C6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14400"/>
            <a:ext cx="4686550" cy="15239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CC95734-F4B0-4605-BE2C-F89FE184B8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8660" y="861633"/>
            <a:ext cx="1880939" cy="21022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DF310DD-1870-4143-862A-8BDC328C61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838" y="2963861"/>
            <a:ext cx="5213959" cy="304798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194432E-54FD-4A6F-9761-EE8EFA9B80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18689" y="3082917"/>
            <a:ext cx="2952750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101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EFE91359-9589-4B15-B415-E07A5EF7C6A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7037" y="3554500"/>
                <a:ext cx="6298224" cy="254699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horz" lIns="91440" tIns="45720" rIns="91440" bIns="45720" rtlCol="0" anchor="t" anchorCtr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dirty="0"/>
                  <a:t>An actual r-</a:t>
                </a:r>
                <a:r>
                  <a:rPr lang="en-US" sz="2000" dirty="0">
                    <a:sym typeface="Symbol" panose="05050102010706020507" pitchFamily="18" charset="2"/>
                  </a:rPr>
                  <a:t>-z problem!</a:t>
                </a:r>
                <a:r>
                  <a:rPr lang="en-US" sz="2000" dirty="0"/>
                  <a:t> </a:t>
                </a:r>
              </a:p>
              <a:p>
                <a:pPr marL="0" indent="0">
                  <a:buNone/>
                </a:pPr>
                <a:r>
                  <a:rPr lang="en-US" sz="2000" dirty="0"/>
                  <a:t>How to deal with spring force?</a:t>
                </a:r>
              </a:p>
              <a:p>
                <a:pPr marL="0" indent="0">
                  <a:buNone/>
                </a:pPr>
                <a:r>
                  <a:rPr lang="en-US" sz="2000" dirty="0"/>
                  <a:t>Need to take time derivatives of r,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2000" dirty="0"/>
                  <a:t>, and z</a:t>
                </a:r>
              </a:p>
              <a:p>
                <a:pPr marL="0" indent="0">
                  <a:buNone/>
                </a:pPr>
                <a:r>
                  <a:rPr lang="en-US" sz="2000" b="0" i="1" dirty="0">
                    <a:latin typeface="Cambria Math" panose="02040503050406030204" pitchFamily="18" charset="0"/>
                  </a:rPr>
                  <a:t>r = constant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r>
                  <a:rPr lang="en-US" sz="2000" b="0" i="1" dirty="0">
                    <a:latin typeface="Cambria Math" panose="02040503050406030204" pitchFamily="18" charset="0"/>
                  </a:rPr>
                  <a:t> = constant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>
                    <a:sym typeface="Wingdings" panose="05000000000000000000" pitchFamily="2" charset="2"/>
                  </a:rPr>
                  <a:t> Chain Rule!</a:t>
                </a:r>
                <a:endParaRPr lang="en-US" sz="2000" dirty="0"/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EFE91359-9589-4B15-B415-E07A5EF7C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037" y="3554500"/>
                <a:ext cx="6298224" cy="2546996"/>
              </a:xfrm>
              <a:prstGeom prst="rect">
                <a:avLst/>
              </a:prstGeom>
              <a:blipFill>
                <a:blip r:embed="rId2"/>
                <a:stretch>
                  <a:fillRect l="-968" t="-1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0128AFAB-253B-47B4-B4D1-A14A720D31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9423" y="990600"/>
            <a:ext cx="4441748" cy="260032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0D886BC7-895E-480F-B6E6-E207B505BE0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25314" y="2738384"/>
                <a:ext cx="3027486" cy="36946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horz" lIns="91440" tIns="45720" rIns="91440" bIns="45720" rtlCol="0" anchor="t" anchorCtr="0">
                <a:normAutofit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dirty="0"/>
                  <a:t>Find F</a:t>
                </a:r>
                <a:r>
                  <a:rPr lang="en-US" sz="2000" baseline="-25000" dirty="0"/>
                  <a:t>A</a:t>
                </a:r>
                <a:r>
                  <a:rPr lang="en-US" sz="2000" dirty="0"/>
                  <a:t> when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=45°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0D886BC7-895E-480F-B6E6-E207B505BE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314" y="2738384"/>
                <a:ext cx="3027486" cy="369462"/>
              </a:xfrm>
              <a:prstGeom prst="rect">
                <a:avLst/>
              </a:prstGeom>
              <a:blipFill>
                <a:blip r:embed="rId4"/>
                <a:stretch>
                  <a:fillRect l="-2012" t="-16393" b="-27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E58B01B-F887-4E08-926B-AC6B09B817D6}"/>
              </a:ext>
            </a:extLst>
          </p:cNvPr>
          <p:cNvSpPr txBox="1">
            <a:spLocks/>
          </p:cNvSpPr>
          <p:nvPr/>
        </p:nvSpPr>
        <p:spPr>
          <a:xfrm>
            <a:off x="221105" y="805948"/>
            <a:ext cx="4248317" cy="193241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/>
              <a:t>13-85</a:t>
            </a:r>
          </a:p>
          <a:p>
            <a:pPr marL="0" indent="0">
              <a:buNone/>
            </a:pPr>
            <a:r>
              <a:rPr lang="en-US" sz="2000" dirty="0"/>
              <a:t>The spring-held follower AB has a weight of 0.75 </a:t>
            </a:r>
            <a:r>
              <a:rPr lang="en-US" sz="2000" dirty="0" err="1"/>
              <a:t>lb</a:t>
            </a:r>
            <a:r>
              <a:rPr lang="en-US" sz="2000" dirty="0"/>
              <a:t> and moves back and forth as its end rolls on the contoured surface of the cam, where r = 0.2 ft and z = 0.1*sin(2</a:t>
            </a:r>
            <a:r>
              <a:rPr lang="el-GR" sz="2000" dirty="0">
                <a:cs typeface="Times New Roman" panose="02020603050405020304" pitchFamily="18" charset="0"/>
              </a:rPr>
              <a:t>θ</a:t>
            </a:r>
            <a:r>
              <a:rPr lang="en-US" sz="2000" dirty="0">
                <a:cs typeface="Times New Roman" panose="02020603050405020304" pitchFamily="18" charset="0"/>
              </a:rPr>
              <a:t>) ft. If the cam is rotating at constant rate of 6 rad/sec, determine the force at the end A when </a:t>
            </a:r>
            <a:r>
              <a:rPr lang="el-GR" sz="2000" dirty="0">
                <a:cs typeface="Times New Roman" panose="02020603050405020304" pitchFamily="18" charset="0"/>
              </a:rPr>
              <a:t>θ</a:t>
            </a:r>
            <a:r>
              <a:rPr lang="en-US" sz="2000" dirty="0">
                <a:cs typeface="Times New Roman" panose="02020603050405020304" pitchFamily="18" charset="0"/>
              </a:rPr>
              <a:t> = 45°. In this position the spring is compressed 0.4 ft. Neglect friction at the bearing C.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2405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Common External Forces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4495800" cy="457200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Spring Forces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0" y="0"/>
            <a:ext cx="1524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13.4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1219200"/>
            <a:ext cx="8001000" cy="533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Spring force is related to the deformation (deflection) of the spring by the equation: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990600" y="1905000"/>
          <a:ext cx="1917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8" name="Equation" r:id="rId3" imgW="1917360" imgH="304560" progId="Equation.DSMT4">
                  <p:embed/>
                </p:oleObj>
              </mc:Choice>
              <mc:Fallback>
                <p:oleObj name="Equation" r:id="rId3" imgW="1917360" imgH="30456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1905000"/>
                        <a:ext cx="1917700" cy="304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733800" y="1905000"/>
          <a:ext cx="40386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name="Equation" r:id="rId5" imgW="4038480" imgH="1269720" progId="Equation.DSMT4">
                  <p:embed/>
                </p:oleObj>
              </mc:Choice>
              <mc:Fallback>
                <p:oleObj name="Equation" r:id="rId5" imgW="4038480" imgH="12697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905000"/>
                        <a:ext cx="4038600" cy="1270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6570" name="Picture 10" descr="D:\Courses\ENGR220\HibbelerV12\Hibbeler_Dynamics_CH13_JPG\FP13_03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47"/>
          <a:stretch/>
        </p:blipFill>
        <p:spPr bwMode="auto">
          <a:xfrm>
            <a:off x="2057400" y="3581400"/>
            <a:ext cx="5121275" cy="274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178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EFE91359-9589-4B15-B415-E07A5EF7C6A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1176" y="3200400"/>
                <a:ext cx="6298224" cy="254699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horz" lIns="91440" tIns="45720" rIns="91440" bIns="45720" rtlCol="0" anchor="t" anchorCtr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000" b="0" dirty="0"/>
              </a:p>
              <a:p>
                <a:pPr marL="0" indent="0">
                  <a:buNone/>
                </a:pPr>
                <a:r>
                  <a:rPr lang="en-US" sz="2000" b="0" dirty="0"/>
                  <a:t>When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45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2000" b="0" dirty="0"/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=0.4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𝑓𝑡</m:t>
                    </m:r>
                  </m:oMath>
                </a14:m>
                <a:endParaRPr lang="en-US" sz="2000" b="0" dirty="0"/>
              </a:p>
              <a:p>
                <a:pPr marL="0" indent="0">
                  <a:buNone/>
                </a:pPr>
                <a:r>
                  <a:rPr lang="en-US" sz="2000" dirty="0"/>
                  <a:t>Want to get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/>
                  <a:t> in terms of z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°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=0.1∗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90°</m:t>
                              </m:r>
                            </m:e>
                          </m:d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=0.1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This means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z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+0.3</m:t>
                    </m:r>
                  </m:oMath>
                </a14:m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Thus,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+0.3</m:t>
                        </m:r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EFE91359-9589-4B15-B415-E07A5EF7C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176" y="3200400"/>
                <a:ext cx="6298224" cy="2546996"/>
              </a:xfrm>
              <a:prstGeom prst="rect">
                <a:avLst/>
              </a:prstGeom>
              <a:blipFill>
                <a:blip r:embed="rId2"/>
                <a:stretch>
                  <a:fillRect l="-967" b="-3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0128AFAB-253B-47B4-B4D1-A14A720D31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9423" y="990600"/>
            <a:ext cx="4441748" cy="260032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885E3D2-4398-406C-981C-D4A1FE9BC3BC}"/>
              </a:ext>
            </a:extLst>
          </p:cNvPr>
          <p:cNvSpPr txBox="1">
            <a:spLocks/>
          </p:cNvSpPr>
          <p:nvPr/>
        </p:nvSpPr>
        <p:spPr>
          <a:xfrm>
            <a:off x="221105" y="805948"/>
            <a:ext cx="4248317" cy="193241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/>
              <a:t>13-85</a:t>
            </a:r>
          </a:p>
          <a:p>
            <a:pPr marL="0" indent="0">
              <a:buNone/>
            </a:pPr>
            <a:r>
              <a:rPr lang="en-US" sz="2000" dirty="0"/>
              <a:t>The spring-held follower AB has a weight of 0.75 </a:t>
            </a:r>
            <a:r>
              <a:rPr lang="en-US" sz="2000" dirty="0" err="1"/>
              <a:t>lb</a:t>
            </a:r>
            <a:r>
              <a:rPr lang="en-US" sz="2000" dirty="0"/>
              <a:t> and moves back and forth as its end rolls on the contoured surface of the cam, where r = 0.2 ft and z = 0.1*sin(2</a:t>
            </a:r>
            <a:r>
              <a:rPr lang="el-GR" sz="2000" dirty="0">
                <a:cs typeface="Times New Roman" panose="02020603050405020304" pitchFamily="18" charset="0"/>
              </a:rPr>
              <a:t>θ</a:t>
            </a:r>
            <a:r>
              <a:rPr lang="en-US" sz="2000" dirty="0">
                <a:cs typeface="Times New Roman" panose="02020603050405020304" pitchFamily="18" charset="0"/>
              </a:rPr>
              <a:t>) ft. If the cam is rotating at constant rate of 6 rad/sec, determine the force at the end A when </a:t>
            </a:r>
            <a:r>
              <a:rPr lang="el-GR" sz="2000" dirty="0">
                <a:cs typeface="Times New Roman" panose="02020603050405020304" pitchFamily="18" charset="0"/>
              </a:rPr>
              <a:t>θ</a:t>
            </a:r>
            <a:r>
              <a:rPr lang="en-US" sz="2000" dirty="0">
                <a:cs typeface="Times New Roman" panose="02020603050405020304" pitchFamily="18" charset="0"/>
              </a:rPr>
              <a:t> = 45°. In this position the spring is compressed 0.4 ft. Neglect friction at the bearing C.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8685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0128AFAB-253B-47B4-B4D1-A14A720D31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9423" y="990600"/>
            <a:ext cx="4441748" cy="26003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9920CF1-1E30-4EC8-AB85-F108BF3AF1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602643"/>
            <a:ext cx="3071945" cy="260031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64C97C74-FC3A-4C0F-8268-24753077FE0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54622" y="3017732"/>
                <a:ext cx="2716824" cy="3905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horz" lIns="91440" tIns="45720" rIns="91440" bIns="45720" rtlCol="0" anchor="t" anchorCtr="0">
                <a:normAutofit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>
                    <a:sym typeface="Wingdings" panose="05000000000000000000" pitchFamily="2" charset="2"/>
                  </a:rPr>
                  <a:t> Chain Rule!</a:t>
                </a:r>
                <a:endParaRPr lang="en-US" sz="2000" dirty="0"/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64C97C74-FC3A-4C0F-8268-24753077FE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622" y="3017732"/>
                <a:ext cx="2716824" cy="390520"/>
              </a:xfrm>
              <a:prstGeom prst="rect">
                <a:avLst/>
              </a:prstGeom>
              <a:blipFill>
                <a:blip r:embed="rId5"/>
                <a:stretch>
                  <a:fillRect t="-17188" r="-1794" b="-21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24909A94-D8DE-46E8-8013-9D8549AE0DF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30969" y="3590920"/>
                <a:ext cx="3328855" cy="105260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horz" lIns="91440" tIns="45720" rIns="91440" bIns="45720" rtlCol="0" anchor="t" anchorCtr="0">
                <a:normAutofit fontScale="6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𝑑𝑧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𝑖𝑛𝑠𝑖𝑑𝑒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𝑜𝑢𝑡𝑠𝑖𝑑𝑒</m:t>
                          </m:r>
                        </m:e>
                      </m:d>
                    </m:oMath>
                  </m:oMathPara>
                </a14:m>
                <a:endParaRPr lang="en-US" sz="2000" b="0" i="1" dirty="0"/>
              </a:p>
              <a:p>
                <a:pPr marL="0" indent="0">
                  <a:buNone/>
                </a:pPr>
                <a:endParaRPr lang="en-US" sz="2000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𝑑𝑧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0.1∗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2∗</m:t>
                          </m:r>
                          <m:acc>
                            <m:accPr>
                              <m:chr m:val="̇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acc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⁡(2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24909A94-D8DE-46E8-8013-9D8549AE0D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0969" y="3590920"/>
                <a:ext cx="3328855" cy="1052600"/>
              </a:xfrm>
              <a:prstGeom prst="rect">
                <a:avLst/>
              </a:prstGeom>
              <a:blipFill>
                <a:blip r:embed="rId6"/>
                <a:stretch>
                  <a:fillRect b="-5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248D617-3748-4F5C-AE6C-3BB217B6AA49}"/>
              </a:ext>
            </a:extLst>
          </p:cNvPr>
          <p:cNvCxnSpPr/>
          <p:nvPr/>
        </p:nvCxnSpPr>
        <p:spPr>
          <a:xfrm flipH="1">
            <a:off x="2743200" y="4114800"/>
            <a:ext cx="160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904C443-22A9-4636-B926-BCC924FCC20D}"/>
              </a:ext>
            </a:extLst>
          </p:cNvPr>
          <p:cNvSpPr txBox="1">
            <a:spLocks/>
          </p:cNvSpPr>
          <p:nvPr/>
        </p:nvSpPr>
        <p:spPr>
          <a:xfrm>
            <a:off x="221105" y="805948"/>
            <a:ext cx="4248317" cy="193241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/>
              <a:t>13-85</a:t>
            </a:r>
          </a:p>
          <a:p>
            <a:pPr marL="0" indent="0">
              <a:buNone/>
            </a:pPr>
            <a:r>
              <a:rPr lang="en-US" sz="2000" dirty="0"/>
              <a:t>The spring-held follower AB has a weight of 0.75 </a:t>
            </a:r>
            <a:r>
              <a:rPr lang="en-US" sz="2000" dirty="0" err="1"/>
              <a:t>lb</a:t>
            </a:r>
            <a:r>
              <a:rPr lang="en-US" sz="2000" dirty="0"/>
              <a:t> and moves back and forth as its end rolls on the contoured surface of the cam, where r = 0.2 ft and z = 0.1*sin(2</a:t>
            </a:r>
            <a:r>
              <a:rPr lang="el-GR" sz="2000" dirty="0">
                <a:cs typeface="Times New Roman" panose="02020603050405020304" pitchFamily="18" charset="0"/>
              </a:rPr>
              <a:t>θ</a:t>
            </a:r>
            <a:r>
              <a:rPr lang="en-US" sz="2000" dirty="0">
                <a:cs typeface="Times New Roman" panose="02020603050405020304" pitchFamily="18" charset="0"/>
              </a:rPr>
              <a:t>) ft. If the cam is rotating at constant rate of 6 rad/sec, determine the force at the end A when </a:t>
            </a:r>
            <a:r>
              <a:rPr lang="el-GR" sz="2000" dirty="0">
                <a:cs typeface="Times New Roman" panose="02020603050405020304" pitchFamily="18" charset="0"/>
              </a:rPr>
              <a:t>θ</a:t>
            </a:r>
            <a:r>
              <a:rPr lang="en-US" sz="2000" dirty="0">
                <a:cs typeface="Times New Roman" panose="02020603050405020304" pitchFamily="18" charset="0"/>
              </a:rPr>
              <a:t> = 45°. In this position the spring is compressed 0.4 ft. Neglect friction at the bearing C. 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E756B602-FA5D-4F6E-A3BE-7FE099168E1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72001" y="5666179"/>
                <a:ext cx="3287824" cy="5191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horz" lIns="91440" tIns="45720" rIns="91440" bIns="45720" rtlCol="0" anchor="t" anchorCtr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800" i="1" dirty="0"/>
                  <a:t>Evaluating with </a:t>
                </a:r>
                <a:r>
                  <a:rPr lang="el-GR" sz="1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n-US" sz="1800" i="1" dirty="0"/>
                  <a:t> = 45 and </a:t>
                </a: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800" i="1" dirty="0"/>
              </a:p>
            </p:txBody>
          </p:sp>
        </mc:Choice>
        <mc:Fallback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E756B602-FA5D-4F6E-A3BE-7FE099168E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1" y="5666179"/>
                <a:ext cx="3287824" cy="519199"/>
              </a:xfrm>
              <a:prstGeom prst="rect">
                <a:avLst/>
              </a:prstGeom>
              <a:blipFill>
                <a:blip r:embed="rId7"/>
                <a:stretch>
                  <a:fillRect l="-1484" t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13B9DC1-8E2D-4598-A56E-5C3E7518D97E}"/>
              </a:ext>
            </a:extLst>
          </p:cNvPr>
          <p:cNvCxnSpPr/>
          <p:nvPr/>
        </p:nvCxnSpPr>
        <p:spPr>
          <a:xfrm flipH="1">
            <a:off x="2778368" y="5852744"/>
            <a:ext cx="160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0293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0128AFAB-253B-47B4-B4D1-A14A720D31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685800"/>
            <a:ext cx="3729571" cy="21833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4DDD2EB-3546-44E4-B061-3F0068835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869192"/>
            <a:ext cx="3962400" cy="280670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BB3DFCF-D6E9-478D-984B-CD3C85A03935}"/>
              </a:ext>
            </a:extLst>
          </p:cNvPr>
          <p:cNvSpPr txBox="1">
            <a:spLocks/>
          </p:cNvSpPr>
          <p:nvPr/>
        </p:nvSpPr>
        <p:spPr>
          <a:xfrm>
            <a:off x="221105" y="805948"/>
            <a:ext cx="4248317" cy="193241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/>
              <a:t>13-85</a:t>
            </a:r>
          </a:p>
          <a:p>
            <a:pPr marL="0" indent="0">
              <a:buNone/>
            </a:pPr>
            <a:r>
              <a:rPr lang="en-US" sz="2000" dirty="0"/>
              <a:t>The spring-held follower AB has a weight of 0.75 </a:t>
            </a:r>
            <a:r>
              <a:rPr lang="en-US" sz="2000" dirty="0" err="1"/>
              <a:t>lb</a:t>
            </a:r>
            <a:r>
              <a:rPr lang="en-US" sz="2000" dirty="0"/>
              <a:t> and moves back and forth as its end rolls on the contoured surface of the cam, where r = 0.2 ft and z = 0.1*sin(2</a:t>
            </a:r>
            <a:r>
              <a:rPr lang="el-GR" sz="2000" dirty="0">
                <a:cs typeface="Times New Roman" panose="02020603050405020304" pitchFamily="18" charset="0"/>
              </a:rPr>
              <a:t>θ</a:t>
            </a:r>
            <a:r>
              <a:rPr lang="en-US" sz="2000" dirty="0">
                <a:cs typeface="Times New Roman" panose="02020603050405020304" pitchFamily="18" charset="0"/>
              </a:rPr>
              <a:t>) ft. If the cam is rotating at constant rate of 6 rad/sec, determine the force at the end A when </a:t>
            </a:r>
            <a:r>
              <a:rPr lang="el-GR" sz="2000" dirty="0">
                <a:cs typeface="Times New Roman" panose="02020603050405020304" pitchFamily="18" charset="0"/>
              </a:rPr>
              <a:t>θ</a:t>
            </a:r>
            <a:r>
              <a:rPr lang="en-US" sz="2000" dirty="0">
                <a:cs typeface="Times New Roman" panose="02020603050405020304" pitchFamily="18" charset="0"/>
              </a:rPr>
              <a:t> = 45°. In this position the spring is compressed 0.4 ft. Neglect friction at the bearing C.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2916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  <a:tailEnd type="stealth" w="lg" len="lg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1591</TotalTime>
  <Words>601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Office Theme</vt:lpstr>
      <vt:lpstr>Equation</vt:lpstr>
      <vt:lpstr>Equation of Motion: Cylindrical Coordinates</vt:lpstr>
      <vt:lpstr>In-Class Practice Problem 1</vt:lpstr>
      <vt:lpstr>In-Class Practice Problem 1</vt:lpstr>
      <vt:lpstr>In-Class Practice Problem 1</vt:lpstr>
      <vt:lpstr>In-Class Practice Problem 2</vt:lpstr>
      <vt:lpstr>Common External Forces</vt:lpstr>
      <vt:lpstr>In-Class Practice Problem 2</vt:lpstr>
      <vt:lpstr>In-Class Practice Problem 2</vt:lpstr>
      <vt:lpstr>In-Class Practice Problem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Wolbrecht</dc:creator>
  <cp:lastModifiedBy>Dan Cordon</cp:lastModifiedBy>
  <cp:revision>165</cp:revision>
  <dcterms:created xsi:type="dcterms:W3CDTF">2012-06-25T20:35:01Z</dcterms:created>
  <dcterms:modified xsi:type="dcterms:W3CDTF">2022-02-18T15:00:21Z</dcterms:modified>
</cp:coreProperties>
</file>