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309" r:id="rId3"/>
    <p:sldId id="314" r:id="rId4"/>
    <p:sldId id="315" r:id="rId5"/>
    <p:sldId id="316" r:id="rId6"/>
    <p:sldId id="310" r:id="rId7"/>
    <p:sldId id="317" r:id="rId8"/>
    <p:sldId id="290" r:id="rId9"/>
    <p:sldId id="319" r:id="rId10"/>
    <p:sldId id="320" r:id="rId11"/>
    <p:sldId id="321" r:id="rId12"/>
    <p:sldId id="322" r:id="rId13"/>
    <p:sldId id="323" r:id="rId14"/>
    <p:sldId id="324" r:id="rId15"/>
    <p:sldId id="325" r:id="rId16"/>
    <p:sldId id="326" r:id="rId17"/>
    <p:sldId id="327" r:id="rId18"/>
    <p:sldId id="328" r:id="rId19"/>
    <p:sldId id="329" r:id="rId20"/>
    <p:sldId id="33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9" d="100"/>
          <a:sy n="109" d="100"/>
        </p:scale>
        <p:origin x="28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2066379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1444592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2311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326201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427971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3942885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391372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429001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2996151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3497721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5C1C36-EB36-42CF-A074-B66E1B8F5CEE}" type="datetimeFigureOut">
              <a:rPr lang="en-US" smtClean="0"/>
              <a:t>2/25/2022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B596E8-B3D7-4B9A-88CD-372C7B06E689}" type="slidenum">
              <a:rPr lang="en-US" smtClean="0"/>
              <a:t>‹#›</a:t>
            </a:fld>
            <a:endParaRPr lang="en-US" dirty="0"/>
          </a:p>
        </p:txBody>
      </p:sp>
    </p:spTree>
    <p:extLst>
      <p:ext uri="{BB962C8B-B14F-4D97-AF65-F5344CB8AC3E}">
        <p14:creationId xmlns:p14="http://schemas.microsoft.com/office/powerpoint/2010/main" val="176589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5C1C36-EB36-42CF-A074-B66E1B8F5CEE}" type="datetimeFigureOut">
              <a:rPr lang="en-US" smtClean="0"/>
              <a:t>2/25/2022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B596E8-B3D7-4B9A-88CD-372C7B06E689}" type="slidenum">
              <a:rPr lang="en-US" smtClean="0"/>
              <a:t>‹#›</a:t>
            </a:fld>
            <a:endParaRPr lang="en-US" dirty="0"/>
          </a:p>
        </p:txBody>
      </p:sp>
    </p:spTree>
    <p:extLst>
      <p:ext uri="{BB962C8B-B14F-4D97-AF65-F5344CB8AC3E}">
        <p14:creationId xmlns:p14="http://schemas.microsoft.com/office/powerpoint/2010/main" val="898863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wm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8.bin"/><Relationship Id="rId14" Type="http://schemas.openxmlformats.org/officeDocument/2006/relationships/image" Target="../media/image18.wmf"/></Relationships>
</file>

<file path=ppt/slides/_rels/slide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1.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19.wmf"/><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Chapter 14</a:t>
            </a:r>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CB93755E-53B8-4969-BC3D-0C9E35CF960A}"/>
              </a:ext>
            </a:extLst>
          </p:cNvPr>
          <p:cNvSpPr txBox="1">
            <a:spLocks/>
          </p:cNvSpPr>
          <p:nvPr/>
        </p:nvSpPr>
        <p:spPr>
          <a:xfrm>
            <a:off x="76200" y="685800"/>
            <a:ext cx="5943600" cy="457200"/>
          </a:xfrm>
          <a:prstGeom prst="rect">
            <a:avLst/>
          </a:prstGeom>
          <a:solidFill>
            <a:schemeClr val="bg1"/>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solidFill>
                  <a:srgbClr val="C00000"/>
                </a:solidFill>
              </a:rPr>
              <a:t>Work (Force dot distance) and Energy Conservation</a:t>
            </a:r>
          </a:p>
        </p:txBody>
      </p:sp>
      <p:sp>
        <p:nvSpPr>
          <p:cNvPr id="12" name="Content Placeholder 2">
            <a:extLst>
              <a:ext uri="{FF2B5EF4-FFF2-40B4-BE49-F238E27FC236}">
                <a16:creationId xmlns:a16="http://schemas.microsoft.com/office/drawing/2014/main" id="{A982930A-4D79-4D96-AB4A-8D1FD911B2C1}"/>
              </a:ext>
            </a:extLst>
          </p:cNvPr>
          <p:cNvSpPr txBox="1">
            <a:spLocks/>
          </p:cNvSpPr>
          <p:nvPr/>
        </p:nvSpPr>
        <p:spPr>
          <a:xfrm>
            <a:off x="76200" y="1066798"/>
            <a:ext cx="8077200" cy="2895597"/>
          </a:xfrm>
          <a:prstGeom prst="rect">
            <a:avLst/>
          </a:prstGeom>
          <a:solidFill>
            <a:schemeClr val="bg1"/>
          </a:solidFill>
        </p:spPr>
        <p:txBody>
          <a:bodyPr vert="horz" lIns="91440" tIns="45720" rIns="91440" bIns="45720" rtlCol="0" anchor="t" anchorCtr="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8630" lvl="1">
              <a:spcBef>
                <a:spcPts val="0"/>
              </a:spcBef>
            </a:pPr>
            <a:r>
              <a:rPr lang="en-US" sz="2000" dirty="0"/>
              <a:t>Chapter 14 is just a bunch of conservation of energy problems. </a:t>
            </a:r>
          </a:p>
          <a:p>
            <a:pPr marL="468630" lvl="1">
              <a:spcBef>
                <a:spcPts val="0"/>
              </a:spcBef>
            </a:pPr>
            <a:r>
              <a:rPr lang="en-US" sz="2000" dirty="0"/>
              <a:t>We’ll talk about Work (one particular form of energy)</a:t>
            </a:r>
          </a:p>
          <a:p>
            <a:pPr marL="468630" lvl="1">
              <a:spcBef>
                <a:spcPts val="0"/>
              </a:spcBef>
            </a:pPr>
            <a:r>
              <a:rPr lang="en-US" sz="2000" dirty="0"/>
              <a:t>This text uses a very simplified form of conservation of energy that only includes kinetic energy and work. </a:t>
            </a:r>
          </a:p>
          <a:p>
            <a:pPr marL="468630" lvl="1">
              <a:spcBef>
                <a:spcPts val="0"/>
              </a:spcBef>
            </a:pPr>
            <a:r>
              <a:rPr lang="en-US" sz="2000" dirty="0"/>
              <a:t>The variables used are unconventional (compared to other classes).</a:t>
            </a:r>
          </a:p>
          <a:p>
            <a:pPr marL="868680" lvl="2">
              <a:spcBef>
                <a:spcPts val="0"/>
              </a:spcBef>
            </a:pPr>
            <a:r>
              <a:rPr lang="en-US" sz="1600" dirty="0"/>
              <a:t>Kinetic Energy = T</a:t>
            </a:r>
          </a:p>
          <a:p>
            <a:pPr marL="868680" lvl="2">
              <a:spcBef>
                <a:spcPts val="0"/>
              </a:spcBef>
            </a:pPr>
            <a:r>
              <a:rPr lang="en-US" sz="1600" dirty="0"/>
              <a:t>Work = U</a:t>
            </a:r>
          </a:p>
          <a:p>
            <a:pPr marL="868680" lvl="2">
              <a:spcBef>
                <a:spcPts val="0"/>
              </a:spcBef>
            </a:pPr>
            <a:r>
              <a:rPr lang="en-US" sz="1600" dirty="0"/>
              <a:t>(not in this section, but in the next section we will use V for gravitational potential energy)</a:t>
            </a:r>
          </a:p>
        </p:txBody>
      </p:sp>
    </p:spTree>
    <p:extLst>
      <p:ext uri="{BB962C8B-B14F-4D97-AF65-F5344CB8AC3E}">
        <p14:creationId xmlns:p14="http://schemas.microsoft.com/office/powerpoint/2010/main" val="1921229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1</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BEAF5E1-04CF-41C0-A2F1-B69A032C13F0}"/>
              </a:ext>
            </a:extLst>
          </p:cNvPr>
          <p:cNvPicPr>
            <a:picLocks noChangeAspect="1"/>
          </p:cNvPicPr>
          <p:nvPr/>
        </p:nvPicPr>
        <p:blipFill>
          <a:blip r:embed="rId2"/>
          <a:stretch>
            <a:fillRect/>
          </a:stretch>
        </p:blipFill>
        <p:spPr>
          <a:xfrm>
            <a:off x="228600" y="838200"/>
            <a:ext cx="3876675" cy="1171575"/>
          </a:xfrm>
          <a:prstGeom prst="rect">
            <a:avLst/>
          </a:prstGeom>
        </p:spPr>
      </p:pic>
      <p:pic>
        <p:nvPicPr>
          <p:cNvPr id="9" name="Picture 8">
            <a:extLst>
              <a:ext uri="{FF2B5EF4-FFF2-40B4-BE49-F238E27FC236}">
                <a16:creationId xmlns:a16="http://schemas.microsoft.com/office/drawing/2014/main" id="{A3239AEF-B264-4B1E-9B53-77A4C1E64873}"/>
              </a:ext>
            </a:extLst>
          </p:cNvPr>
          <p:cNvPicPr>
            <a:picLocks noChangeAspect="1"/>
          </p:cNvPicPr>
          <p:nvPr/>
        </p:nvPicPr>
        <p:blipFill>
          <a:blip r:embed="rId3"/>
          <a:stretch>
            <a:fillRect/>
          </a:stretch>
        </p:blipFill>
        <p:spPr>
          <a:xfrm>
            <a:off x="4800600" y="838200"/>
            <a:ext cx="3955502" cy="2057392"/>
          </a:xfrm>
          <a:prstGeom prst="rect">
            <a:avLst/>
          </a:prstGeom>
        </p:spPr>
      </p:pic>
      <p:pic>
        <p:nvPicPr>
          <p:cNvPr id="5" name="Picture 4">
            <a:extLst>
              <a:ext uri="{FF2B5EF4-FFF2-40B4-BE49-F238E27FC236}">
                <a16:creationId xmlns:a16="http://schemas.microsoft.com/office/drawing/2014/main" id="{D3F24C57-B07C-4CBE-BE3F-CAEF97E7082D}"/>
              </a:ext>
            </a:extLst>
          </p:cNvPr>
          <p:cNvPicPr>
            <a:picLocks noChangeAspect="1"/>
          </p:cNvPicPr>
          <p:nvPr/>
        </p:nvPicPr>
        <p:blipFill>
          <a:blip r:embed="rId4"/>
          <a:stretch>
            <a:fillRect/>
          </a:stretch>
        </p:blipFill>
        <p:spPr>
          <a:xfrm>
            <a:off x="381000" y="4449624"/>
            <a:ext cx="6095957" cy="2133585"/>
          </a:xfrm>
          <a:prstGeom prst="rect">
            <a:avLst/>
          </a:prstGeom>
        </p:spPr>
      </p:pic>
      <p:pic>
        <p:nvPicPr>
          <p:cNvPr id="11" name="Picture 10">
            <a:extLst>
              <a:ext uri="{FF2B5EF4-FFF2-40B4-BE49-F238E27FC236}">
                <a16:creationId xmlns:a16="http://schemas.microsoft.com/office/drawing/2014/main" id="{709B7603-D78C-47E4-97B1-382EDA482064}"/>
              </a:ext>
            </a:extLst>
          </p:cNvPr>
          <p:cNvPicPr>
            <a:picLocks noChangeAspect="1"/>
          </p:cNvPicPr>
          <p:nvPr/>
        </p:nvPicPr>
        <p:blipFill>
          <a:blip r:embed="rId5"/>
          <a:stretch>
            <a:fillRect/>
          </a:stretch>
        </p:blipFill>
        <p:spPr>
          <a:xfrm>
            <a:off x="1143000" y="2247896"/>
            <a:ext cx="2639959" cy="1963606"/>
          </a:xfrm>
          <a:prstGeom prst="rect">
            <a:avLst/>
          </a:prstGeom>
        </p:spPr>
      </p:pic>
      <p:sp>
        <p:nvSpPr>
          <p:cNvPr id="3" name="Oval 2">
            <a:extLst>
              <a:ext uri="{FF2B5EF4-FFF2-40B4-BE49-F238E27FC236}">
                <a16:creationId xmlns:a16="http://schemas.microsoft.com/office/drawing/2014/main" id="{857F2936-86DB-464F-8695-EEFDA8C0CA25}"/>
              </a:ext>
            </a:extLst>
          </p:cNvPr>
          <p:cNvSpPr/>
          <p:nvPr/>
        </p:nvSpPr>
        <p:spPr>
          <a:xfrm>
            <a:off x="4308232" y="5647592"/>
            <a:ext cx="254976" cy="237392"/>
          </a:xfrm>
          <a:prstGeom prst="ellipse">
            <a:avLst/>
          </a:pr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1E5AF17-EF0A-41BC-B588-CEED4BCC03E1}"/>
              </a:ext>
            </a:extLst>
          </p:cNvPr>
          <p:cNvSpPr/>
          <p:nvPr/>
        </p:nvSpPr>
        <p:spPr>
          <a:xfrm>
            <a:off x="4317024" y="5996704"/>
            <a:ext cx="254976" cy="237392"/>
          </a:xfrm>
          <a:prstGeom prst="ellipse">
            <a:avLst/>
          </a:pr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7C6A446-83E6-4758-8830-66AE78E90DB4}"/>
              </a:ext>
            </a:extLst>
          </p:cNvPr>
          <p:cNvSpPr/>
          <p:nvPr/>
        </p:nvSpPr>
        <p:spPr>
          <a:xfrm>
            <a:off x="3815131" y="6284649"/>
            <a:ext cx="254976" cy="237392"/>
          </a:xfrm>
          <a:prstGeom prst="ellipse">
            <a:avLst/>
          </a:pr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689C0781-857E-463A-AB3F-F7889DF4B073}"/>
              </a:ext>
            </a:extLst>
          </p:cNvPr>
          <p:cNvSpPr txBox="1"/>
          <p:nvPr/>
        </p:nvSpPr>
        <p:spPr>
          <a:xfrm>
            <a:off x="5638800" y="5647592"/>
            <a:ext cx="3117302" cy="923330"/>
          </a:xfrm>
          <a:prstGeom prst="rect">
            <a:avLst/>
          </a:prstGeom>
          <a:noFill/>
        </p:spPr>
        <p:txBody>
          <a:bodyPr wrap="square" rtlCol="0">
            <a:spAutoFit/>
          </a:bodyPr>
          <a:lstStyle/>
          <a:p>
            <a:r>
              <a:rPr lang="en-US" dirty="0"/>
              <a:t>Here ‘s’ is the distance in the direction of motion (horizontal to the left is positive)</a:t>
            </a:r>
          </a:p>
        </p:txBody>
      </p:sp>
      <p:cxnSp>
        <p:nvCxnSpPr>
          <p:cNvPr id="14" name="Straight Connector 13">
            <a:extLst>
              <a:ext uri="{FF2B5EF4-FFF2-40B4-BE49-F238E27FC236}">
                <a16:creationId xmlns:a16="http://schemas.microsoft.com/office/drawing/2014/main" id="{75CB4051-9C64-404E-B240-A645309528AF}"/>
              </a:ext>
            </a:extLst>
          </p:cNvPr>
          <p:cNvCxnSpPr/>
          <p:nvPr/>
        </p:nvCxnSpPr>
        <p:spPr>
          <a:xfrm>
            <a:off x="4580794" y="5791200"/>
            <a:ext cx="1058006" cy="304800"/>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8D746198-10E1-4F48-BE3C-B2E08DEF5C58}"/>
              </a:ext>
            </a:extLst>
          </p:cNvPr>
          <p:cNvCxnSpPr>
            <a:cxnSpLocks/>
          </p:cNvCxnSpPr>
          <p:nvPr/>
        </p:nvCxnSpPr>
        <p:spPr>
          <a:xfrm>
            <a:off x="4580794" y="6103395"/>
            <a:ext cx="1058006" cy="5862"/>
          </a:xfrm>
          <a:prstGeom prst="line">
            <a:avLst/>
          </a:prstGeom>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6502283B-4706-476B-B1E5-730D727D7B90}"/>
              </a:ext>
            </a:extLst>
          </p:cNvPr>
          <p:cNvCxnSpPr>
            <a:cxnSpLocks/>
            <a:stCxn id="12" idx="6"/>
          </p:cNvCxnSpPr>
          <p:nvPr/>
        </p:nvCxnSpPr>
        <p:spPr>
          <a:xfrm flipV="1">
            <a:off x="4070107" y="6115400"/>
            <a:ext cx="1568693" cy="287945"/>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8403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1</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BEAF5E1-04CF-41C0-A2F1-B69A032C13F0}"/>
              </a:ext>
            </a:extLst>
          </p:cNvPr>
          <p:cNvPicPr>
            <a:picLocks noChangeAspect="1"/>
          </p:cNvPicPr>
          <p:nvPr/>
        </p:nvPicPr>
        <p:blipFill>
          <a:blip r:embed="rId2"/>
          <a:stretch>
            <a:fillRect/>
          </a:stretch>
        </p:blipFill>
        <p:spPr>
          <a:xfrm>
            <a:off x="228600" y="838200"/>
            <a:ext cx="3876675" cy="1171575"/>
          </a:xfrm>
          <a:prstGeom prst="rect">
            <a:avLst/>
          </a:prstGeom>
        </p:spPr>
      </p:pic>
      <p:pic>
        <p:nvPicPr>
          <p:cNvPr id="9" name="Picture 8">
            <a:extLst>
              <a:ext uri="{FF2B5EF4-FFF2-40B4-BE49-F238E27FC236}">
                <a16:creationId xmlns:a16="http://schemas.microsoft.com/office/drawing/2014/main" id="{A3239AEF-B264-4B1E-9B53-77A4C1E64873}"/>
              </a:ext>
            </a:extLst>
          </p:cNvPr>
          <p:cNvPicPr>
            <a:picLocks noChangeAspect="1"/>
          </p:cNvPicPr>
          <p:nvPr/>
        </p:nvPicPr>
        <p:blipFill>
          <a:blip r:embed="rId3"/>
          <a:stretch>
            <a:fillRect/>
          </a:stretch>
        </p:blipFill>
        <p:spPr>
          <a:xfrm>
            <a:off x="4800600" y="838200"/>
            <a:ext cx="3955502" cy="2057392"/>
          </a:xfrm>
          <a:prstGeom prst="rect">
            <a:avLst/>
          </a:prstGeom>
        </p:spPr>
      </p:pic>
      <p:pic>
        <p:nvPicPr>
          <p:cNvPr id="11" name="Picture 10">
            <a:extLst>
              <a:ext uri="{FF2B5EF4-FFF2-40B4-BE49-F238E27FC236}">
                <a16:creationId xmlns:a16="http://schemas.microsoft.com/office/drawing/2014/main" id="{709B7603-D78C-47E4-97B1-382EDA482064}"/>
              </a:ext>
            </a:extLst>
          </p:cNvPr>
          <p:cNvPicPr>
            <a:picLocks noChangeAspect="1"/>
          </p:cNvPicPr>
          <p:nvPr/>
        </p:nvPicPr>
        <p:blipFill>
          <a:blip r:embed="rId4"/>
          <a:stretch>
            <a:fillRect/>
          </a:stretch>
        </p:blipFill>
        <p:spPr>
          <a:xfrm>
            <a:off x="1143000" y="2247896"/>
            <a:ext cx="2639959" cy="1963606"/>
          </a:xfrm>
          <a:prstGeom prst="rect">
            <a:avLst/>
          </a:prstGeom>
        </p:spPr>
      </p:pic>
      <p:pic>
        <p:nvPicPr>
          <p:cNvPr id="3" name="Picture 2">
            <a:extLst>
              <a:ext uri="{FF2B5EF4-FFF2-40B4-BE49-F238E27FC236}">
                <a16:creationId xmlns:a16="http://schemas.microsoft.com/office/drawing/2014/main" id="{34AA7A95-6E26-4BA8-BA32-6E3F54FB0329}"/>
              </a:ext>
            </a:extLst>
          </p:cNvPr>
          <p:cNvPicPr>
            <a:picLocks noChangeAspect="1"/>
          </p:cNvPicPr>
          <p:nvPr/>
        </p:nvPicPr>
        <p:blipFill>
          <a:blip r:embed="rId5"/>
          <a:stretch>
            <a:fillRect/>
          </a:stretch>
        </p:blipFill>
        <p:spPr>
          <a:xfrm>
            <a:off x="609600" y="4449622"/>
            <a:ext cx="5295730" cy="1722567"/>
          </a:xfrm>
          <a:prstGeom prst="rect">
            <a:avLst/>
          </a:prstGeom>
        </p:spPr>
      </p:pic>
    </p:spTree>
    <p:extLst>
      <p:ext uri="{BB962C8B-B14F-4D97-AF65-F5344CB8AC3E}">
        <p14:creationId xmlns:p14="http://schemas.microsoft.com/office/powerpoint/2010/main" val="3205099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2</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FE91359-9589-4B15-B415-E07A5EF7C6A1}"/>
              </a:ext>
            </a:extLst>
          </p:cNvPr>
          <p:cNvSpPr txBox="1">
            <a:spLocks/>
          </p:cNvSpPr>
          <p:nvPr/>
        </p:nvSpPr>
        <p:spPr>
          <a:xfrm>
            <a:off x="331176" y="3200400"/>
            <a:ext cx="7746024" cy="2546996"/>
          </a:xfrm>
          <a:prstGeom prst="rect">
            <a:avLst/>
          </a:prstGeom>
          <a:solidFill>
            <a:schemeClr val="bg1"/>
          </a:solidFill>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First Question:</a:t>
            </a:r>
            <a:br>
              <a:rPr lang="en-US" sz="2000" dirty="0"/>
            </a:br>
            <a:r>
              <a:rPr lang="en-US" sz="2000" dirty="0"/>
              <a:t>Conservation of energy to find height (assume no friction/losses)</a:t>
            </a:r>
          </a:p>
          <a:p>
            <a:pPr marL="0" indent="0">
              <a:buFont typeface="Arial" pitchFamily="34" charset="0"/>
              <a:buNone/>
            </a:pPr>
            <a:endParaRPr lang="en-US" sz="2000" dirty="0"/>
          </a:p>
          <a:p>
            <a:pPr marL="0" indent="0">
              <a:buFont typeface="Arial" pitchFamily="34" charset="0"/>
              <a:buNone/>
            </a:pPr>
            <a:r>
              <a:rPr lang="en-US" sz="2000" dirty="0"/>
              <a:t>Second Question:</a:t>
            </a:r>
            <a:br>
              <a:rPr lang="en-US" sz="2000" dirty="0"/>
            </a:br>
            <a:r>
              <a:rPr lang="en-US" sz="2000" dirty="0"/>
              <a:t>Draw a FDB of person (note the orientation….gravity acting on person, weight, needs to be included)</a:t>
            </a:r>
          </a:p>
          <a:p>
            <a:pPr marL="0" indent="0">
              <a:buNone/>
            </a:pPr>
            <a:r>
              <a:rPr lang="en-US" sz="2000" dirty="0"/>
              <a:t>Calculate acceleration around a curve</a:t>
            </a:r>
          </a:p>
          <a:p>
            <a:pPr marL="0" indent="0">
              <a:buFont typeface="Arial" pitchFamily="34" charset="0"/>
              <a:buNone/>
            </a:pPr>
            <a:endParaRPr lang="en-US" sz="2000" dirty="0"/>
          </a:p>
        </p:txBody>
      </p:sp>
      <p:pic>
        <p:nvPicPr>
          <p:cNvPr id="3" name="Picture 2">
            <a:extLst>
              <a:ext uri="{FF2B5EF4-FFF2-40B4-BE49-F238E27FC236}">
                <a16:creationId xmlns:a16="http://schemas.microsoft.com/office/drawing/2014/main" id="{E1D91496-6DDE-4421-9BD1-0A17341D4083}"/>
              </a:ext>
            </a:extLst>
          </p:cNvPr>
          <p:cNvPicPr>
            <a:picLocks noChangeAspect="1"/>
          </p:cNvPicPr>
          <p:nvPr/>
        </p:nvPicPr>
        <p:blipFill>
          <a:blip r:embed="rId2"/>
          <a:stretch>
            <a:fillRect/>
          </a:stretch>
        </p:blipFill>
        <p:spPr>
          <a:xfrm>
            <a:off x="176579" y="761999"/>
            <a:ext cx="4419136" cy="1904991"/>
          </a:xfrm>
          <a:prstGeom prst="rect">
            <a:avLst/>
          </a:prstGeom>
        </p:spPr>
      </p:pic>
      <p:pic>
        <p:nvPicPr>
          <p:cNvPr id="5" name="Picture 4">
            <a:extLst>
              <a:ext uri="{FF2B5EF4-FFF2-40B4-BE49-F238E27FC236}">
                <a16:creationId xmlns:a16="http://schemas.microsoft.com/office/drawing/2014/main" id="{FF9B7EC1-574B-4947-B3A6-BE0BC66E8A72}"/>
              </a:ext>
            </a:extLst>
          </p:cNvPr>
          <p:cNvPicPr>
            <a:picLocks noChangeAspect="1"/>
          </p:cNvPicPr>
          <p:nvPr/>
        </p:nvPicPr>
        <p:blipFill>
          <a:blip r:embed="rId3"/>
          <a:stretch>
            <a:fillRect/>
          </a:stretch>
        </p:blipFill>
        <p:spPr>
          <a:xfrm>
            <a:off x="5105400" y="847719"/>
            <a:ext cx="3348758" cy="2200267"/>
          </a:xfrm>
          <a:prstGeom prst="rect">
            <a:avLst/>
          </a:prstGeom>
        </p:spPr>
      </p:pic>
    </p:spTree>
    <p:extLst>
      <p:ext uri="{BB962C8B-B14F-4D97-AF65-F5344CB8AC3E}">
        <p14:creationId xmlns:p14="http://schemas.microsoft.com/office/powerpoint/2010/main" val="409142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2</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E1D91496-6DDE-4421-9BD1-0A17341D4083}"/>
              </a:ext>
            </a:extLst>
          </p:cNvPr>
          <p:cNvPicPr>
            <a:picLocks noChangeAspect="1"/>
          </p:cNvPicPr>
          <p:nvPr/>
        </p:nvPicPr>
        <p:blipFill>
          <a:blip r:embed="rId2"/>
          <a:stretch>
            <a:fillRect/>
          </a:stretch>
        </p:blipFill>
        <p:spPr>
          <a:xfrm>
            <a:off x="176579" y="761999"/>
            <a:ext cx="4419136" cy="1904991"/>
          </a:xfrm>
          <a:prstGeom prst="rect">
            <a:avLst/>
          </a:prstGeom>
        </p:spPr>
      </p:pic>
      <p:pic>
        <p:nvPicPr>
          <p:cNvPr id="5" name="Picture 4">
            <a:extLst>
              <a:ext uri="{FF2B5EF4-FFF2-40B4-BE49-F238E27FC236}">
                <a16:creationId xmlns:a16="http://schemas.microsoft.com/office/drawing/2014/main" id="{FF9B7EC1-574B-4947-B3A6-BE0BC66E8A72}"/>
              </a:ext>
            </a:extLst>
          </p:cNvPr>
          <p:cNvPicPr>
            <a:picLocks noChangeAspect="1"/>
          </p:cNvPicPr>
          <p:nvPr/>
        </p:nvPicPr>
        <p:blipFill>
          <a:blip r:embed="rId3"/>
          <a:stretch>
            <a:fillRect/>
          </a:stretch>
        </p:blipFill>
        <p:spPr>
          <a:xfrm>
            <a:off x="5105400" y="847719"/>
            <a:ext cx="3348758" cy="2200267"/>
          </a:xfrm>
          <a:prstGeom prst="rect">
            <a:avLst/>
          </a:prstGeom>
        </p:spPr>
      </p:pic>
      <p:pic>
        <p:nvPicPr>
          <p:cNvPr id="7" name="Picture 6">
            <a:extLst>
              <a:ext uri="{FF2B5EF4-FFF2-40B4-BE49-F238E27FC236}">
                <a16:creationId xmlns:a16="http://schemas.microsoft.com/office/drawing/2014/main" id="{7B962226-4126-4384-BE6B-1BCCDF68EE04}"/>
              </a:ext>
            </a:extLst>
          </p:cNvPr>
          <p:cNvPicPr>
            <a:picLocks noChangeAspect="1"/>
          </p:cNvPicPr>
          <p:nvPr/>
        </p:nvPicPr>
        <p:blipFill>
          <a:blip r:embed="rId4"/>
          <a:stretch>
            <a:fillRect/>
          </a:stretch>
        </p:blipFill>
        <p:spPr>
          <a:xfrm>
            <a:off x="323849" y="3200400"/>
            <a:ext cx="4278279" cy="3047997"/>
          </a:xfrm>
          <a:prstGeom prst="rect">
            <a:avLst/>
          </a:prstGeom>
        </p:spPr>
      </p:pic>
      <p:pic>
        <p:nvPicPr>
          <p:cNvPr id="9" name="Picture 8">
            <a:extLst>
              <a:ext uri="{FF2B5EF4-FFF2-40B4-BE49-F238E27FC236}">
                <a16:creationId xmlns:a16="http://schemas.microsoft.com/office/drawing/2014/main" id="{55A1119C-916D-408E-8757-8E94499D6EA2}"/>
              </a:ext>
            </a:extLst>
          </p:cNvPr>
          <p:cNvPicPr>
            <a:picLocks noChangeAspect="1"/>
          </p:cNvPicPr>
          <p:nvPr/>
        </p:nvPicPr>
        <p:blipFill>
          <a:blip r:embed="rId5"/>
          <a:stretch>
            <a:fillRect/>
          </a:stretch>
        </p:blipFill>
        <p:spPr>
          <a:xfrm>
            <a:off x="6096000" y="3429000"/>
            <a:ext cx="1000125" cy="2352675"/>
          </a:xfrm>
          <a:prstGeom prst="rect">
            <a:avLst/>
          </a:prstGeom>
        </p:spPr>
      </p:pic>
    </p:spTree>
    <p:extLst>
      <p:ext uri="{BB962C8B-B14F-4D97-AF65-F5344CB8AC3E}">
        <p14:creationId xmlns:p14="http://schemas.microsoft.com/office/powerpoint/2010/main" val="2908037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3</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FE91359-9589-4B15-B415-E07A5EF7C6A1}"/>
              </a:ext>
            </a:extLst>
          </p:cNvPr>
          <p:cNvSpPr txBox="1">
            <a:spLocks/>
          </p:cNvSpPr>
          <p:nvPr/>
        </p:nvSpPr>
        <p:spPr>
          <a:xfrm>
            <a:off x="331176" y="3200400"/>
            <a:ext cx="7746024" cy="2546996"/>
          </a:xfrm>
          <a:prstGeom prst="rect">
            <a:avLst/>
          </a:prstGeom>
          <a:solidFill>
            <a:schemeClr val="bg1"/>
          </a:solidFill>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Work = Force dot distance. In this section your textbook considers a change in potential energy one of the work terms (weight dot change in height) </a:t>
            </a:r>
          </a:p>
          <a:p>
            <a:pPr marL="0" indent="0">
              <a:buFont typeface="Arial" pitchFamily="34" charset="0"/>
              <a:buNone/>
            </a:pPr>
            <a:r>
              <a:rPr lang="en-US" sz="2000" dirty="0"/>
              <a:t>Draw a FDB of block</a:t>
            </a:r>
          </a:p>
          <a:p>
            <a:pPr marL="0" indent="0">
              <a:buFont typeface="Arial" pitchFamily="34" charset="0"/>
              <a:buNone/>
            </a:pPr>
            <a:r>
              <a:rPr lang="en-US" sz="2000" dirty="0"/>
              <a:t>Solve for the velocity as a function of angle</a:t>
            </a:r>
          </a:p>
          <a:p>
            <a:pPr marL="0" indent="0">
              <a:buFont typeface="Arial" pitchFamily="34" charset="0"/>
              <a:buNone/>
            </a:pPr>
            <a:r>
              <a:rPr lang="en-US" sz="2000" dirty="0"/>
              <a:t>Find out where the normal force = zero</a:t>
            </a:r>
          </a:p>
        </p:txBody>
      </p:sp>
      <p:pic>
        <p:nvPicPr>
          <p:cNvPr id="7" name="Picture 6">
            <a:extLst>
              <a:ext uri="{FF2B5EF4-FFF2-40B4-BE49-F238E27FC236}">
                <a16:creationId xmlns:a16="http://schemas.microsoft.com/office/drawing/2014/main" id="{7C1BAD16-8405-464A-9907-BF304A49E018}"/>
              </a:ext>
            </a:extLst>
          </p:cNvPr>
          <p:cNvPicPr>
            <a:picLocks noChangeAspect="1"/>
          </p:cNvPicPr>
          <p:nvPr/>
        </p:nvPicPr>
        <p:blipFill>
          <a:blip r:embed="rId2"/>
          <a:stretch>
            <a:fillRect/>
          </a:stretch>
        </p:blipFill>
        <p:spPr>
          <a:xfrm>
            <a:off x="325314" y="847719"/>
            <a:ext cx="4229100" cy="1057275"/>
          </a:xfrm>
          <a:prstGeom prst="rect">
            <a:avLst/>
          </a:prstGeom>
        </p:spPr>
      </p:pic>
      <p:pic>
        <p:nvPicPr>
          <p:cNvPr id="9" name="Picture 8">
            <a:extLst>
              <a:ext uri="{FF2B5EF4-FFF2-40B4-BE49-F238E27FC236}">
                <a16:creationId xmlns:a16="http://schemas.microsoft.com/office/drawing/2014/main" id="{3FD110FB-FD01-4EBE-82D2-B2CAA997068D}"/>
              </a:ext>
            </a:extLst>
          </p:cNvPr>
          <p:cNvPicPr>
            <a:picLocks noChangeAspect="1"/>
          </p:cNvPicPr>
          <p:nvPr/>
        </p:nvPicPr>
        <p:blipFill>
          <a:blip r:embed="rId3"/>
          <a:stretch>
            <a:fillRect/>
          </a:stretch>
        </p:blipFill>
        <p:spPr>
          <a:xfrm>
            <a:off x="5118587" y="850650"/>
            <a:ext cx="3640441" cy="1892547"/>
          </a:xfrm>
          <a:prstGeom prst="rect">
            <a:avLst/>
          </a:prstGeom>
        </p:spPr>
      </p:pic>
    </p:spTree>
    <p:extLst>
      <p:ext uri="{BB962C8B-B14F-4D97-AF65-F5344CB8AC3E}">
        <p14:creationId xmlns:p14="http://schemas.microsoft.com/office/powerpoint/2010/main" val="1294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3</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C1BAD16-8405-464A-9907-BF304A49E018}"/>
              </a:ext>
            </a:extLst>
          </p:cNvPr>
          <p:cNvPicPr>
            <a:picLocks noChangeAspect="1"/>
          </p:cNvPicPr>
          <p:nvPr/>
        </p:nvPicPr>
        <p:blipFill>
          <a:blip r:embed="rId2"/>
          <a:stretch>
            <a:fillRect/>
          </a:stretch>
        </p:blipFill>
        <p:spPr>
          <a:xfrm>
            <a:off x="325314" y="847719"/>
            <a:ext cx="4229100" cy="1057275"/>
          </a:xfrm>
          <a:prstGeom prst="rect">
            <a:avLst/>
          </a:prstGeom>
        </p:spPr>
      </p:pic>
      <p:pic>
        <p:nvPicPr>
          <p:cNvPr id="9" name="Picture 8">
            <a:extLst>
              <a:ext uri="{FF2B5EF4-FFF2-40B4-BE49-F238E27FC236}">
                <a16:creationId xmlns:a16="http://schemas.microsoft.com/office/drawing/2014/main" id="{3FD110FB-FD01-4EBE-82D2-B2CAA997068D}"/>
              </a:ext>
            </a:extLst>
          </p:cNvPr>
          <p:cNvPicPr>
            <a:picLocks noChangeAspect="1"/>
          </p:cNvPicPr>
          <p:nvPr/>
        </p:nvPicPr>
        <p:blipFill>
          <a:blip r:embed="rId3"/>
          <a:stretch>
            <a:fillRect/>
          </a:stretch>
        </p:blipFill>
        <p:spPr>
          <a:xfrm>
            <a:off x="5118587" y="850650"/>
            <a:ext cx="3640441" cy="1892547"/>
          </a:xfrm>
          <a:prstGeom prst="rect">
            <a:avLst/>
          </a:prstGeom>
        </p:spPr>
      </p:pic>
      <p:pic>
        <p:nvPicPr>
          <p:cNvPr id="3" name="Picture 2">
            <a:extLst>
              <a:ext uri="{FF2B5EF4-FFF2-40B4-BE49-F238E27FC236}">
                <a16:creationId xmlns:a16="http://schemas.microsoft.com/office/drawing/2014/main" id="{9ADFBE20-00F0-4554-8502-9BEE692968A4}"/>
              </a:ext>
            </a:extLst>
          </p:cNvPr>
          <p:cNvPicPr>
            <a:picLocks noChangeAspect="1"/>
          </p:cNvPicPr>
          <p:nvPr/>
        </p:nvPicPr>
        <p:blipFill>
          <a:blip r:embed="rId4"/>
          <a:stretch>
            <a:fillRect/>
          </a:stretch>
        </p:blipFill>
        <p:spPr>
          <a:xfrm>
            <a:off x="3352800" y="4419600"/>
            <a:ext cx="5457825" cy="2076450"/>
          </a:xfrm>
          <a:prstGeom prst="rect">
            <a:avLst/>
          </a:prstGeom>
        </p:spPr>
      </p:pic>
      <p:pic>
        <p:nvPicPr>
          <p:cNvPr id="5" name="Picture 4">
            <a:extLst>
              <a:ext uri="{FF2B5EF4-FFF2-40B4-BE49-F238E27FC236}">
                <a16:creationId xmlns:a16="http://schemas.microsoft.com/office/drawing/2014/main" id="{5D204DA6-BA6E-4E9D-8AA8-CDB4E48C96E6}"/>
              </a:ext>
            </a:extLst>
          </p:cNvPr>
          <p:cNvPicPr>
            <a:picLocks noChangeAspect="1"/>
          </p:cNvPicPr>
          <p:nvPr/>
        </p:nvPicPr>
        <p:blipFill>
          <a:blip r:embed="rId5"/>
          <a:stretch>
            <a:fillRect/>
          </a:stretch>
        </p:blipFill>
        <p:spPr>
          <a:xfrm>
            <a:off x="762000" y="2590800"/>
            <a:ext cx="1895475" cy="2552700"/>
          </a:xfrm>
          <a:prstGeom prst="rect">
            <a:avLst/>
          </a:prstGeom>
        </p:spPr>
      </p:pic>
      <p:sp>
        <p:nvSpPr>
          <p:cNvPr id="10" name="Oval 9">
            <a:extLst>
              <a:ext uri="{FF2B5EF4-FFF2-40B4-BE49-F238E27FC236}">
                <a16:creationId xmlns:a16="http://schemas.microsoft.com/office/drawing/2014/main" id="{C5BEAA94-AF2F-4CAC-AEE8-23216792DF9C}"/>
              </a:ext>
            </a:extLst>
          </p:cNvPr>
          <p:cNvSpPr/>
          <p:nvPr/>
        </p:nvSpPr>
        <p:spPr>
          <a:xfrm>
            <a:off x="5118587" y="4648200"/>
            <a:ext cx="1739413" cy="495300"/>
          </a:xfrm>
          <a:prstGeom prst="ellipse">
            <a:avLst/>
          </a:pr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98F3E16B-67C8-4A8E-A142-EA721AB2A198}"/>
              </a:ext>
            </a:extLst>
          </p:cNvPr>
          <p:cNvCxnSpPr/>
          <p:nvPr/>
        </p:nvCxnSpPr>
        <p:spPr>
          <a:xfrm>
            <a:off x="4876800" y="3657600"/>
            <a:ext cx="990600" cy="9906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357F18-2A02-4F65-A120-6122FF388ADD}"/>
              </a:ext>
            </a:extLst>
          </p:cNvPr>
          <p:cNvSpPr txBox="1"/>
          <p:nvPr/>
        </p:nvSpPr>
        <p:spPr>
          <a:xfrm>
            <a:off x="3498662" y="3051281"/>
            <a:ext cx="4872828" cy="646331"/>
          </a:xfrm>
          <a:prstGeom prst="rect">
            <a:avLst/>
          </a:prstGeom>
          <a:noFill/>
        </p:spPr>
        <p:txBody>
          <a:bodyPr wrap="square" rtlCol="0">
            <a:spAutoFit/>
          </a:bodyPr>
          <a:lstStyle/>
          <a:p>
            <a:r>
              <a:rPr lang="en-US" dirty="0"/>
              <a:t>This is one you’ll probably have to think about.</a:t>
            </a:r>
          </a:p>
          <a:p>
            <a:r>
              <a:rPr lang="en-US" dirty="0"/>
              <a:t>Can you create a function that uses sine instead?</a:t>
            </a:r>
          </a:p>
        </p:txBody>
      </p:sp>
      <p:sp>
        <p:nvSpPr>
          <p:cNvPr id="14" name="Oval 13">
            <a:extLst>
              <a:ext uri="{FF2B5EF4-FFF2-40B4-BE49-F238E27FC236}">
                <a16:creationId xmlns:a16="http://schemas.microsoft.com/office/drawing/2014/main" id="{30733C43-1FF6-4001-AC4A-A4252CF9109F}"/>
              </a:ext>
            </a:extLst>
          </p:cNvPr>
          <p:cNvSpPr/>
          <p:nvPr/>
        </p:nvSpPr>
        <p:spPr>
          <a:xfrm>
            <a:off x="4275257" y="5891642"/>
            <a:ext cx="1739413" cy="495300"/>
          </a:xfrm>
          <a:prstGeom prst="ellipse">
            <a:avLst/>
          </a:pr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AF95AC0-24BF-4564-9F2F-7C22C919EE12}"/>
              </a:ext>
            </a:extLst>
          </p:cNvPr>
          <p:cNvCxnSpPr>
            <a:cxnSpLocks/>
            <a:endCxn id="14" idx="2"/>
          </p:cNvCxnSpPr>
          <p:nvPr/>
        </p:nvCxnSpPr>
        <p:spPr>
          <a:xfrm>
            <a:off x="3048000" y="5769960"/>
            <a:ext cx="1227257" cy="369332"/>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C6BAB7A-3DA1-47B8-892F-E5B15EC74A2B}"/>
              </a:ext>
            </a:extLst>
          </p:cNvPr>
          <p:cNvSpPr txBox="1"/>
          <p:nvPr/>
        </p:nvSpPr>
        <p:spPr>
          <a:xfrm>
            <a:off x="257636" y="5492961"/>
            <a:ext cx="3095164" cy="369332"/>
          </a:xfrm>
          <a:prstGeom prst="rect">
            <a:avLst/>
          </a:prstGeom>
          <a:noFill/>
        </p:spPr>
        <p:txBody>
          <a:bodyPr wrap="square" rtlCol="0">
            <a:spAutoFit/>
          </a:bodyPr>
          <a:lstStyle/>
          <a:p>
            <a:r>
              <a:rPr lang="en-US" dirty="0"/>
              <a:t>Speed as a function of theta</a:t>
            </a:r>
          </a:p>
        </p:txBody>
      </p:sp>
    </p:spTree>
    <p:extLst>
      <p:ext uri="{BB962C8B-B14F-4D97-AF65-F5344CB8AC3E}">
        <p14:creationId xmlns:p14="http://schemas.microsoft.com/office/powerpoint/2010/main" val="580403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3</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C1BAD16-8405-464A-9907-BF304A49E018}"/>
              </a:ext>
            </a:extLst>
          </p:cNvPr>
          <p:cNvPicPr>
            <a:picLocks noChangeAspect="1"/>
          </p:cNvPicPr>
          <p:nvPr/>
        </p:nvPicPr>
        <p:blipFill>
          <a:blip r:embed="rId2"/>
          <a:stretch>
            <a:fillRect/>
          </a:stretch>
        </p:blipFill>
        <p:spPr>
          <a:xfrm>
            <a:off x="325314" y="847719"/>
            <a:ext cx="4229100" cy="1057275"/>
          </a:xfrm>
          <a:prstGeom prst="rect">
            <a:avLst/>
          </a:prstGeom>
        </p:spPr>
      </p:pic>
      <p:pic>
        <p:nvPicPr>
          <p:cNvPr id="5" name="Picture 4">
            <a:extLst>
              <a:ext uri="{FF2B5EF4-FFF2-40B4-BE49-F238E27FC236}">
                <a16:creationId xmlns:a16="http://schemas.microsoft.com/office/drawing/2014/main" id="{5D204DA6-BA6E-4E9D-8AA8-CDB4E48C96E6}"/>
              </a:ext>
            </a:extLst>
          </p:cNvPr>
          <p:cNvPicPr>
            <a:picLocks noChangeAspect="1"/>
          </p:cNvPicPr>
          <p:nvPr/>
        </p:nvPicPr>
        <p:blipFill>
          <a:blip r:embed="rId3"/>
          <a:stretch>
            <a:fillRect/>
          </a:stretch>
        </p:blipFill>
        <p:spPr>
          <a:xfrm>
            <a:off x="6296236" y="3451346"/>
            <a:ext cx="1895475" cy="2552700"/>
          </a:xfrm>
          <a:prstGeom prst="rect">
            <a:avLst/>
          </a:prstGeom>
        </p:spPr>
      </p:pic>
      <p:pic>
        <p:nvPicPr>
          <p:cNvPr id="8" name="Picture 7">
            <a:extLst>
              <a:ext uri="{FF2B5EF4-FFF2-40B4-BE49-F238E27FC236}">
                <a16:creationId xmlns:a16="http://schemas.microsoft.com/office/drawing/2014/main" id="{0184DF15-3F50-4330-8618-541A58F93BEC}"/>
              </a:ext>
            </a:extLst>
          </p:cNvPr>
          <p:cNvPicPr>
            <a:picLocks noChangeAspect="1"/>
          </p:cNvPicPr>
          <p:nvPr/>
        </p:nvPicPr>
        <p:blipFill>
          <a:blip r:embed="rId4"/>
          <a:stretch>
            <a:fillRect/>
          </a:stretch>
        </p:blipFill>
        <p:spPr>
          <a:xfrm>
            <a:off x="348760" y="2514600"/>
            <a:ext cx="5438775" cy="4200525"/>
          </a:xfrm>
          <a:prstGeom prst="rect">
            <a:avLst/>
          </a:prstGeom>
        </p:spPr>
      </p:pic>
      <p:pic>
        <p:nvPicPr>
          <p:cNvPr id="9" name="Picture 8">
            <a:extLst>
              <a:ext uri="{FF2B5EF4-FFF2-40B4-BE49-F238E27FC236}">
                <a16:creationId xmlns:a16="http://schemas.microsoft.com/office/drawing/2014/main" id="{3FD110FB-FD01-4EBE-82D2-B2CAA997068D}"/>
              </a:ext>
            </a:extLst>
          </p:cNvPr>
          <p:cNvPicPr>
            <a:picLocks noChangeAspect="1"/>
          </p:cNvPicPr>
          <p:nvPr/>
        </p:nvPicPr>
        <p:blipFill>
          <a:blip r:embed="rId5"/>
          <a:stretch>
            <a:fillRect/>
          </a:stretch>
        </p:blipFill>
        <p:spPr>
          <a:xfrm>
            <a:off x="5118587" y="850650"/>
            <a:ext cx="3640441" cy="1892547"/>
          </a:xfrm>
          <a:prstGeom prst="rect">
            <a:avLst/>
          </a:prstGeom>
        </p:spPr>
      </p:pic>
      <p:sp>
        <p:nvSpPr>
          <p:cNvPr id="10" name="Oval 9">
            <a:extLst>
              <a:ext uri="{FF2B5EF4-FFF2-40B4-BE49-F238E27FC236}">
                <a16:creationId xmlns:a16="http://schemas.microsoft.com/office/drawing/2014/main" id="{C891501E-3986-4AE3-BA0B-EF606361F65B}"/>
              </a:ext>
            </a:extLst>
          </p:cNvPr>
          <p:cNvSpPr/>
          <p:nvPr/>
        </p:nvSpPr>
        <p:spPr>
          <a:xfrm>
            <a:off x="4277117" y="2819397"/>
            <a:ext cx="1133083" cy="495300"/>
          </a:xfrm>
          <a:prstGeom prst="ellipse">
            <a:avLst/>
          </a:pr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1F5D59E6-567C-4E1B-BE5C-8B0E4BA4D9B4}"/>
              </a:ext>
            </a:extLst>
          </p:cNvPr>
          <p:cNvCxnSpPr>
            <a:cxnSpLocks/>
            <a:stCxn id="12" idx="1"/>
            <a:endCxn id="10" idx="5"/>
          </p:cNvCxnSpPr>
          <p:nvPr/>
        </p:nvCxnSpPr>
        <p:spPr>
          <a:xfrm flipH="1">
            <a:off x="5244264" y="3037645"/>
            <a:ext cx="1001262" cy="204517"/>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F72F5B5-409D-4752-8E01-363EFFB0D3C2}"/>
              </a:ext>
            </a:extLst>
          </p:cNvPr>
          <p:cNvSpPr txBox="1"/>
          <p:nvPr/>
        </p:nvSpPr>
        <p:spPr>
          <a:xfrm>
            <a:off x="6245526" y="2714479"/>
            <a:ext cx="2549714" cy="646331"/>
          </a:xfrm>
          <a:prstGeom prst="rect">
            <a:avLst/>
          </a:prstGeom>
          <a:noFill/>
        </p:spPr>
        <p:txBody>
          <a:bodyPr wrap="square" rtlCol="0">
            <a:spAutoFit/>
          </a:bodyPr>
          <a:lstStyle/>
          <a:p>
            <a:r>
              <a:rPr lang="en-US" dirty="0"/>
              <a:t>Normal acceleration as a function of theta</a:t>
            </a:r>
          </a:p>
        </p:txBody>
      </p:sp>
      <p:sp>
        <p:nvSpPr>
          <p:cNvPr id="15" name="Oval 14">
            <a:extLst>
              <a:ext uri="{FF2B5EF4-FFF2-40B4-BE49-F238E27FC236}">
                <a16:creationId xmlns:a16="http://schemas.microsoft.com/office/drawing/2014/main" id="{84F4C703-3FB2-4BC0-B751-5522397F6D6C}"/>
              </a:ext>
            </a:extLst>
          </p:cNvPr>
          <p:cNvSpPr/>
          <p:nvPr/>
        </p:nvSpPr>
        <p:spPr>
          <a:xfrm>
            <a:off x="1600508" y="3936293"/>
            <a:ext cx="2050382" cy="646331"/>
          </a:xfrm>
          <a:prstGeom prst="ellipse">
            <a:avLst/>
          </a:pr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0753BD49-9147-4E77-92CA-7207F54C071C}"/>
              </a:ext>
            </a:extLst>
          </p:cNvPr>
          <p:cNvCxnSpPr>
            <a:cxnSpLocks/>
          </p:cNvCxnSpPr>
          <p:nvPr/>
        </p:nvCxnSpPr>
        <p:spPr>
          <a:xfrm flipH="1">
            <a:off x="3650890" y="4114800"/>
            <a:ext cx="921110" cy="189131"/>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685ABF8-FD90-4499-AF36-44F3E7A21FCF}"/>
              </a:ext>
            </a:extLst>
          </p:cNvPr>
          <p:cNvSpPr txBox="1"/>
          <p:nvPr/>
        </p:nvSpPr>
        <p:spPr>
          <a:xfrm>
            <a:off x="4572000" y="3770069"/>
            <a:ext cx="2140138" cy="646331"/>
          </a:xfrm>
          <a:prstGeom prst="rect">
            <a:avLst/>
          </a:prstGeom>
          <a:noFill/>
        </p:spPr>
        <p:txBody>
          <a:bodyPr wrap="square" rtlCol="0">
            <a:spAutoFit/>
          </a:bodyPr>
          <a:lstStyle/>
          <a:p>
            <a:r>
              <a:rPr lang="en-US" dirty="0"/>
              <a:t>Normal force as a function of theta</a:t>
            </a:r>
          </a:p>
        </p:txBody>
      </p:sp>
    </p:spTree>
    <p:extLst>
      <p:ext uri="{BB962C8B-B14F-4D97-AF65-F5344CB8AC3E}">
        <p14:creationId xmlns:p14="http://schemas.microsoft.com/office/powerpoint/2010/main" val="100703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15" grpId="0"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3</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FE91359-9589-4B15-B415-E07A5EF7C6A1}"/>
              </a:ext>
            </a:extLst>
          </p:cNvPr>
          <p:cNvSpPr txBox="1">
            <a:spLocks/>
          </p:cNvSpPr>
          <p:nvPr/>
        </p:nvSpPr>
        <p:spPr>
          <a:xfrm>
            <a:off x="331176" y="3200400"/>
            <a:ext cx="7746024" cy="2546996"/>
          </a:xfrm>
          <a:prstGeom prst="rect">
            <a:avLst/>
          </a:prstGeom>
          <a:solidFill>
            <a:schemeClr val="bg1"/>
          </a:solidFill>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Still struggling with this one? Try:</a:t>
            </a:r>
          </a:p>
          <a:p>
            <a:r>
              <a:rPr lang="en-US" sz="2000" dirty="0"/>
              <a:t>Give r a value (r = 10 ft)</a:t>
            </a:r>
          </a:p>
          <a:p>
            <a:r>
              <a:rPr lang="en-US" sz="2000" dirty="0"/>
              <a:t>Give an initial velocity (v = 2 ft/sec)</a:t>
            </a:r>
          </a:p>
          <a:p>
            <a:r>
              <a:rPr lang="en-US" sz="2000" dirty="0"/>
              <a:t>Solve the problem with these known values rather than symbolically</a:t>
            </a:r>
          </a:p>
        </p:txBody>
      </p:sp>
      <p:pic>
        <p:nvPicPr>
          <p:cNvPr id="7" name="Picture 6">
            <a:extLst>
              <a:ext uri="{FF2B5EF4-FFF2-40B4-BE49-F238E27FC236}">
                <a16:creationId xmlns:a16="http://schemas.microsoft.com/office/drawing/2014/main" id="{7C1BAD16-8405-464A-9907-BF304A49E018}"/>
              </a:ext>
            </a:extLst>
          </p:cNvPr>
          <p:cNvPicPr>
            <a:picLocks noChangeAspect="1"/>
          </p:cNvPicPr>
          <p:nvPr/>
        </p:nvPicPr>
        <p:blipFill>
          <a:blip r:embed="rId2"/>
          <a:stretch>
            <a:fillRect/>
          </a:stretch>
        </p:blipFill>
        <p:spPr>
          <a:xfrm>
            <a:off x="325314" y="847719"/>
            <a:ext cx="4229100" cy="1057275"/>
          </a:xfrm>
          <a:prstGeom prst="rect">
            <a:avLst/>
          </a:prstGeom>
        </p:spPr>
      </p:pic>
      <p:pic>
        <p:nvPicPr>
          <p:cNvPr id="9" name="Picture 8">
            <a:extLst>
              <a:ext uri="{FF2B5EF4-FFF2-40B4-BE49-F238E27FC236}">
                <a16:creationId xmlns:a16="http://schemas.microsoft.com/office/drawing/2014/main" id="{3FD110FB-FD01-4EBE-82D2-B2CAA997068D}"/>
              </a:ext>
            </a:extLst>
          </p:cNvPr>
          <p:cNvPicPr>
            <a:picLocks noChangeAspect="1"/>
          </p:cNvPicPr>
          <p:nvPr/>
        </p:nvPicPr>
        <p:blipFill>
          <a:blip r:embed="rId3"/>
          <a:stretch>
            <a:fillRect/>
          </a:stretch>
        </p:blipFill>
        <p:spPr>
          <a:xfrm>
            <a:off x="5118587" y="850650"/>
            <a:ext cx="3640441" cy="1892547"/>
          </a:xfrm>
          <a:prstGeom prst="rect">
            <a:avLst/>
          </a:prstGeom>
        </p:spPr>
      </p:pic>
    </p:spTree>
    <p:extLst>
      <p:ext uri="{BB962C8B-B14F-4D97-AF65-F5344CB8AC3E}">
        <p14:creationId xmlns:p14="http://schemas.microsoft.com/office/powerpoint/2010/main" val="271819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4</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FE91359-9589-4B15-B415-E07A5EF7C6A1}"/>
              </a:ext>
            </a:extLst>
          </p:cNvPr>
          <p:cNvSpPr txBox="1">
            <a:spLocks/>
          </p:cNvSpPr>
          <p:nvPr/>
        </p:nvSpPr>
        <p:spPr>
          <a:xfrm>
            <a:off x="331176" y="3200400"/>
            <a:ext cx="7746024" cy="2546996"/>
          </a:xfrm>
          <a:prstGeom prst="rect">
            <a:avLst/>
          </a:prstGeom>
          <a:solidFill>
            <a:schemeClr val="bg1"/>
          </a:solidFill>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This is just like problem 4-5, only doing it in a few places. </a:t>
            </a:r>
          </a:p>
        </p:txBody>
      </p:sp>
      <p:pic>
        <p:nvPicPr>
          <p:cNvPr id="3" name="Picture 2">
            <a:extLst>
              <a:ext uri="{FF2B5EF4-FFF2-40B4-BE49-F238E27FC236}">
                <a16:creationId xmlns:a16="http://schemas.microsoft.com/office/drawing/2014/main" id="{0C9C854E-6FBE-409A-AFE7-E2773FC235BA}"/>
              </a:ext>
            </a:extLst>
          </p:cNvPr>
          <p:cNvPicPr>
            <a:picLocks noChangeAspect="1"/>
          </p:cNvPicPr>
          <p:nvPr/>
        </p:nvPicPr>
        <p:blipFill>
          <a:blip r:embed="rId2"/>
          <a:stretch>
            <a:fillRect/>
          </a:stretch>
        </p:blipFill>
        <p:spPr>
          <a:xfrm>
            <a:off x="262480" y="850650"/>
            <a:ext cx="4159161" cy="1440097"/>
          </a:xfrm>
          <a:prstGeom prst="rect">
            <a:avLst/>
          </a:prstGeom>
        </p:spPr>
      </p:pic>
      <p:pic>
        <p:nvPicPr>
          <p:cNvPr id="5" name="Picture 4">
            <a:extLst>
              <a:ext uri="{FF2B5EF4-FFF2-40B4-BE49-F238E27FC236}">
                <a16:creationId xmlns:a16="http://schemas.microsoft.com/office/drawing/2014/main" id="{B8CDA09D-095E-484E-B2FF-19E9A562258A}"/>
              </a:ext>
            </a:extLst>
          </p:cNvPr>
          <p:cNvPicPr>
            <a:picLocks noChangeAspect="1"/>
          </p:cNvPicPr>
          <p:nvPr/>
        </p:nvPicPr>
        <p:blipFill>
          <a:blip r:embed="rId3"/>
          <a:stretch>
            <a:fillRect/>
          </a:stretch>
        </p:blipFill>
        <p:spPr>
          <a:xfrm>
            <a:off x="4445288" y="781065"/>
            <a:ext cx="4317711" cy="2216044"/>
          </a:xfrm>
          <a:prstGeom prst="rect">
            <a:avLst/>
          </a:prstGeom>
        </p:spPr>
      </p:pic>
    </p:spTree>
    <p:extLst>
      <p:ext uri="{BB962C8B-B14F-4D97-AF65-F5344CB8AC3E}">
        <p14:creationId xmlns:p14="http://schemas.microsoft.com/office/powerpoint/2010/main" val="3441438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4</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FE91359-9589-4B15-B415-E07A5EF7C6A1}"/>
              </a:ext>
            </a:extLst>
          </p:cNvPr>
          <p:cNvSpPr txBox="1">
            <a:spLocks/>
          </p:cNvSpPr>
          <p:nvPr/>
        </p:nvSpPr>
        <p:spPr>
          <a:xfrm>
            <a:off x="0" y="2255564"/>
            <a:ext cx="1802424" cy="552463"/>
          </a:xfrm>
          <a:prstGeom prst="rect">
            <a:avLst/>
          </a:prstGeom>
          <a:solidFill>
            <a:schemeClr val="bg1"/>
          </a:solidFill>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At point B</a:t>
            </a:r>
          </a:p>
        </p:txBody>
      </p:sp>
      <p:pic>
        <p:nvPicPr>
          <p:cNvPr id="3" name="Picture 2">
            <a:extLst>
              <a:ext uri="{FF2B5EF4-FFF2-40B4-BE49-F238E27FC236}">
                <a16:creationId xmlns:a16="http://schemas.microsoft.com/office/drawing/2014/main" id="{0C9C854E-6FBE-409A-AFE7-E2773FC235BA}"/>
              </a:ext>
            </a:extLst>
          </p:cNvPr>
          <p:cNvPicPr>
            <a:picLocks noChangeAspect="1"/>
          </p:cNvPicPr>
          <p:nvPr/>
        </p:nvPicPr>
        <p:blipFill>
          <a:blip r:embed="rId2"/>
          <a:stretch>
            <a:fillRect/>
          </a:stretch>
        </p:blipFill>
        <p:spPr>
          <a:xfrm>
            <a:off x="262480" y="850650"/>
            <a:ext cx="4159161" cy="1440097"/>
          </a:xfrm>
          <a:prstGeom prst="rect">
            <a:avLst/>
          </a:prstGeom>
        </p:spPr>
      </p:pic>
      <p:pic>
        <p:nvPicPr>
          <p:cNvPr id="5" name="Picture 4">
            <a:extLst>
              <a:ext uri="{FF2B5EF4-FFF2-40B4-BE49-F238E27FC236}">
                <a16:creationId xmlns:a16="http://schemas.microsoft.com/office/drawing/2014/main" id="{B8CDA09D-095E-484E-B2FF-19E9A562258A}"/>
              </a:ext>
            </a:extLst>
          </p:cNvPr>
          <p:cNvPicPr>
            <a:picLocks noChangeAspect="1"/>
          </p:cNvPicPr>
          <p:nvPr/>
        </p:nvPicPr>
        <p:blipFill>
          <a:blip r:embed="rId3"/>
          <a:stretch>
            <a:fillRect/>
          </a:stretch>
        </p:blipFill>
        <p:spPr>
          <a:xfrm>
            <a:off x="5181600" y="659072"/>
            <a:ext cx="3527686" cy="1810568"/>
          </a:xfrm>
          <a:prstGeom prst="rect">
            <a:avLst/>
          </a:prstGeom>
        </p:spPr>
      </p:pic>
      <p:pic>
        <p:nvPicPr>
          <p:cNvPr id="7" name="Picture 6">
            <a:extLst>
              <a:ext uri="{FF2B5EF4-FFF2-40B4-BE49-F238E27FC236}">
                <a16:creationId xmlns:a16="http://schemas.microsoft.com/office/drawing/2014/main" id="{E6823387-1743-4ADA-86BF-2E35CE6E3CDE}"/>
              </a:ext>
            </a:extLst>
          </p:cNvPr>
          <p:cNvPicPr>
            <a:picLocks noChangeAspect="1"/>
          </p:cNvPicPr>
          <p:nvPr/>
        </p:nvPicPr>
        <p:blipFill>
          <a:blip r:embed="rId4"/>
          <a:stretch>
            <a:fillRect/>
          </a:stretch>
        </p:blipFill>
        <p:spPr>
          <a:xfrm>
            <a:off x="6172200" y="2997109"/>
            <a:ext cx="2400300" cy="3381375"/>
          </a:xfrm>
          <a:prstGeom prst="rect">
            <a:avLst/>
          </a:prstGeom>
        </p:spPr>
      </p:pic>
      <p:pic>
        <p:nvPicPr>
          <p:cNvPr id="9" name="Picture 8">
            <a:extLst>
              <a:ext uri="{FF2B5EF4-FFF2-40B4-BE49-F238E27FC236}">
                <a16:creationId xmlns:a16="http://schemas.microsoft.com/office/drawing/2014/main" id="{42C19CBA-C0C3-430A-8B52-00D12CCD66AD}"/>
              </a:ext>
            </a:extLst>
          </p:cNvPr>
          <p:cNvPicPr>
            <a:picLocks noChangeAspect="1"/>
          </p:cNvPicPr>
          <p:nvPr/>
        </p:nvPicPr>
        <p:blipFill>
          <a:blip r:embed="rId5"/>
          <a:stretch>
            <a:fillRect/>
          </a:stretch>
        </p:blipFill>
        <p:spPr>
          <a:xfrm>
            <a:off x="353259" y="2614374"/>
            <a:ext cx="5305425" cy="1711733"/>
          </a:xfrm>
          <a:prstGeom prst="rect">
            <a:avLst/>
          </a:prstGeom>
        </p:spPr>
      </p:pic>
      <p:pic>
        <p:nvPicPr>
          <p:cNvPr id="10" name="Picture 9">
            <a:extLst>
              <a:ext uri="{FF2B5EF4-FFF2-40B4-BE49-F238E27FC236}">
                <a16:creationId xmlns:a16="http://schemas.microsoft.com/office/drawing/2014/main" id="{ACF21661-6F23-4523-A629-DA0B23A745C4}"/>
              </a:ext>
            </a:extLst>
          </p:cNvPr>
          <p:cNvPicPr>
            <a:picLocks noChangeAspect="1"/>
          </p:cNvPicPr>
          <p:nvPr/>
        </p:nvPicPr>
        <p:blipFill>
          <a:blip r:embed="rId6"/>
          <a:stretch>
            <a:fillRect/>
          </a:stretch>
        </p:blipFill>
        <p:spPr>
          <a:xfrm>
            <a:off x="381001" y="4474993"/>
            <a:ext cx="5305425" cy="2162175"/>
          </a:xfrm>
          <a:prstGeom prst="rect">
            <a:avLst/>
          </a:prstGeom>
        </p:spPr>
      </p:pic>
    </p:spTree>
    <p:extLst>
      <p:ext uri="{BB962C8B-B14F-4D97-AF65-F5344CB8AC3E}">
        <p14:creationId xmlns:p14="http://schemas.microsoft.com/office/powerpoint/2010/main" val="400312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Work of a Force</a:t>
            </a:r>
          </a:p>
        </p:txBody>
      </p:sp>
      <p:sp>
        <p:nvSpPr>
          <p:cNvPr id="3" name="Content Placeholder 2"/>
          <p:cNvSpPr>
            <a:spLocks noGrp="1"/>
          </p:cNvSpPr>
          <p:nvPr>
            <p:ph idx="1"/>
          </p:nvPr>
        </p:nvSpPr>
        <p:spPr>
          <a:xfrm>
            <a:off x="0" y="609600"/>
            <a:ext cx="4114800" cy="457200"/>
          </a:xfrm>
          <a:solidFill>
            <a:schemeClr val="bg1"/>
          </a:solidFill>
        </p:spPr>
        <p:txBody>
          <a:bodyPr anchor="ctr">
            <a:normAutofit/>
          </a:bodyPr>
          <a:lstStyle/>
          <a:p>
            <a:pPr marL="0" indent="0">
              <a:buNone/>
            </a:pPr>
            <a:r>
              <a:rPr lang="en-US" sz="2000" b="1" dirty="0">
                <a:solidFill>
                  <a:srgbClr val="C00000"/>
                </a:solidFill>
              </a:rPr>
              <a:t>Work of a Variable Force</a:t>
            </a:r>
          </a:p>
        </p:txBody>
      </p:sp>
      <p:sp>
        <p:nvSpPr>
          <p:cNvPr id="4" name="Title 1"/>
          <p:cNvSpPr txBox="1">
            <a:spLocks/>
          </p:cNvSpPr>
          <p:nvPr/>
        </p:nvSpPr>
        <p:spPr>
          <a:xfrm>
            <a:off x="7620000" y="0"/>
            <a:ext cx="1524000" cy="609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14.1</a:t>
            </a:r>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0" y="1295400"/>
            <a:ext cx="5791200" cy="6858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A force does </a:t>
            </a:r>
            <a:r>
              <a:rPr lang="en-US" sz="1800" i="1" dirty="0">
                <a:solidFill>
                  <a:srgbClr val="C00000"/>
                </a:solidFill>
              </a:rPr>
              <a:t>work</a:t>
            </a:r>
            <a:r>
              <a:rPr lang="en-US" sz="1800" dirty="0">
                <a:solidFill>
                  <a:srgbClr val="C00000"/>
                </a:solidFill>
              </a:rPr>
              <a:t> </a:t>
            </a:r>
            <a:r>
              <a:rPr lang="en-US" sz="1800" dirty="0"/>
              <a:t>on a particle only when the particle undergoes a </a:t>
            </a:r>
            <a:r>
              <a:rPr lang="en-US" sz="1800" i="1" dirty="0">
                <a:solidFill>
                  <a:srgbClr val="C00000"/>
                </a:solidFill>
              </a:rPr>
              <a:t>displacement in the direction of the force</a:t>
            </a:r>
            <a:r>
              <a:rPr lang="en-US" sz="1800" dirty="0"/>
              <a:t>.</a:t>
            </a:r>
          </a:p>
        </p:txBody>
      </p:sp>
      <p:graphicFrame>
        <p:nvGraphicFramePr>
          <p:cNvPr id="7" name="Object 6"/>
          <p:cNvGraphicFramePr>
            <a:graphicFrameLocks noChangeAspect="1"/>
          </p:cNvGraphicFramePr>
          <p:nvPr>
            <p:extLst>
              <p:ext uri="{D42A27DB-BD31-4B8C-83A1-F6EECF244321}">
                <p14:modId xmlns:p14="http://schemas.microsoft.com/office/powerpoint/2010/main" val="3951588229"/>
              </p:ext>
            </p:extLst>
          </p:nvPr>
        </p:nvGraphicFramePr>
        <p:xfrm>
          <a:off x="1098550" y="2298700"/>
          <a:ext cx="4051300" cy="647700"/>
        </p:xfrm>
        <a:graphic>
          <a:graphicData uri="http://schemas.openxmlformats.org/presentationml/2006/ole">
            <mc:AlternateContent xmlns:mc="http://schemas.openxmlformats.org/markup-compatibility/2006">
              <mc:Choice xmlns:v="urn:schemas-microsoft-com:vml" Requires="v">
                <p:oleObj spid="_x0000_s52318" name="Equation" r:id="rId3" imgW="4051080" imgH="647640" progId="Equation.DSMT4">
                  <p:embed/>
                </p:oleObj>
              </mc:Choice>
              <mc:Fallback>
                <p:oleObj name="Equation" r:id="rId3" imgW="4051080" imgH="647640" progId="Equation.DSMT4">
                  <p:embed/>
                  <p:pic>
                    <p:nvPicPr>
                      <p:cNvPr id="0" name=""/>
                      <p:cNvPicPr>
                        <a:picLocks noChangeAspect="1" noChangeArrowheads="1"/>
                      </p:cNvPicPr>
                      <p:nvPr/>
                    </p:nvPicPr>
                    <p:blipFill>
                      <a:blip r:embed="rId4"/>
                      <a:srcRect/>
                      <a:stretch>
                        <a:fillRect/>
                      </a:stretch>
                    </p:blipFill>
                    <p:spPr bwMode="auto">
                      <a:xfrm>
                        <a:off x="1098550" y="2298700"/>
                        <a:ext cx="4051300" cy="6477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2288" name="Picture 64" descr="D:\Courses\ENGR220\HibbelerV12\Hibbeler_Dynamics_CH14_JPG\fig14_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661"/>
          <a:stretch/>
        </p:blipFill>
        <p:spPr bwMode="auto">
          <a:xfrm>
            <a:off x="5715000" y="685800"/>
            <a:ext cx="3078994" cy="2667000"/>
          </a:xfrm>
          <a:prstGeom prst="rect">
            <a:avLst/>
          </a:prstGeom>
          <a:noFill/>
          <a:extLst>
            <a:ext uri="{909E8E84-426E-40DD-AFC4-6F175D3DCCD1}">
              <a14:hiddenFill xmlns:a14="http://schemas.microsoft.com/office/drawing/2010/main">
                <a:solidFill>
                  <a:srgbClr val="FFFFFF"/>
                </a:solidFill>
              </a14:hiddenFill>
            </a:ext>
          </a:extLst>
        </p:spPr>
      </p:pic>
      <p:pic>
        <p:nvPicPr>
          <p:cNvPr id="52289" name="Picture 65" descr="D:\Courses\ENGR220\HibbelerV12\Hibbeler_Dynamics_CH14_JPG\fig14_02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5095"/>
          <a:stretch/>
        </p:blipFill>
        <p:spPr bwMode="auto">
          <a:xfrm>
            <a:off x="1143000" y="3962400"/>
            <a:ext cx="3041295" cy="2347945"/>
          </a:xfrm>
          <a:prstGeom prst="rect">
            <a:avLst/>
          </a:prstGeom>
          <a:noFill/>
          <a:extLst>
            <a:ext uri="{909E8E84-426E-40DD-AFC4-6F175D3DCCD1}">
              <a14:hiddenFill xmlns:a14="http://schemas.microsoft.com/office/drawing/2010/main">
                <a:solidFill>
                  <a:srgbClr val="FFFFFF"/>
                </a:solidFill>
              </a14:hiddenFill>
            </a:ext>
          </a:extLst>
        </p:spPr>
      </p:pic>
      <p:pic>
        <p:nvPicPr>
          <p:cNvPr id="52290" name="Picture 66" descr="D:\Courses\ENGR220\HibbelerV12\Hibbeler_Dynamics_CH14_JPG\fig14_02b.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21226"/>
          <a:stretch/>
        </p:blipFill>
        <p:spPr bwMode="auto">
          <a:xfrm>
            <a:off x="4495800" y="4191000"/>
            <a:ext cx="3950208" cy="2294906"/>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p:cNvSpPr txBox="1">
            <a:spLocks/>
          </p:cNvSpPr>
          <p:nvPr/>
        </p:nvSpPr>
        <p:spPr>
          <a:xfrm>
            <a:off x="0" y="3352800"/>
            <a:ext cx="6629400" cy="4572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The area under the graph of force along the path vs. displacement.</a:t>
            </a:r>
          </a:p>
        </p:txBody>
      </p:sp>
    </p:spTree>
    <p:extLst>
      <p:ext uri="{BB962C8B-B14F-4D97-AF65-F5344CB8AC3E}">
        <p14:creationId xmlns:p14="http://schemas.microsoft.com/office/powerpoint/2010/main" val="3700841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4</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FE91359-9589-4B15-B415-E07A5EF7C6A1}"/>
              </a:ext>
            </a:extLst>
          </p:cNvPr>
          <p:cNvSpPr txBox="1">
            <a:spLocks/>
          </p:cNvSpPr>
          <p:nvPr/>
        </p:nvSpPr>
        <p:spPr>
          <a:xfrm>
            <a:off x="0" y="2255564"/>
            <a:ext cx="1802424" cy="552463"/>
          </a:xfrm>
          <a:prstGeom prst="rect">
            <a:avLst/>
          </a:prstGeom>
          <a:solidFill>
            <a:schemeClr val="bg1"/>
          </a:solidFill>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At point C</a:t>
            </a:r>
          </a:p>
        </p:txBody>
      </p:sp>
      <p:pic>
        <p:nvPicPr>
          <p:cNvPr id="3" name="Picture 2">
            <a:extLst>
              <a:ext uri="{FF2B5EF4-FFF2-40B4-BE49-F238E27FC236}">
                <a16:creationId xmlns:a16="http://schemas.microsoft.com/office/drawing/2014/main" id="{0C9C854E-6FBE-409A-AFE7-E2773FC235BA}"/>
              </a:ext>
            </a:extLst>
          </p:cNvPr>
          <p:cNvPicPr>
            <a:picLocks noChangeAspect="1"/>
          </p:cNvPicPr>
          <p:nvPr/>
        </p:nvPicPr>
        <p:blipFill>
          <a:blip r:embed="rId2"/>
          <a:stretch>
            <a:fillRect/>
          </a:stretch>
        </p:blipFill>
        <p:spPr>
          <a:xfrm>
            <a:off x="262480" y="850650"/>
            <a:ext cx="4159161" cy="1440097"/>
          </a:xfrm>
          <a:prstGeom prst="rect">
            <a:avLst/>
          </a:prstGeom>
        </p:spPr>
      </p:pic>
      <p:pic>
        <p:nvPicPr>
          <p:cNvPr id="5" name="Picture 4">
            <a:extLst>
              <a:ext uri="{FF2B5EF4-FFF2-40B4-BE49-F238E27FC236}">
                <a16:creationId xmlns:a16="http://schemas.microsoft.com/office/drawing/2014/main" id="{B8CDA09D-095E-484E-B2FF-19E9A562258A}"/>
              </a:ext>
            </a:extLst>
          </p:cNvPr>
          <p:cNvPicPr>
            <a:picLocks noChangeAspect="1"/>
          </p:cNvPicPr>
          <p:nvPr/>
        </p:nvPicPr>
        <p:blipFill>
          <a:blip r:embed="rId3"/>
          <a:stretch>
            <a:fillRect/>
          </a:stretch>
        </p:blipFill>
        <p:spPr>
          <a:xfrm>
            <a:off x="5181600" y="659072"/>
            <a:ext cx="3527686" cy="1810568"/>
          </a:xfrm>
          <a:prstGeom prst="rect">
            <a:avLst/>
          </a:prstGeom>
        </p:spPr>
      </p:pic>
      <p:pic>
        <p:nvPicPr>
          <p:cNvPr id="11" name="Picture 10">
            <a:extLst>
              <a:ext uri="{FF2B5EF4-FFF2-40B4-BE49-F238E27FC236}">
                <a16:creationId xmlns:a16="http://schemas.microsoft.com/office/drawing/2014/main" id="{FD88C49B-8331-4895-AFBF-2C72EE80152D}"/>
              </a:ext>
            </a:extLst>
          </p:cNvPr>
          <p:cNvPicPr>
            <a:picLocks noChangeAspect="1"/>
          </p:cNvPicPr>
          <p:nvPr/>
        </p:nvPicPr>
        <p:blipFill>
          <a:blip r:embed="rId4"/>
          <a:stretch>
            <a:fillRect/>
          </a:stretch>
        </p:blipFill>
        <p:spPr>
          <a:xfrm>
            <a:off x="6927638" y="3276600"/>
            <a:ext cx="2009775" cy="3143250"/>
          </a:xfrm>
          <a:prstGeom prst="rect">
            <a:avLst/>
          </a:prstGeom>
        </p:spPr>
      </p:pic>
      <p:pic>
        <p:nvPicPr>
          <p:cNvPr id="12" name="Picture 11">
            <a:extLst>
              <a:ext uri="{FF2B5EF4-FFF2-40B4-BE49-F238E27FC236}">
                <a16:creationId xmlns:a16="http://schemas.microsoft.com/office/drawing/2014/main" id="{01C887D0-28CA-4927-8F84-602088961629}"/>
              </a:ext>
            </a:extLst>
          </p:cNvPr>
          <p:cNvPicPr>
            <a:picLocks noChangeAspect="1"/>
          </p:cNvPicPr>
          <p:nvPr/>
        </p:nvPicPr>
        <p:blipFill>
          <a:blip r:embed="rId5"/>
          <a:stretch>
            <a:fillRect/>
          </a:stretch>
        </p:blipFill>
        <p:spPr>
          <a:xfrm>
            <a:off x="331475" y="2849824"/>
            <a:ext cx="4124325" cy="1200150"/>
          </a:xfrm>
          <a:prstGeom prst="rect">
            <a:avLst/>
          </a:prstGeom>
        </p:spPr>
      </p:pic>
      <p:pic>
        <p:nvPicPr>
          <p:cNvPr id="13" name="Picture 12">
            <a:extLst>
              <a:ext uri="{FF2B5EF4-FFF2-40B4-BE49-F238E27FC236}">
                <a16:creationId xmlns:a16="http://schemas.microsoft.com/office/drawing/2014/main" id="{C5FA72A2-D889-4C21-AE2B-0F64AFCA84C6}"/>
              </a:ext>
            </a:extLst>
          </p:cNvPr>
          <p:cNvPicPr>
            <a:picLocks noChangeAspect="1"/>
          </p:cNvPicPr>
          <p:nvPr/>
        </p:nvPicPr>
        <p:blipFill>
          <a:blip r:embed="rId6"/>
          <a:stretch>
            <a:fillRect/>
          </a:stretch>
        </p:blipFill>
        <p:spPr>
          <a:xfrm>
            <a:off x="299266" y="4388361"/>
            <a:ext cx="5429250" cy="1790700"/>
          </a:xfrm>
          <a:prstGeom prst="rect">
            <a:avLst/>
          </a:prstGeom>
        </p:spPr>
      </p:pic>
    </p:spTree>
    <p:extLst>
      <p:ext uri="{BB962C8B-B14F-4D97-AF65-F5344CB8AC3E}">
        <p14:creationId xmlns:p14="http://schemas.microsoft.com/office/powerpoint/2010/main" val="1616525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Work of a Force</a:t>
            </a:r>
          </a:p>
        </p:txBody>
      </p:sp>
      <p:sp>
        <p:nvSpPr>
          <p:cNvPr id="3" name="Content Placeholder 2"/>
          <p:cNvSpPr>
            <a:spLocks noGrp="1"/>
          </p:cNvSpPr>
          <p:nvPr>
            <p:ph idx="1"/>
          </p:nvPr>
        </p:nvSpPr>
        <p:spPr>
          <a:xfrm>
            <a:off x="0" y="609600"/>
            <a:ext cx="5943600" cy="457200"/>
          </a:xfrm>
          <a:solidFill>
            <a:schemeClr val="bg1"/>
          </a:solidFill>
        </p:spPr>
        <p:txBody>
          <a:bodyPr anchor="ctr">
            <a:normAutofit/>
          </a:bodyPr>
          <a:lstStyle/>
          <a:p>
            <a:pPr marL="0" indent="0">
              <a:buNone/>
            </a:pPr>
            <a:r>
              <a:rPr lang="en-US" sz="2000" b="1" dirty="0">
                <a:solidFill>
                  <a:srgbClr val="C00000"/>
                </a:solidFill>
              </a:rPr>
              <a:t>Work of a Constant Force Moving Along a Straight Line</a:t>
            </a:r>
          </a:p>
        </p:txBody>
      </p:sp>
      <p:sp>
        <p:nvSpPr>
          <p:cNvPr id="4" name="Title 1"/>
          <p:cNvSpPr txBox="1">
            <a:spLocks/>
          </p:cNvSpPr>
          <p:nvPr/>
        </p:nvSpPr>
        <p:spPr>
          <a:xfrm>
            <a:off x="7620000" y="0"/>
            <a:ext cx="1524000" cy="609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14.1</a:t>
            </a:r>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0" y="990600"/>
            <a:ext cx="8077200" cy="6858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If the force has a constant magnitude and acts at a constant angle, the work can be found according to:</a:t>
            </a:r>
          </a:p>
        </p:txBody>
      </p:sp>
      <p:graphicFrame>
        <p:nvGraphicFramePr>
          <p:cNvPr id="10" name="Object 9"/>
          <p:cNvGraphicFramePr>
            <a:graphicFrameLocks noChangeAspect="1"/>
          </p:cNvGraphicFramePr>
          <p:nvPr>
            <p:extLst>
              <p:ext uri="{D42A27DB-BD31-4B8C-83A1-F6EECF244321}">
                <p14:modId xmlns:p14="http://schemas.microsoft.com/office/powerpoint/2010/main" val="3303579377"/>
              </p:ext>
            </p:extLst>
          </p:nvPr>
        </p:nvGraphicFramePr>
        <p:xfrm>
          <a:off x="2838450" y="1771650"/>
          <a:ext cx="3365500" cy="1270000"/>
        </p:xfrm>
        <a:graphic>
          <a:graphicData uri="http://schemas.openxmlformats.org/presentationml/2006/ole">
            <mc:AlternateContent xmlns:mc="http://schemas.openxmlformats.org/markup-compatibility/2006">
              <mc:Choice xmlns:v="urn:schemas-microsoft-com:vml" Requires="v">
                <p:oleObj spid="_x0000_s68642" name="Equation" r:id="rId3" imgW="3365280" imgH="1269720" progId="Equation.DSMT4">
                  <p:embed/>
                </p:oleObj>
              </mc:Choice>
              <mc:Fallback>
                <p:oleObj name="Equation" r:id="rId3" imgW="3365280" imgH="1269720" progId="Equation.DSMT4">
                  <p:embed/>
                  <p:pic>
                    <p:nvPicPr>
                      <p:cNvPr id="0" name=""/>
                      <p:cNvPicPr>
                        <a:picLocks noChangeAspect="1" noChangeArrowheads="1"/>
                      </p:cNvPicPr>
                      <p:nvPr/>
                    </p:nvPicPr>
                    <p:blipFill>
                      <a:blip r:embed="rId4"/>
                      <a:srcRect/>
                      <a:stretch>
                        <a:fillRect/>
                      </a:stretch>
                    </p:blipFill>
                    <p:spPr bwMode="auto">
                      <a:xfrm>
                        <a:off x="2838450" y="1771650"/>
                        <a:ext cx="3365500" cy="127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68614" name="Picture 6" descr="D:\Courses\ENGR220\HibbelerV12\Hibbeler_Dynamics_CH14_JPG\fig14_03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9356"/>
          <a:stretch/>
        </p:blipFill>
        <p:spPr bwMode="auto">
          <a:xfrm>
            <a:off x="457200" y="4038600"/>
            <a:ext cx="3950208" cy="1365249"/>
          </a:xfrm>
          <a:prstGeom prst="rect">
            <a:avLst/>
          </a:prstGeom>
          <a:noFill/>
          <a:extLst>
            <a:ext uri="{909E8E84-426E-40DD-AFC4-6F175D3DCCD1}">
              <a14:hiddenFill xmlns:a14="http://schemas.microsoft.com/office/drawing/2010/main">
                <a:solidFill>
                  <a:srgbClr val="FFFFFF"/>
                </a:solidFill>
              </a14:hiddenFill>
            </a:ext>
          </a:extLst>
        </p:spPr>
      </p:pic>
      <p:pic>
        <p:nvPicPr>
          <p:cNvPr id="68615" name="Picture 7" descr="D:\Courses\ENGR220\HibbelerV12\Hibbeler_Dynamics_CH14_JPG\fig14_03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30910"/>
          <a:stretch/>
        </p:blipFill>
        <p:spPr bwMode="auto">
          <a:xfrm>
            <a:off x="4876800" y="3810000"/>
            <a:ext cx="3950208"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5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8" name="Picture 6" descr="D:\Courses\ENGR220\HibbelerV12\Hibbeler_Dynamics_CH14_JPG\fig14_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725"/>
          <a:stretch/>
        </p:blipFill>
        <p:spPr bwMode="auto">
          <a:xfrm>
            <a:off x="3581400" y="2304230"/>
            <a:ext cx="5460169" cy="44775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Work of a Force</a:t>
            </a:r>
          </a:p>
        </p:txBody>
      </p:sp>
      <p:sp>
        <p:nvSpPr>
          <p:cNvPr id="3" name="Content Placeholder 2"/>
          <p:cNvSpPr>
            <a:spLocks noGrp="1"/>
          </p:cNvSpPr>
          <p:nvPr>
            <p:ph idx="1"/>
          </p:nvPr>
        </p:nvSpPr>
        <p:spPr>
          <a:xfrm>
            <a:off x="0" y="609600"/>
            <a:ext cx="5943600" cy="457200"/>
          </a:xfrm>
          <a:solidFill>
            <a:schemeClr val="bg1"/>
          </a:solidFill>
        </p:spPr>
        <p:txBody>
          <a:bodyPr anchor="ctr">
            <a:normAutofit/>
          </a:bodyPr>
          <a:lstStyle/>
          <a:p>
            <a:pPr marL="0" indent="0">
              <a:buNone/>
            </a:pPr>
            <a:r>
              <a:rPr lang="en-US" sz="2000" b="1" dirty="0">
                <a:solidFill>
                  <a:srgbClr val="C00000"/>
                </a:solidFill>
              </a:rPr>
              <a:t>Work of a Weight</a:t>
            </a:r>
          </a:p>
        </p:txBody>
      </p:sp>
      <p:sp>
        <p:nvSpPr>
          <p:cNvPr id="4" name="Title 1"/>
          <p:cNvSpPr txBox="1">
            <a:spLocks/>
          </p:cNvSpPr>
          <p:nvPr/>
        </p:nvSpPr>
        <p:spPr>
          <a:xfrm>
            <a:off x="7620000" y="0"/>
            <a:ext cx="1524000" cy="609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14.1</a:t>
            </a:r>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0" y="990600"/>
            <a:ext cx="9144000" cy="9144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The work of a weight is equal to the magnitude of the particle’s weight times its vertical displacement.  Because weight acts downward and vertical displacement is positive, the work of a weight is negative.</a:t>
            </a:r>
          </a:p>
        </p:txBody>
      </p:sp>
      <p:graphicFrame>
        <p:nvGraphicFramePr>
          <p:cNvPr id="13" name="Object 12"/>
          <p:cNvGraphicFramePr>
            <a:graphicFrameLocks noChangeAspect="1"/>
          </p:cNvGraphicFramePr>
          <p:nvPr>
            <p:extLst>
              <p:ext uri="{D42A27DB-BD31-4B8C-83A1-F6EECF244321}">
                <p14:modId xmlns:p14="http://schemas.microsoft.com/office/powerpoint/2010/main" val="551281775"/>
              </p:ext>
            </p:extLst>
          </p:nvPr>
        </p:nvGraphicFramePr>
        <p:xfrm>
          <a:off x="533400" y="2209800"/>
          <a:ext cx="4038600" cy="1803400"/>
        </p:xfrm>
        <a:graphic>
          <a:graphicData uri="http://schemas.openxmlformats.org/presentationml/2006/ole">
            <mc:AlternateContent xmlns:mc="http://schemas.openxmlformats.org/markup-compatibility/2006">
              <mc:Choice xmlns:v="urn:schemas-microsoft-com:vml" Requires="v">
                <p:oleObj spid="_x0000_s69664" name="Equation" r:id="rId4" imgW="4038480" imgH="1803240" progId="Equation.DSMT4">
                  <p:embed/>
                </p:oleObj>
              </mc:Choice>
              <mc:Fallback>
                <p:oleObj name="Equation" r:id="rId4" imgW="4038480" imgH="1803240" progId="Equation.DSMT4">
                  <p:embed/>
                  <p:pic>
                    <p:nvPicPr>
                      <p:cNvPr id="0" name=""/>
                      <p:cNvPicPr>
                        <a:picLocks noChangeAspect="1" noChangeArrowheads="1"/>
                      </p:cNvPicPr>
                      <p:nvPr/>
                    </p:nvPicPr>
                    <p:blipFill>
                      <a:blip r:embed="rId5"/>
                      <a:srcRect/>
                      <a:stretch>
                        <a:fillRect/>
                      </a:stretch>
                    </p:blipFill>
                    <p:spPr bwMode="auto">
                      <a:xfrm>
                        <a:off x="533400" y="2209800"/>
                        <a:ext cx="4038600" cy="180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4727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Work of a Force</a:t>
            </a:r>
          </a:p>
        </p:txBody>
      </p:sp>
      <p:sp>
        <p:nvSpPr>
          <p:cNvPr id="4" name="Title 1"/>
          <p:cNvSpPr txBox="1">
            <a:spLocks/>
          </p:cNvSpPr>
          <p:nvPr/>
        </p:nvSpPr>
        <p:spPr>
          <a:xfrm>
            <a:off x="7620000" y="0"/>
            <a:ext cx="1524000" cy="609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14.1</a:t>
            </a:r>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9525" y="990600"/>
            <a:ext cx="9144000" cy="6858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Because the force of a spring is proportional to and in the opposite direction of its displacement, the work of a spring is:</a:t>
            </a:r>
          </a:p>
        </p:txBody>
      </p:sp>
      <p:sp>
        <p:nvSpPr>
          <p:cNvPr id="17" name="Content Placeholder 2"/>
          <p:cNvSpPr txBox="1">
            <a:spLocks/>
          </p:cNvSpPr>
          <p:nvPr/>
        </p:nvSpPr>
        <p:spPr>
          <a:xfrm>
            <a:off x="0" y="685800"/>
            <a:ext cx="5943600" cy="381000"/>
          </a:xfrm>
          <a:prstGeom prst="rect">
            <a:avLst/>
          </a:prstGeom>
          <a:solidFill>
            <a:schemeClr val="bg1"/>
          </a:solidFill>
        </p:spPr>
        <p:txBody>
          <a:bodyPr vert="horz" lIns="91440" tIns="45720" rIns="91440" bIns="45720" rtlCol="0" anchor="ct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solidFill>
                  <a:srgbClr val="C00000"/>
                </a:solidFill>
              </a:rPr>
              <a:t>Work of a Spring Force</a:t>
            </a:r>
          </a:p>
        </p:txBody>
      </p:sp>
      <p:pic>
        <p:nvPicPr>
          <p:cNvPr id="70660" name="Picture 4" descr="D:\Courses\ENGR220\HibbelerV12\Hibbeler_Dynamics_CH14_JPG\fig14_05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2807"/>
          <a:stretch/>
        </p:blipFill>
        <p:spPr bwMode="auto">
          <a:xfrm>
            <a:off x="533400" y="2819400"/>
            <a:ext cx="3779032" cy="2903596"/>
          </a:xfrm>
          <a:prstGeom prst="rect">
            <a:avLst/>
          </a:prstGeom>
          <a:noFill/>
          <a:extLst>
            <a:ext uri="{909E8E84-426E-40DD-AFC4-6F175D3DCCD1}">
              <a14:hiddenFill xmlns:a14="http://schemas.microsoft.com/office/drawing/2010/main">
                <a:solidFill>
                  <a:srgbClr val="FFFFFF"/>
                </a:solidFill>
              </a14:hiddenFill>
            </a:ext>
          </a:extLst>
        </p:spPr>
      </p:pic>
      <p:pic>
        <p:nvPicPr>
          <p:cNvPr id="70661" name="Picture 5" descr="D:\Courses\ENGR220\HibbelerV12\Hibbeler_Dynamics_CH14_JPG\fig14_05b.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8730"/>
          <a:stretch/>
        </p:blipFill>
        <p:spPr bwMode="auto">
          <a:xfrm>
            <a:off x="4876800" y="3124200"/>
            <a:ext cx="3574938" cy="2680804"/>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p:cNvSpPr txBox="1">
            <a:spLocks/>
          </p:cNvSpPr>
          <p:nvPr/>
        </p:nvSpPr>
        <p:spPr>
          <a:xfrm>
            <a:off x="0" y="6096000"/>
            <a:ext cx="9144000" cy="6858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A mistake in sign can be avoided by noting the direction of the spring force acting on the particle with respect to the displacement of the particle.</a:t>
            </a:r>
          </a:p>
        </p:txBody>
      </p:sp>
      <p:graphicFrame>
        <p:nvGraphicFramePr>
          <p:cNvPr id="15" name="Object 14"/>
          <p:cNvGraphicFramePr>
            <a:graphicFrameLocks noChangeAspect="1"/>
          </p:cNvGraphicFramePr>
          <p:nvPr>
            <p:extLst>
              <p:ext uri="{D42A27DB-BD31-4B8C-83A1-F6EECF244321}">
                <p14:modId xmlns:p14="http://schemas.microsoft.com/office/powerpoint/2010/main" val="836825786"/>
              </p:ext>
            </p:extLst>
          </p:nvPr>
        </p:nvGraphicFramePr>
        <p:xfrm>
          <a:off x="4114800" y="1600200"/>
          <a:ext cx="3314700" cy="1308100"/>
        </p:xfrm>
        <a:graphic>
          <a:graphicData uri="http://schemas.openxmlformats.org/presentationml/2006/ole">
            <mc:AlternateContent xmlns:mc="http://schemas.openxmlformats.org/markup-compatibility/2006">
              <mc:Choice xmlns:v="urn:schemas-microsoft-com:vml" Requires="v">
                <p:oleObj spid="_x0000_s70687" name="Equation" r:id="rId5" imgW="3314520" imgH="1307880" progId="Equation.DSMT4">
                  <p:embed/>
                </p:oleObj>
              </mc:Choice>
              <mc:Fallback>
                <p:oleObj name="Equation" r:id="rId5" imgW="3314520" imgH="1307880" progId="Equation.DSMT4">
                  <p:embed/>
                  <p:pic>
                    <p:nvPicPr>
                      <p:cNvPr id="0" name=""/>
                      <p:cNvPicPr>
                        <a:picLocks noChangeAspect="1" noChangeArrowheads="1"/>
                      </p:cNvPicPr>
                      <p:nvPr/>
                    </p:nvPicPr>
                    <p:blipFill>
                      <a:blip r:embed="rId6"/>
                      <a:srcRect/>
                      <a:stretch>
                        <a:fillRect/>
                      </a:stretch>
                    </p:blipFill>
                    <p:spPr bwMode="auto">
                      <a:xfrm>
                        <a:off x="4114800" y="1600200"/>
                        <a:ext cx="3314700" cy="1308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23715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Principle of Work and Energy</a:t>
            </a:r>
          </a:p>
        </p:txBody>
      </p:sp>
      <p:sp>
        <p:nvSpPr>
          <p:cNvPr id="3" name="Content Placeholder 2"/>
          <p:cNvSpPr>
            <a:spLocks noGrp="1"/>
          </p:cNvSpPr>
          <p:nvPr>
            <p:ph idx="1"/>
          </p:nvPr>
        </p:nvSpPr>
        <p:spPr>
          <a:xfrm>
            <a:off x="0" y="609600"/>
            <a:ext cx="8991600" cy="457200"/>
          </a:xfrm>
          <a:solidFill>
            <a:schemeClr val="bg1"/>
          </a:solidFill>
        </p:spPr>
        <p:txBody>
          <a:bodyPr anchor="ctr">
            <a:normAutofit/>
          </a:bodyPr>
          <a:lstStyle/>
          <a:p>
            <a:pPr marL="0" indent="0">
              <a:buNone/>
            </a:pPr>
            <a:r>
              <a:rPr lang="en-US" sz="2000" b="1" dirty="0">
                <a:solidFill>
                  <a:srgbClr val="C00000"/>
                </a:solidFill>
              </a:rPr>
              <a:t>Principle of Work and Energy</a:t>
            </a:r>
          </a:p>
        </p:txBody>
      </p:sp>
      <p:sp>
        <p:nvSpPr>
          <p:cNvPr id="4" name="Title 1"/>
          <p:cNvSpPr txBox="1">
            <a:spLocks/>
          </p:cNvSpPr>
          <p:nvPr/>
        </p:nvSpPr>
        <p:spPr>
          <a:xfrm>
            <a:off x="7620000" y="0"/>
            <a:ext cx="1524000" cy="609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14.2</a:t>
            </a:r>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extLst>
              <p:ext uri="{D42A27DB-BD31-4B8C-83A1-F6EECF244321}">
                <p14:modId xmlns:p14="http://schemas.microsoft.com/office/powerpoint/2010/main" val="3522599180"/>
              </p:ext>
            </p:extLst>
          </p:nvPr>
        </p:nvGraphicFramePr>
        <p:xfrm>
          <a:off x="3276600" y="4724400"/>
          <a:ext cx="2260600" cy="381000"/>
        </p:xfrm>
        <a:graphic>
          <a:graphicData uri="http://schemas.openxmlformats.org/presentationml/2006/ole">
            <mc:AlternateContent xmlns:mc="http://schemas.openxmlformats.org/markup-compatibility/2006">
              <mc:Choice xmlns:v="urn:schemas-microsoft-com:vml" Requires="v">
                <p:oleObj spid="_x0000_s53438" name="Equation" r:id="rId3" imgW="2260440" imgH="380880" progId="Equation.DSMT4">
                  <p:embed/>
                </p:oleObj>
              </mc:Choice>
              <mc:Fallback>
                <p:oleObj name="Equation" r:id="rId3" imgW="2260440" imgH="380880" progId="Equation.DSMT4">
                  <p:embed/>
                  <p:pic>
                    <p:nvPicPr>
                      <p:cNvPr id="0" name=""/>
                      <p:cNvPicPr>
                        <a:picLocks noChangeAspect="1" noChangeArrowheads="1"/>
                      </p:cNvPicPr>
                      <p:nvPr/>
                    </p:nvPicPr>
                    <p:blipFill>
                      <a:blip r:embed="rId4"/>
                      <a:srcRect/>
                      <a:stretch>
                        <a:fillRect/>
                      </a:stretch>
                    </p:blipFill>
                    <p:spPr bwMode="auto">
                      <a:xfrm>
                        <a:off x="3276600" y="4724400"/>
                        <a:ext cx="2260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462144312"/>
              </p:ext>
            </p:extLst>
          </p:nvPr>
        </p:nvGraphicFramePr>
        <p:xfrm>
          <a:off x="3657600" y="5486400"/>
          <a:ext cx="2857500" cy="482600"/>
        </p:xfrm>
        <a:graphic>
          <a:graphicData uri="http://schemas.openxmlformats.org/presentationml/2006/ole">
            <mc:AlternateContent xmlns:mc="http://schemas.openxmlformats.org/markup-compatibility/2006">
              <mc:Choice xmlns:v="urn:schemas-microsoft-com:vml" Requires="v">
                <p:oleObj spid="_x0000_s53439" name="Equation" r:id="rId5" imgW="2857320" imgH="482400" progId="Equation.DSMT4">
                  <p:embed/>
                </p:oleObj>
              </mc:Choice>
              <mc:Fallback>
                <p:oleObj name="Equation" r:id="rId5" imgW="2857320" imgH="482400" progId="Equation.DSMT4">
                  <p:embed/>
                  <p:pic>
                    <p:nvPicPr>
                      <p:cNvPr id="0" name="Object 6"/>
                      <p:cNvPicPr>
                        <a:picLocks noChangeAspect="1" noChangeArrowheads="1"/>
                      </p:cNvPicPr>
                      <p:nvPr/>
                    </p:nvPicPr>
                    <p:blipFill>
                      <a:blip r:embed="rId6"/>
                      <a:srcRect/>
                      <a:stretch>
                        <a:fillRect/>
                      </a:stretch>
                    </p:blipFill>
                    <p:spPr bwMode="auto">
                      <a:xfrm>
                        <a:off x="3657600" y="5486400"/>
                        <a:ext cx="2857500" cy="482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803534349"/>
              </p:ext>
            </p:extLst>
          </p:nvPr>
        </p:nvGraphicFramePr>
        <p:xfrm>
          <a:off x="2514600" y="3962400"/>
          <a:ext cx="3911600" cy="546100"/>
        </p:xfrm>
        <a:graphic>
          <a:graphicData uri="http://schemas.openxmlformats.org/presentationml/2006/ole">
            <mc:AlternateContent xmlns:mc="http://schemas.openxmlformats.org/markup-compatibility/2006">
              <mc:Choice xmlns:v="urn:schemas-microsoft-com:vml" Requires="v">
                <p:oleObj spid="_x0000_s53440" name="Equation" r:id="rId7" imgW="3911400" imgH="545760" progId="Equation.DSMT4">
                  <p:embed/>
                </p:oleObj>
              </mc:Choice>
              <mc:Fallback>
                <p:oleObj name="Equation" r:id="rId7" imgW="3911400" imgH="545760" progId="Equation.DSMT4">
                  <p:embed/>
                  <p:pic>
                    <p:nvPicPr>
                      <p:cNvPr id="0" name="Object 6"/>
                      <p:cNvPicPr>
                        <a:picLocks noChangeAspect="1" noChangeArrowheads="1"/>
                      </p:cNvPicPr>
                      <p:nvPr/>
                    </p:nvPicPr>
                    <p:blipFill>
                      <a:blip r:embed="rId8"/>
                      <a:srcRect/>
                      <a:stretch>
                        <a:fillRect/>
                      </a:stretch>
                    </p:blipFill>
                    <p:spPr bwMode="auto">
                      <a:xfrm>
                        <a:off x="2514600" y="3962400"/>
                        <a:ext cx="3911600" cy="54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ontent Placeholder 2"/>
          <p:cNvSpPr txBox="1">
            <a:spLocks/>
          </p:cNvSpPr>
          <p:nvPr/>
        </p:nvSpPr>
        <p:spPr>
          <a:xfrm>
            <a:off x="9525" y="990600"/>
            <a:ext cx="9144000" cy="6858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The equation of motion of a particle subjected to a system of external forces along the direction tangential to the path of motion is:</a:t>
            </a:r>
          </a:p>
        </p:txBody>
      </p:sp>
      <p:graphicFrame>
        <p:nvGraphicFramePr>
          <p:cNvPr id="11" name="Object 10"/>
          <p:cNvGraphicFramePr>
            <a:graphicFrameLocks noChangeAspect="1"/>
          </p:cNvGraphicFramePr>
          <p:nvPr>
            <p:extLst>
              <p:ext uri="{D42A27DB-BD31-4B8C-83A1-F6EECF244321}">
                <p14:modId xmlns:p14="http://schemas.microsoft.com/office/powerpoint/2010/main" val="2975024827"/>
              </p:ext>
            </p:extLst>
          </p:nvPr>
        </p:nvGraphicFramePr>
        <p:xfrm>
          <a:off x="4953000" y="1447800"/>
          <a:ext cx="1117600" cy="381000"/>
        </p:xfrm>
        <a:graphic>
          <a:graphicData uri="http://schemas.openxmlformats.org/presentationml/2006/ole">
            <mc:AlternateContent xmlns:mc="http://schemas.openxmlformats.org/markup-compatibility/2006">
              <mc:Choice xmlns:v="urn:schemas-microsoft-com:vml" Requires="v">
                <p:oleObj spid="_x0000_s53441" name="Equation" r:id="rId9" imgW="1117440" imgH="380880" progId="Equation.DSMT4">
                  <p:embed/>
                </p:oleObj>
              </mc:Choice>
              <mc:Fallback>
                <p:oleObj name="Equation" r:id="rId9" imgW="1117440" imgH="380880" progId="Equation.DSMT4">
                  <p:embed/>
                  <p:pic>
                    <p:nvPicPr>
                      <p:cNvPr id="0" name="Object 6"/>
                      <p:cNvPicPr>
                        <a:picLocks noChangeAspect="1" noChangeArrowheads="1"/>
                      </p:cNvPicPr>
                      <p:nvPr/>
                    </p:nvPicPr>
                    <p:blipFill>
                      <a:blip r:embed="rId10"/>
                      <a:srcRect/>
                      <a:stretch>
                        <a:fillRect/>
                      </a:stretch>
                    </p:blipFill>
                    <p:spPr bwMode="auto">
                      <a:xfrm>
                        <a:off x="4953000" y="1447800"/>
                        <a:ext cx="11176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Content Placeholder 2"/>
          <p:cNvSpPr txBox="1">
            <a:spLocks/>
          </p:cNvSpPr>
          <p:nvPr/>
        </p:nvSpPr>
        <p:spPr>
          <a:xfrm>
            <a:off x="28575" y="1981200"/>
            <a:ext cx="9144000" cy="4572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Furthermore, the acceleration is defined as:</a:t>
            </a:r>
          </a:p>
        </p:txBody>
      </p:sp>
      <p:graphicFrame>
        <p:nvGraphicFramePr>
          <p:cNvPr id="13" name="Object 12"/>
          <p:cNvGraphicFramePr>
            <a:graphicFrameLocks noChangeAspect="1"/>
          </p:cNvGraphicFramePr>
          <p:nvPr>
            <p:extLst>
              <p:ext uri="{D42A27DB-BD31-4B8C-83A1-F6EECF244321}">
                <p14:modId xmlns:p14="http://schemas.microsoft.com/office/powerpoint/2010/main" val="3846836533"/>
              </p:ext>
            </p:extLst>
          </p:nvPr>
        </p:nvGraphicFramePr>
        <p:xfrm>
          <a:off x="4787900" y="2095500"/>
          <a:ext cx="1358900" cy="381000"/>
        </p:xfrm>
        <a:graphic>
          <a:graphicData uri="http://schemas.openxmlformats.org/presentationml/2006/ole">
            <mc:AlternateContent xmlns:mc="http://schemas.openxmlformats.org/markup-compatibility/2006">
              <mc:Choice xmlns:v="urn:schemas-microsoft-com:vml" Requires="v">
                <p:oleObj spid="_x0000_s53442" name="Equation" r:id="rId11" imgW="1358640" imgH="380880" progId="Equation.DSMT4">
                  <p:embed/>
                </p:oleObj>
              </mc:Choice>
              <mc:Fallback>
                <p:oleObj name="Equation" r:id="rId11" imgW="1358640" imgH="380880" progId="Equation.DSMT4">
                  <p:embed/>
                  <p:pic>
                    <p:nvPicPr>
                      <p:cNvPr id="0" name="Object 10"/>
                      <p:cNvPicPr>
                        <a:picLocks noChangeAspect="1" noChangeArrowheads="1"/>
                      </p:cNvPicPr>
                      <p:nvPr/>
                    </p:nvPicPr>
                    <p:blipFill>
                      <a:blip r:embed="rId12"/>
                      <a:srcRect/>
                      <a:stretch>
                        <a:fillRect/>
                      </a:stretch>
                    </p:blipFill>
                    <p:spPr bwMode="auto">
                      <a:xfrm>
                        <a:off x="4787900" y="2095500"/>
                        <a:ext cx="13589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Content Placeholder 2"/>
          <p:cNvSpPr txBox="1">
            <a:spLocks/>
          </p:cNvSpPr>
          <p:nvPr/>
        </p:nvSpPr>
        <p:spPr>
          <a:xfrm>
            <a:off x="9525" y="2667000"/>
            <a:ext cx="9144000" cy="4572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Combining the above equations gives:</a:t>
            </a:r>
          </a:p>
        </p:txBody>
      </p:sp>
      <p:graphicFrame>
        <p:nvGraphicFramePr>
          <p:cNvPr id="15" name="Object 14"/>
          <p:cNvGraphicFramePr>
            <a:graphicFrameLocks noChangeAspect="1"/>
          </p:cNvGraphicFramePr>
          <p:nvPr>
            <p:extLst>
              <p:ext uri="{D42A27DB-BD31-4B8C-83A1-F6EECF244321}">
                <p14:modId xmlns:p14="http://schemas.microsoft.com/office/powerpoint/2010/main" val="4073362062"/>
              </p:ext>
            </p:extLst>
          </p:nvPr>
        </p:nvGraphicFramePr>
        <p:xfrm>
          <a:off x="4432300" y="2743200"/>
          <a:ext cx="1511300" cy="381000"/>
        </p:xfrm>
        <a:graphic>
          <a:graphicData uri="http://schemas.openxmlformats.org/presentationml/2006/ole">
            <mc:AlternateContent xmlns:mc="http://schemas.openxmlformats.org/markup-compatibility/2006">
              <mc:Choice xmlns:v="urn:schemas-microsoft-com:vml" Requires="v">
                <p:oleObj spid="_x0000_s53443" name="Equation" r:id="rId13" imgW="1511280" imgH="380880" progId="Equation.DSMT4">
                  <p:embed/>
                </p:oleObj>
              </mc:Choice>
              <mc:Fallback>
                <p:oleObj name="Equation" r:id="rId13" imgW="1511280" imgH="380880" progId="Equation.DSMT4">
                  <p:embed/>
                  <p:pic>
                    <p:nvPicPr>
                      <p:cNvPr id="0" name="Object 12"/>
                      <p:cNvPicPr>
                        <a:picLocks noChangeAspect="1" noChangeArrowheads="1"/>
                      </p:cNvPicPr>
                      <p:nvPr/>
                    </p:nvPicPr>
                    <p:blipFill>
                      <a:blip r:embed="rId14"/>
                      <a:srcRect/>
                      <a:stretch>
                        <a:fillRect/>
                      </a:stretch>
                    </p:blipFill>
                    <p:spPr bwMode="auto">
                      <a:xfrm>
                        <a:off x="4432300" y="2743200"/>
                        <a:ext cx="15113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Content Placeholder 2"/>
          <p:cNvSpPr txBox="1">
            <a:spLocks/>
          </p:cNvSpPr>
          <p:nvPr/>
        </p:nvSpPr>
        <p:spPr>
          <a:xfrm>
            <a:off x="0" y="3352800"/>
            <a:ext cx="9144000" cy="4572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And by integrating both sides we find the </a:t>
            </a:r>
            <a:r>
              <a:rPr lang="en-US" sz="1800" b="1" i="1" dirty="0">
                <a:solidFill>
                  <a:srgbClr val="C00000"/>
                </a:solidFill>
              </a:rPr>
              <a:t>Principle of Work and Energy</a:t>
            </a:r>
            <a:r>
              <a:rPr lang="en-US" sz="1800" dirty="0"/>
              <a:t>:</a:t>
            </a:r>
          </a:p>
        </p:txBody>
      </p:sp>
      <p:sp>
        <p:nvSpPr>
          <p:cNvPr id="17" name="Content Placeholder 2"/>
          <p:cNvSpPr txBox="1">
            <a:spLocks/>
          </p:cNvSpPr>
          <p:nvPr/>
        </p:nvSpPr>
        <p:spPr>
          <a:xfrm>
            <a:off x="685800" y="5486400"/>
            <a:ext cx="2514600" cy="3810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State 1 </a:t>
            </a:r>
            <a:r>
              <a:rPr lang="en-US" sz="1800" i="1" dirty="0">
                <a:solidFill>
                  <a:srgbClr val="C00000"/>
                </a:solidFill>
              </a:rPr>
              <a:t>kinetic energy</a:t>
            </a:r>
          </a:p>
        </p:txBody>
      </p:sp>
      <p:sp>
        <p:nvSpPr>
          <p:cNvPr id="18" name="Freeform 17"/>
          <p:cNvSpPr/>
          <p:nvPr/>
        </p:nvSpPr>
        <p:spPr>
          <a:xfrm>
            <a:off x="3076575" y="5743575"/>
            <a:ext cx="590550" cy="220444"/>
          </a:xfrm>
          <a:custGeom>
            <a:avLst/>
            <a:gdLst>
              <a:gd name="connsiteX0" fmla="*/ 0 w 590550"/>
              <a:gd name="connsiteY0" fmla="*/ 0 h 220444"/>
              <a:gd name="connsiteX1" fmla="*/ 219075 w 590550"/>
              <a:gd name="connsiteY1" fmla="*/ 219075 h 220444"/>
              <a:gd name="connsiteX2" fmla="*/ 590550 w 590550"/>
              <a:gd name="connsiteY2" fmla="*/ 76200 h 220444"/>
            </a:gdLst>
            <a:ahLst/>
            <a:cxnLst>
              <a:cxn ang="0">
                <a:pos x="connsiteX0" y="connsiteY0"/>
              </a:cxn>
              <a:cxn ang="0">
                <a:pos x="connsiteX1" y="connsiteY1"/>
              </a:cxn>
              <a:cxn ang="0">
                <a:pos x="connsiteX2" y="connsiteY2"/>
              </a:cxn>
            </a:cxnLst>
            <a:rect l="l" t="t" r="r" b="b"/>
            <a:pathLst>
              <a:path w="590550" h="220444">
                <a:moveTo>
                  <a:pt x="0" y="0"/>
                </a:moveTo>
                <a:cubicBezTo>
                  <a:pt x="60325" y="103187"/>
                  <a:pt x="120650" y="206375"/>
                  <a:pt x="219075" y="219075"/>
                </a:cubicBezTo>
                <a:cubicBezTo>
                  <a:pt x="317500" y="231775"/>
                  <a:pt x="454025" y="153987"/>
                  <a:pt x="590550" y="7620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6096000" y="5029200"/>
            <a:ext cx="2514600" cy="3810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State 2 </a:t>
            </a:r>
            <a:r>
              <a:rPr lang="en-US" sz="1800" i="1" dirty="0">
                <a:solidFill>
                  <a:srgbClr val="C00000"/>
                </a:solidFill>
              </a:rPr>
              <a:t>kinetic energy</a:t>
            </a:r>
          </a:p>
        </p:txBody>
      </p:sp>
      <p:sp>
        <p:nvSpPr>
          <p:cNvPr id="20" name="Freeform 19"/>
          <p:cNvSpPr/>
          <p:nvPr/>
        </p:nvSpPr>
        <p:spPr>
          <a:xfrm>
            <a:off x="5286375" y="5229225"/>
            <a:ext cx="1038225" cy="381000"/>
          </a:xfrm>
          <a:custGeom>
            <a:avLst/>
            <a:gdLst>
              <a:gd name="connsiteX0" fmla="*/ 1038225 w 1038225"/>
              <a:gd name="connsiteY0" fmla="*/ 0 h 381000"/>
              <a:gd name="connsiteX1" fmla="*/ 476250 w 1038225"/>
              <a:gd name="connsiteY1" fmla="*/ 66675 h 381000"/>
              <a:gd name="connsiteX2" fmla="*/ 0 w 1038225"/>
              <a:gd name="connsiteY2" fmla="*/ 381000 h 381000"/>
            </a:gdLst>
            <a:ahLst/>
            <a:cxnLst>
              <a:cxn ang="0">
                <a:pos x="connsiteX0" y="connsiteY0"/>
              </a:cxn>
              <a:cxn ang="0">
                <a:pos x="connsiteX1" y="connsiteY1"/>
              </a:cxn>
              <a:cxn ang="0">
                <a:pos x="connsiteX2" y="connsiteY2"/>
              </a:cxn>
            </a:cxnLst>
            <a:rect l="l" t="t" r="r" b="b"/>
            <a:pathLst>
              <a:path w="1038225" h="381000">
                <a:moveTo>
                  <a:pt x="1038225" y="0"/>
                </a:moveTo>
                <a:cubicBezTo>
                  <a:pt x="843756" y="1587"/>
                  <a:pt x="649287" y="3175"/>
                  <a:pt x="476250" y="66675"/>
                </a:cubicBezTo>
                <a:cubicBezTo>
                  <a:pt x="303212" y="130175"/>
                  <a:pt x="82550" y="323850"/>
                  <a:pt x="0" y="38100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ontent Placeholder 2"/>
          <p:cNvSpPr txBox="1">
            <a:spLocks/>
          </p:cNvSpPr>
          <p:nvPr/>
        </p:nvSpPr>
        <p:spPr>
          <a:xfrm>
            <a:off x="4495800" y="6248400"/>
            <a:ext cx="3276600" cy="3810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sum of work from state 1 to 2</a:t>
            </a:r>
            <a:endParaRPr lang="en-US" sz="1800" i="1" dirty="0">
              <a:solidFill>
                <a:srgbClr val="C00000"/>
              </a:solidFill>
            </a:endParaRPr>
          </a:p>
        </p:txBody>
      </p:sp>
      <p:sp>
        <p:nvSpPr>
          <p:cNvPr id="22" name="Freeform 21"/>
          <p:cNvSpPr/>
          <p:nvPr/>
        </p:nvSpPr>
        <p:spPr>
          <a:xfrm>
            <a:off x="4486275" y="5876925"/>
            <a:ext cx="247650" cy="581025"/>
          </a:xfrm>
          <a:custGeom>
            <a:avLst/>
            <a:gdLst>
              <a:gd name="connsiteX0" fmla="*/ 247650 w 247650"/>
              <a:gd name="connsiteY0" fmla="*/ 581025 h 581025"/>
              <a:gd name="connsiteX1" fmla="*/ 47625 w 247650"/>
              <a:gd name="connsiteY1" fmla="*/ 361950 h 581025"/>
              <a:gd name="connsiteX2" fmla="*/ 0 w 247650"/>
              <a:gd name="connsiteY2" fmla="*/ 0 h 581025"/>
            </a:gdLst>
            <a:ahLst/>
            <a:cxnLst>
              <a:cxn ang="0">
                <a:pos x="connsiteX0" y="connsiteY0"/>
              </a:cxn>
              <a:cxn ang="0">
                <a:pos x="connsiteX1" y="connsiteY1"/>
              </a:cxn>
              <a:cxn ang="0">
                <a:pos x="connsiteX2" y="connsiteY2"/>
              </a:cxn>
            </a:cxnLst>
            <a:rect l="l" t="t" r="r" b="b"/>
            <a:pathLst>
              <a:path w="247650" h="581025">
                <a:moveTo>
                  <a:pt x="247650" y="581025"/>
                </a:moveTo>
                <a:cubicBezTo>
                  <a:pt x="168275" y="519906"/>
                  <a:pt x="88900" y="458787"/>
                  <a:pt x="47625" y="361950"/>
                </a:cubicBezTo>
                <a:cubicBezTo>
                  <a:pt x="6350" y="265112"/>
                  <a:pt x="3175" y="132556"/>
                  <a:pt x="0" y="0"/>
                </a:cubicBezTo>
              </a:path>
            </a:pathLst>
          </a:custGeom>
          <a:noFill/>
          <a:ln>
            <a:solidFill>
              <a:srgbClr val="C00000"/>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333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Principle of Work and Energy</a:t>
            </a:r>
          </a:p>
        </p:txBody>
      </p:sp>
      <p:sp>
        <p:nvSpPr>
          <p:cNvPr id="3" name="Content Placeholder 2"/>
          <p:cNvSpPr>
            <a:spLocks noGrp="1"/>
          </p:cNvSpPr>
          <p:nvPr>
            <p:ph idx="1"/>
          </p:nvPr>
        </p:nvSpPr>
        <p:spPr>
          <a:xfrm>
            <a:off x="0" y="609600"/>
            <a:ext cx="8991600" cy="457200"/>
          </a:xfrm>
          <a:solidFill>
            <a:schemeClr val="bg1"/>
          </a:solidFill>
        </p:spPr>
        <p:txBody>
          <a:bodyPr anchor="ctr">
            <a:normAutofit/>
          </a:bodyPr>
          <a:lstStyle/>
          <a:p>
            <a:pPr marL="0" indent="0">
              <a:buNone/>
            </a:pPr>
            <a:r>
              <a:rPr lang="en-US" sz="2000" b="1" dirty="0">
                <a:solidFill>
                  <a:srgbClr val="C00000"/>
                </a:solidFill>
              </a:rPr>
              <a:t>Principle of Work and Energy for a System of Particles</a:t>
            </a:r>
          </a:p>
        </p:txBody>
      </p:sp>
      <p:sp>
        <p:nvSpPr>
          <p:cNvPr id="4" name="Title 1"/>
          <p:cNvSpPr txBox="1">
            <a:spLocks/>
          </p:cNvSpPr>
          <p:nvPr/>
        </p:nvSpPr>
        <p:spPr>
          <a:xfrm>
            <a:off x="7620000" y="0"/>
            <a:ext cx="1524000" cy="609600"/>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14.3</a:t>
            </a:r>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9525" y="990600"/>
            <a:ext cx="9144000" cy="9144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The </a:t>
            </a:r>
            <a:r>
              <a:rPr lang="en-US" sz="1800" i="1" dirty="0">
                <a:solidFill>
                  <a:srgbClr val="C00000"/>
                </a:solidFill>
              </a:rPr>
              <a:t>principle of work and energy </a:t>
            </a:r>
            <a:r>
              <a:rPr lang="en-US" sz="1800" dirty="0"/>
              <a:t>can be extended to include a system of particles.</a:t>
            </a:r>
          </a:p>
          <a:p>
            <a:pPr marL="182880" lvl="1" indent="0">
              <a:spcBef>
                <a:spcPts val="0"/>
              </a:spcBef>
              <a:buFont typeface="Arial" pitchFamily="34" charset="0"/>
              <a:buNone/>
            </a:pPr>
            <a:r>
              <a:rPr lang="en-US" sz="1800" dirty="0"/>
              <a:t>In this case, the initial kinetic energy of the system plus the work done by all external and internal forces acting on the system is equal to the final kinetic energy of the system.</a:t>
            </a:r>
          </a:p>
        </p:txBody>
      </p:sp>
      <p:graphicFrame>
        <p:nvGraphicFramePr>
          <p:cNvPr id="23" name="Object 22"/>
          <p:cNvGraphicFramePr>
            <a:graphicFrameLocks noChangeAspect="1"/>
          </p:cNvGraphicFramePr>
          <p:nvPr>
            <p:extLst>
              <p:ext uri="{D42A27DB-BD31-4B8C-83A1-F6EECF244321}">
                <p14:modId xmlns:p14="http://schemas.microsoft.com/office/powerpoint/2010/main" val="1832166166"/>
              </p:ext>
            </p:extLst>
          </p:nvPr>
        </p:nvGraphicFramePr>
        <p:xfrm>
          <a:off x="3352800" y="2057400"/>
          <a:ext cx="2159000" cy="381000"/>
        </p:xfrm>
        <a:graphic>
          <a:graphicData uri="http://schemas.openxmlformats.org/presentationml/2006/ole">
            <mc:AlternateContent xmlns:mc="http://schemas.openxmlformats.org/markup-compatibility/2006">
              <mc:Choice xmlns:v="urn:schemas-microsoft-com:vml" Requires="v">
                <p:oleObj spid="_x0000_s71723" name="Equation" r:id="rId3" imgW="2158920" imgH="380880" progId="Equation.DSMT4">
                  <p:embed/>
                </p:oleObj>
              </mc:Choice>
              <mc:Fallback>
                <p:oleObj name="Equation" r:id="rId3" imgW="2158920" imgH="380880" progId="Equation.DSMT4">
                  <p:embed/>
                  <p:pic>
                    <p:nvPicPr>
                      <p:cNvPr id="0" name=""/>
                      <p:cNvPicPr>
                        <a:picLocks noChangeAspect="1" noChangeArrowheads="1"/>
                      </p:cNvPicPr>
                      <p:nvPr/>
                    </p:nvPicPr>
                    <p:blipFill>
                      <a:blip r:embed="rId4"/>
                      <a:srcRect/>
                      <a:stretch>
                        <a:fillRect/>
                      </a:stretch>
                    </p:blipFill>
                    <p:spPr bwMode="auto">
                      <a:xfrm>
                        <a:off x="3352800" y="2057400"/>
                        <a:ext cx="215900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Content Placeholder 2"/>
          <p:cNvSpPr txBox="1">
            <a:spLocks/>
          </p:cNvSpPr>
          <p:nvPr/>
        </p:nvSpPr>
        <p:spPr>
          <a:xfrm>
            <a:off x="0" y="2667000"/>
            <a:ext cx="9144000" cy="457200"/>
          </a:xfrm>
          <a:prstGeom prst="rect">
            <a:avLst/>
          </a:prstGeom>
          <a:solidFill>
            <a:schemeClr val="bg1"/>
          </a:solidFill>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a:solidFill>
                  <a:srgbClr val="C00000"/>
                </a:solidFill>
              </a:rPr>
              <a:t>Work of Friction Cause by Sliding</a:t>
            </a:r>
          </a:p>
        </p:txBody>
      </p:sp>
      <p:sp>
        <p:nvSpPr>
          <p:cNvPr id="26" name="Content Placeholder 2"/>
          <p:cNvSpPr txBox="1">
            <a:spLocks/>
          </p:cNvSpPr>
          <p:nvPr/>
        </p:nvSpPr>
        <p:spPr>
          <a:xfrm>
            <a:off x="0" y="3048000"/>
            <a:ext cx="9144000" cy="6858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A special case exists where a body slides over the surface of another body in the presence of friction.  In the case where the applied force just balances the friction force, we would expect:</a:t>
            </a:r>
          </a:p>
        </p:txBody>
      </p:sp>
      <p:pic>
        <p:nvPicPr>
          <p:cNvPr id="71682" name="Picture 2" descr="D:\Courses\ENGR220\HibbelerV12\Hibbeler_Dynamics_CH14_JPG\fig14_09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32958"/>
          <a:stretch/>
        </p:blipFill>
        <p:spPr bwMode="auto">
          <a:xfrm>
            <a:off x="304800" y="4419600"/>
            <a:ext cx="3160166" cy="1318264"/>
          </a:xfrm>
          <a:prstGeom prst="rect">
            <a:avLst/>
          </a:prstGeom>
          <a:noFill/>
          <a:extLst>
            <a:ext uri="{909E8E84-426E-40DD-AFC4-6F175D3DCCD1}">
              <a14:hiddenFill xmlns:a14="http://schemas.microsoft.com/office/drawing/2010/main">
                <a:solidFill>
                  <a:srgbClr val="FFFFFF"/>
                </a:solidFill>
              </a14:hiddenFill>
            </a:ext>
          </a:extLst>
        </p:spPr>
      </p:pic>
      <p:pic>
        <p:nvPicPr>
          <p:cNvPr id="71684" name="Picture 4" descr="D:\Courses\ENGR220\HibbelerV12\Hibbeler_Dynamics_CH14_JPG\fig14_09b.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27679"/>
          <a:stretch/>
        </p:blipFill>
        <p:spPr bwMode="auto">
          <a:xfrm>
            <a:off x="6781800" y="3886200"/>
            <a:ext cx="1656161" cy="18135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Object 7"/>
          <p:cNvGraphicFramePr>
            <a:graphicFrameLocks noChangeAspect="1"/>
          </p:cNvGraphicFramePr>
          <p:nvPr>
            <p:extLst>
              <p:ext uri="{D42A27DB-BD31-4B8C-83A1-F6EECF244321}">
                <p14:modId xmlns:p14="http://schemas.microsoft.com/office/powerpoint/2010/main" val="1860646325"/>
              </p:ext>
            </p:extLst>
          </p:nvPr>
        </p:nvGraphicFramePr>
        <p:xfrm>
          <a:off x="3276600" y="3886200"/>
          <a:ext cx="2527300" cy="355600"/>
        </p:xfrm>
        <a:graphic>
          <a:graphicData uri="http://schemas.openxmlformats.org/presentationml/2006/ole">
            <mc:AlternateContent xmlns:mc="http://schemas.openxmlformats.org/markup-compatibility/2006">
              <mc:Choice xmlns:v="urn:schemas-microsoft-com:vml" Requires="v">
                <p:oleObj spid="_x0000_s71724" name="Equation" r:id="rId7" imgW="2527200" imgH="355320" progId="Equation.DSMT4">
                  <p:embed/>
                </p:oleObj>
              </mc:Choice>
              <mc:Fallback>
                <p:oleObj name="Equation" r:id="rId7" imgW="2527200" imgH="355320" progId="Equation.DSMT4">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3886200"/>
                        <a:ext cx="2527300" cy="35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1686" name="Picture 6" descr="D:\Courses\ENGR220\HibbelerV12\Hibbeler_Dynamics_CH14_JPG\fig14_09c.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38846"/>
          <a:stretch/>
        </p:blipFill>
        <p:spPr bwMode="auto">
          <a:xfrm>
            <a:off x="4343400" y="4724400"/>
            <a:ext cx="1478597" cy="838200"/>
          </a:xfrm>
          <a:prstGeom prst="rect">
            <a:avLst/>
          </a:prstGeom>
          <a:noFill/>
          <a:extLst>
            <a:ext uri="{909E8E84-426E-40DD-AFC4-6F175D3DCCD1}">
              <a14:hiddenFill xmlns:a14="http://schemas.microsoft.com/office/drawing/2010/main">
                <a:solidFill>
                  <a:srgbClr val="FFFFFF"/>
                </a:solidFill>
              </a14:hiddenFill>
            </a:ext>
          </a:extLst>
        </p:spPr>
      </p:pic>
      <p:sp>
        <p:nvSpPr>
          <p:cNvPr id="30" name="Content Placeholder 2"/>
          <p:cNvSpPr txBox="1">
            <a:spLocks/>
          </p:cNvSpPr>
          <p:nvPr/>
        </p:nvSpPr>
        <p:spPr>
          <a:xfrm>
            <a:off x="0" y="5943600"/>
            <a:ext cx="9144000" cy="685800"/>
          </a:xfrm>
          <a:prstGeom prst="rect">
            <a:avLst/>
          </a:prstGeom>
          <a:solidFill>
            <a:schemeClr val="bg1"/>
          </a:solidFill>
        </p:spPr>
        <p:txBody>
          <a:bodyPr vert="horz" lIns="91440" tIns="45720" rIns="91440" bIns="4572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lvl="1" indent="0">
              <a:spcBef>
                <a:spcPts val="0"/>
              </a:spcBef>
              <a:buFont typeface="Arial" pitchFamily="34" charset="0"/>
              <a:buNone/>
            </a:pPr>
            <a:r>
              <a:rPr lang="en-US" sz="1800" dirty="0"/>
              <a:t>In reality, the work of the resultant friction force represents both the external work of friction and internal work converted into various forms of internal energy, such as heat.</a:t>
            </a:r>
          </a:p>
        </p:txBody>
      </p:sp>
    </p:spTree>
    <p:extLst>
      <p:ext uri="{BB962C8B-B14F-4D97-AF65-F5344CB8AC3E}">
        <p14:creationId xmlns:p14="http://schemas.microsoft.com/office/powerpoint/2010/main" val="540487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1</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EFE91359-9589-4B15-B415-E07A5EF7C6A1}"/>
              </a:ext>
            </a:extLst>
          </p:cNvPr>
          <p:cNvSpPr txBox="1">
            <a:spLocks/>
          </p:cNvSpPr>
          <p:nvPr/>
        </p:nvSpPr>
        <p:spPr>
          <a:xfrm>
            <a:off x="331176" y="3200400"/>
            <a:ext cx="6222024" cy="2546996"/>
          </a:xfrm>
          <a:prstGeom prst="rect">
            <a:avLst/>
          </a:prstGeom>
          <a:solidFill>
            <a:schemeClr val="bg1"/>
          </a:solidFill>
        </p:spPr>
        <p:txBody>
          <a:bodyPr vert="horz" lIns="91440" tIns="45720" rIns="91440" bIns="45720" rtlCol="0" anchor="t" anchorCtr="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dirty="0"/>
              <a:t>Draw a FDB</a:t>
            </a:r>
          </a:p>
          <a:p>
            <a:pPr marL="0" indent="0">
              <a:buNone/>
            </a:pPr>
            <a:r>
              <a:rPr lang="en-US" sz="2000" dirty="0"/>
              <a:t>(If you’re trying to move the crate, don’t push in the downward direction!)</a:t>
            </a:r>
          </a:p>
          <a:p>
            <a:pPr marL="0" indent="0">
              <a:buNone/>
            </a:pPr>
            <a:r>
              <a:rPr lang="en-US" sz="2000" dirty="0"/>
              <a:t>Solve for normal force</a:t>
            </a:r>
          </a:p>
          <a:p>
            <a:pPr marL="0" indent="0">
              <a:buNone/>
            </a:pPr>
            <a:r>
              <a:rPr lang="en-US" sz="2000" dirty="0"/>
              <a:t>Put friction force in correct direction</a:t>
            </a:r>
          </a:p>
          <a:p>
            <a:pPr marL="0" indent="0">
              <a:buNone/>
            </a:pPr>
            <a:r>
              <a:rPr lang="en-US" sz="2000" dirty="0"/>
              <a:t>Find Work terms (noting +/- sign)</a:t>
            </a:r>
          </a:p>
          <a:p>
            <a:pPr marL="0" indent="0">
              <a:buNone/>
            </a:pPr>
            <a:r>
              <a:rPr lang="en-US" sz="2000" dirty="0"/>
              <a:t>Apply conservation of energy equation</a:t>
            </a:r>
          </a:p>
          <a:p>
            <a:pPr marL="0" indent="0">
              <a:buNone/>
            </a:pPr>
            <a:endParaRPr lang="en-US" sz="2000" dirty="0"/>
          </a:p>
          <a:p>
            <a:pPr marL="0" indent="0">
              <a:buFont typeface="Arial" pitchFamily="34" charset="0"/>
              <a:buNone/>
            </a:pPr>
            <a:endParaRPr lang="en-US" sz="2000" dirty="0"/>
          </a:p>
        </p:txBody>
      </p:sp>
      <p:pic>
        <p:nvPicPr>
          <p:cNvPr id="7" name="Picture 6">
            <a:extLst>
              <a:ext uri="{FF2B5EF4-FFF2-40B4-BE49-F238E27FC236}">
                <a16:creationId xmlns:a16="http://schemas.microsoft.com/office/drawing/2014/main" id="{EBEAF5E1-04CF-41C0-A2F1-B69A032C13F0}"/>
              </a:ext>
            </a:extLst>
          </p:cNvPr>
          <p:cNvPicPr>
            <a:picLocks noChangeAspect="1"/>
          </p:cNvPicPr>
          <p:nvPr/>
        </p:nvPicPr>
        <p:blipFill>
          <a:blip r:embed="rId2"/>
          <a:stretch>
            <a:fillRect/>
          </a:stretch>
        </p:blipFill>
        <p:spPr>
          <a:xfrm>
            <a:off x="228600" y="838200"/>
            <a:ext cx="3876675" cy="1171575"/>
          </a:xfrm>
          <a:prstGeom prst="rect">
            <a:avLst/>
          </a:prstGeom>
        </p:spPr>
      </p:pic>
      <p:pic>
        <p:nvPicPr>
          <p:cNvPr id="9" name="Picture 8">
            <a:extLst>
              <a:ext uri="{FF2B5EF4-FFF2-40B4-BE49-F238E27FC236}">
                <a16:creationId xmlns:a16="http://schemas.microsoft.com/office/drawing/2014/main" id="{A3239AEF-B264-4B1E-9B53-77A4C1E64873}"/>
              </a:ext>
            </a:extLst>
          </p:cNvPr>
          <p:cNvPicPr>
            <a:picLocks noChangeAspect="1"/>
          </p:cNvPicPr>
          <p:nvPr/>
        </p:nvPicPr>
        <p:blipFill>
          <a:blip r:embed="rId3"/>
          <a:stretch>
            <a:fillRect/>
          </a:stretch>
        </p:blipFill>
        <p:spPr>
          <a:xfrm>
            <a:off x="4800600" y="838200"/>
            <a:ext cx="3955502" cy="2057392"/>
          </a:xfrm>
          <a:prstGeom prst="rect">
            <a:avLst/>
          </a:prstGeom>
        </p:spPr>
      </p:pic>
    </p:spTree>
    <p:extLst>
      <p:ext uri="{BB962C8B-B14F-4D97-AF65-F5344CB8AC3E}">
        <p14:creationId xmlns:p14="http://schemas.microsoft.com/office/powerpoint/2010/main" val="1258494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a:solidFill>
            <a:schemeClr val="bg1"/>
          </a:solidFill>
        </p:spPr>
        <p:txBody>
          <a:bodyPr>
            <a:noAutofit/>
          </a:bodyPr>
          <a:lstStyle/>
          <a:p>
            <a:pPr marL="182880" algn="l"/>
            <a:r>
              <a:rPr lang="en-US" sz="2000" dirty="0"/>
              <a:t>In-Class Practice Problem 1</a:t>
            </a:r>
          </a:p>
        </p:txBody>
      </p:sp>
      <p:sp>
        <p:nvSpPr>
          <p:cNvPr id="4" name="Title 1"/>
          <p:cNvSpPr txBox="1">
            <a:spLocks/>
          </p:cNvSpPr>
          <p:nvPr/>
        </p:nvSpPr>
        <p:spPr>
          <a:xfrm>
            <a:off x="8001000" y="0"/>
            <a:ext cx="1143000" cy="609600"/>
          </a:xfrm>
          <a:prstGeom prst="rect">
            <a:avLst/>
          </a:prstGeom>
          <a:solidFill>
            <a:schemeClr val="bg1"/>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p>
        </p:txBody>
      </p:sp>
      <p:cxnSp>
        <p:nvCxnSpPr>
          <p:cNvPr id="6" name="Straight Connector 5"/>
          <p:cNvCxnSpPr/>
          <p:nvPr/>
        </p:nvCxnSpPr>
        <p:spPr>
          <a:xfrm>
            <a:off x="0" y="609600"/>
            <a:ext cx="9144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BEAF5E1-04CF-41C0-A2F1-B69A032C13F0}"/>
              </a:ext>
            </a:extLst>
          </p:cNvPr>
          <p:cNvPicPr>
            <a:picLocks noChangeAspect="1"/>
          </p:cNvPicPr>
          <p:nvPr/>
        </p:nvPicPr>
        <p:blipFill>
          <a:blip r:embed="rId2"/>
          <a:stretch>
            <a:fillRect/>
          </a:stretch>
        </p:blipFill>
        <p:spPr>
          <a:xfrm>
            <a:off x="228600" y="838200"/>
            <a:ext cx="3876675" cy="1171575"/>
          </a:xfrm>
          <a:prstGeom prst="rect">
            <a:avLst/>
          </a:prstGeom>
        </p:spPr>
      </p:pic>
      <p:pic>
        <p:nvPicPr>
          <p:cNvPr id="9" name="Picture 8">
            <a:extLst>
              <a:ext uri="{FF2B5EF4-FFF2-40B4-BE49-F238E27FC236}">
                <a16:creationId xmlns:a16="http://schemas.microsoft.com/office/drawing/2014/main" id="{A3239AEF-B264-4B1E-9B53-77A4C1E64873}"/>
              </a:ext>
            </a:extLst>
          </p:cNvPr>
          <p:cNvPicPr>
            <a:picLocks noChangeAspect="1"/>
          </p:cNvPicPr>
          <p:nvPr/>
        </p:nvPicPr>
        <p:blipFill>
          <a:blip r:embed="rId3"/>
          <a:stretch>
            <a:fillRect/>
          </a:stretch>
        </p:blipFill>
        <p:spPr>
          <a:xfrm>
            <a:off x="4800600" y="838200"/>
            <a:ext cx="3955502" cy="2057392"/>
          </a:xfrm>
          <a:prstGeom prst="rect">
            <a:avLst/>
          </a:prstGeom>
        </p:spPr>
      </p:pic>
      <p:pic>
        <p:nvPicPr>
          <p:cNvPr id="3" name="Picture 2">
            <a:extLst>
              <a:ext uri="{FF2B5EF4-FFF2-40B4-BE49-F238E27FC236}">
                <a16:creationId xmlns:a16="http://schemas.microsoft.com/office/drawing/2014/main" id="{066B3D5C-7EAE-44EB-9136-7DFB9E344E34}"/>
              </a:ext>
            </a:extLst>
          </p:cNvPr>
          <p:cNvPicPr>
            <a:picLocks noChangeAspect="1"/>
          </p:cNvPicPr>
          <p:nvPr/>
        </p:nvPicPr>
        <p:blipFill>
          <a:blip r:embed="rId4"/>
          <a:stretch>
            <a:fillRect/>
          </a:stretch>
        </p:blipFill>
        <p:spPr>
          <a:xfrm>
            <a:off x="838200" y="3106606"/>
            <a:ext cx="4610100" cy="3429000"/>
          </a:xfrm>
          <a:prstGeom prst="rect">
            <a:avLst/>
          </a:prstGeom>
        </p:spPr>
      </p:pic>
    </p:spTree>
    <p:extLst>
      <p:ext uri="{BB962C8B-B14F-4D97-AF65-F5344CB8AC3E}">
        <p14:creationId xmlns:p14="http://schemas.microsoft.com/office/powerpoint/2010/main" val="39328774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C00000"/>
          </a:solidFill>
          <a:tailEnd type="stealth"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otalTime>1565</TotalTime>
  <Words>819</Words>
  <Application>Microsoft Office PowerPoint</Application>
  <PresentationFormat>On-screen Show (4:3)</PresentationFormat>
  <Paragraphs>85</Paragraphs>
  <Slides>20</Slides>
  <Notes>0</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4" baseType="lpstr">
      <vt:lpstr>Arial</vt:lpstr>
      <vt:lpstr>Calibri</vt:lpstr>
      <vt:lpstr>Office Theme</vt:lpstr>
      <vt:lpstr>Equation</vt:lpstr>
      <vt:lpstr>Chapter 14</vt:lpstr>
      <vt:lpstr>Work of a Force</vt:lpstr>
      <vt:lpstr>Work of a Force</vt:lpstr>
      <vt:lpstr>Work of a Force</vt:lpstr>
      <vt:lpstr>Work of a Force</vt:lpstr>
      <vt:lpstr>Principle of Work and Energy</vt:lpstr>
      <vt:lpstr>Principle of Work and Energy</vt:lpstr>
      <vt:lpstr>In-Class Practice Problem 1</vt:lpstr>
      <vt:lpstr>In-Class Practice Problem 1</vt:lpstr>
      <vt:lpstr>In-Class Practice Problem 1</vt:lpstr>
      <vt:lpstr>In-Class Practice Problem 1</vt:lpstr>
      <vt:lpstr>In-Class Practice Problem 2</vt:lpstr>
      <vt:lpstr>In-Class Practice Problem 2</vt:lpstr>
      <vt:lpstr>In-Class Practice Problem 3</vt:lpstr>
      <vt:lpstr>In-Class Practice Problem 3</vt:lpstr>
      <vt:lpstr>In-Class Practice Problem 3</vt:lpstr>
      <vt:lpstr>In-Class Practice Problem 3</vt:lpstr>
      <vt:lpstr>In-Class Practice Problem 4</vt:lpstr>
      <vt:lpstr>In-Class Practice Problem 4</vt:lpstr>
      <vt:lpstr>In-Class Practice Problem 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Wolbrecht</dc:creator>
  <cp:lastModifiedBy>Dan Cordon</cp:lastModifiedBy>
  <cp:revision>155</cp:revision>
  <dcterms:created xsi:type="dcterms:W3CDTF">2012-06-25T20:35:01Z</dcterms:created>
  <dcterms:modified xsi:type="dcterms:W3CDTF">2022-02-25T15:49:17Z</dcterms:modified>
</cp:coreProperties>
</file>