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30" r:id="rId2"/>
    <p:sldId id="258" r:id="rId3"/>
    <p:sldId id="257" r:id="rId4"/>
    <p:sldId id="259" r:id="rId5"/>
    <p:sldId id="261" r:id="rId6"/>
    <p:sldId id="269" r:id="rId7"/>
    <p:sldId id="262" r:id="rId8"/>
    <p:sldId id="270" r:id="rId9"/>
    <p:sldId id="263" r:id="rId10"/>
    <p:sldId id="264" r:id="rId11"/>
    <p:sldId id="268" r:id="rId12"/>
    <p:sldId id="331" r:id="rId13"/>
    <p:sldId id="277" r:id="rId14"/>
    <p:sldId id="276" r:id="rId15"/>
    <p:sldId id="278" r:id="rId16"/>
    <p:sldId id="279" r:id="rId17"/>
    <p:sldId id="280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/>
    <p:restoredTop sz="90819" autoAdjust="0"/>
  </p:normalViewPr>
  <p:slideViewPr>
    <p:cSldViewPr>
      <p:cViewPr varScale="1">
        <p:scale>
          <a:sx n="86" d="100"/>
          <a:sy n="86" d="100"/>
        </p:scale>
        <p:origin x="13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9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4ADBB9-1977-3EBE-4484-34C47B311C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A5355-9D8F-2B7E-43D4-030A3184C1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63E8538-8064-44C8-BBE8-140F531C499B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771B5-DE39-7CF5-FF4D-123E685CD3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126DA-62ED-5E5C-1318-36E884B02A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F21131-B59D-4E5D-824A-6A307651D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AAA927-4D25-64EB-AFBD-F17A6A2EA3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B495C-548C-A312-CA2A-96A39AA137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5831B62F-AF9B-42C4-BE3C-15DD9B130DA9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3BF4CE-FACF-1761-6FD1-FA1FCA7672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285867D-7D00-7AA5-C801-29FD350DB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314E5-7434-A1D3-946E-1626AB1C14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ABF58-B958-4E5F-1F68-FC10B92497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5130A6-BC44-4300-A39E-6BAD0B332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776B2-8103-BB17-4D29-6D0F9327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97CFB82-52C8-432C-A04B-96F86E68526C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3460-9152-65CF-06A8-06039FF1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86FB-2470-2A0E-595C-94D0468A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3C9F97-6AA4-48A5-BDF8-925253248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30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7DDB8-E587-7D44-0D3E-8306176E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0A310FA-9FE1-47E3-BD37-95632143B7FD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00264-5224-A01D-1FAA-B34BEF7C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5365-79C8-2818-5B05-FB1520FF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6F0073-FC92-4951-93F2-47F3A9487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94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EBF4D-74F2-01B3-083A-F3C3A4B8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A1DB683-929E-411F-B4FD-710AF981B72F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FB65-DA5F-E7D3-36E9-895C949D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9E6D-58AA-E3C7-1E0B-4BB4A3A9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778A47-1C94-4179-991C-C5CF7606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87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0C00D-0A2A-1343-717A-B7A74E7D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32A8285-7550-41BD-98E7-D13CC4BD5C23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F2633-955F-22AC-ABE1-83CBD732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8C4ED-28DC-16FA-2242-8ED5C35B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605F3A-DDD2-44F0-AED0-EABB00F8D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19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7367D-F5A6-C82B-90B8-0FD00A73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F5427E3F-F12F-499B-BC05-CF305C899C39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551D7-66B4-A05A-B6DF-14AAC8EA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2D37C-B044-7974-626E-93D142CD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EC394D-A6CF-452D-A0F8-2CC0302F1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40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AF463-C292-EDEA-E201-F12F0D84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18FFA00-3F6E-47BC-B3A8-6028A19F003B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3A3B9-02B4-D0E1-DD53-D9DCFE2D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7B645-E645-A541-4688-51933A76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EBCC01-3651-4E3B-AE5D-58CF70FC5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A2D457-B1DF-7CBB-FEBF-02A46013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6EACB5F0-0615-45A6-8665-FA7145F99F82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67DD2-D75A-98D9-1C65-3F0C268E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AEA064-6A05-CF8B-2971-6674269FF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8EF35C-1240-42AE-8382-C07FDBD1D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38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17EFE-677F-B9AA-C1BB-09AEED382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4A9B6D7-16C1-4FDF-8AC6-926DD83FD7B2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9C73A-DD43-9136-CFD0-42AC26F6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B7FFC-0CAB-F532-22CB-37AA1B9C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96F7A7-2C05-4FA0-9A5F-AD432E06A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9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022BA-4135-A219-7158-3F1CB958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BED959B-A8C9-417E-B1DE-408FC7229F19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B0E28-55B4-1641-4500-99048FA1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79745-888F-09ED-DD6F-546364FE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8525DC4-1F15-44F8-9B0A-E210DA2B3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52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DE6CE-4C89-3C18-9039-3DB8D5CF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4080795-84DB-4694-BECC-29A5B2B400BF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59C2D-A6BA-16D7-9D34-41C0BCD6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600D3-45AF-7F2B-525D-CEC77F7F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D15AD5-1467-4B01-B464-EBFAE2BC2E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53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EA37-EF8E-58B3-4B65-A476FFCF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5575AC8-4931-4660-B2D0-621F4AD8CC60}" type="datetimeFigureOut">
              <a:rPr lang="en-US"/>
              <a:pPr>
                <a:defRPr/>
              </a:pPr>
              <a:t>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74FC5-D498-D4CA-CFA8-7FC7CE06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562B7-F6CA-D62A-51C6-FDA7673B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2D1A71-E823-49D7-A12C-4E402869A9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46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86FF71-55A4-67E6-0B72-0672FF62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512E3-635A-CAD4-1817-57BE55081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>
            <a:extLst>
              <a:ext uri="{FF2B5EF4-FFF2-40B4-BE49-F238E27FC236}">
                <a16:creationId xmlns:a16="http://schemas.microsoft.com/office/drawing/2014/main" id="{D7683F83-B8CA-1A5D-1398-38D0C6EA678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2400"/>
            <a:ext cx="9144000" cy="6705600"/>
            <a:chOff x="0" y="227955"/>
            <a:chExt cx="9238889" cy="69216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1E728A-FFBF-83E9-5741-70E5AC1F4130}"/>
                </a:ext>
              </a:extLst>
            </p:cNvPr>
            <p:cNvSpPr/>
            <p:nvPr userDrawn="1"/>
          </p:nvSpPr>
          <p:spPr>
            <a:xfrm>
              <a:off x="227764" y="227955"/>
              <a:ext cx="8685519" cy="639895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0FB5034-54EC-5AB2-6067-044D05DB2E47}"/>
                </a:ext>
              </a:extLst>
            </p:cNvPr>
            <p:cNvSpPr/>
            <p:nvPr userDrawn="1"/>
          </p:nvSpPr>
          <p:spPr>
            <a:xfrm>
              <a:off x="0" y="6240185"/>
              <a:ext cx="376934" cy="117983"/>
            </a:xfrm>
            <a:prstGeom prst="rect">
              <a:avLst/>
            </a:prstGeom>
            <a:solidFill>
              <a:srgbClr val="A78D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1031" name="Picture 8" descr="ui_logo_rgb.pdf">
              <a:extLst>
                <a:ext uri="{FF2B5EF4-FFF2-40B4-BE49-F238E27FC236}">
                  <a16:creationId xmlns:a16="http://schemas.microsoft.com/office/drawing/2014/main" id="{F23C144C-E5C0-0D0A-0B30-CD88D9608C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566" y="6138684"/>
              <a:ext cx="1874242" cy="31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9" descr="engr_ppt.pdf">
              <a:extLst>
                <a:ext uri="{FF2B5EF4-FFF2-40B4-BE49-F238E27FC236}">
                  <a16:creationId xmlns:a16="http://schemas.microsoft.com/office/drawing/2014/main" id="{3481DFB6-5AA1-65DE-B575-BF9723B249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60" y="6198313"/>
              <a:ext cx="29337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admin-gold-whiteCLIP.png">
              <a:extLst>
                <a:ext uri="{FF2B5EF4-FFF2-40B4-BE49-F238E27FC236}">
                  <a16:creationId xmlns:a16="http://schemas.microsoft.com/office/drawing/2014/main" id="{CD77F6A2-23C5-F3D0-C65C-B8EEB0644A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342" y="5378209"/>
              <a:ext cx="1758547" cy="17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000" spc="-1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4.bin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04E9D51-DC80-7CBC-4942-19EABE9B8F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ME 433</a:t>
            </a:r>
            <a:br>
              <a:rPr lang="en-US" dirty="0"/>
            </a:br>
            <a:r>
              <a:rPr lang="en-US" dirty="0"/>
              <a:t>Internal Combustion Engines</a:t>
            </a:r>
            <a:br>
              <a:rPr lang="en-US" dirty="0"/>
            </a:br>
            <a:endParaRPr lang="en-US" dirty="0"/>
          </a:p>
        </p:txBody>
      </p:sp>
      <p:sp>
        <p:nvSpPr>
          <p:cNvPr id="2051" name="Subtitle 3">
            <a:extLst>
              <a:ext uri="{FF2B5EF4-FFF2-40B4-BE49-F238E27FC236}">
                <a16:creationId xmlns:a16="http://schemas.microsoft.com/office/drawing/2014/main" id="{77BC4226-4466-A85D-6602-9174C3A36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Professor: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Dr. Dan Cordon (AKA Dr. Dan)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4">
            <a:extLst>
              <a:ext uri="{FF2B5EF4-FFF2-40B4-BE49-F238E27FC236}">
                <a16:creationId xmlns:a16="http://schemas.microsoft.com/office/drawing/2014/main" id="{205077D1-552D-D033-822D-726AC55B9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06475"/>
            <a:ext cx="82423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/>
              <a:t> For a cold air-standard analysis the specific heats are assumed to be constant evaluated at ambient temperature values (</a:t>
            </a:r>
            <a:r>
              <a:rPr lang="en-US" altLang="en-US" i="1"/>
              <a:t>k = c</a:t>
            </a:r>
            <a:r>
              <a:rPr lang="en-US" altLang="en-US" i="1" baseline="-25000"/>
              <a:t>p</a:t>
            </a:r>
            <a:r>
              <a:rPr lang="en-US" altLang="en-US" i="1"/>
              <a:t>/c</a:t>
            </a:r>
            <a:r>
              <a:rPr lang="en-US" altLang="en-US" i="1" baseline="-25000"/>
              <a:t>v</a:t>
            </a:r>
            <a:r>
              <a:rPr lang="en-US" altLang="en-US"/>
              <a:t> = 1.4). </a:t>
            </a:r>
          </a:p>
          <a:p>
            <a:pPr eaLnBrk="1" hangingPunct="1"/>
            <a:endParaRPr lang="en-US" altLang="en-US"/>
          </a:p>
          <a:p>
            <a:pPr eaLnBrk="1" hangingPunct="1">
              <a:buFontTx/>
              <a:buChar char="•"/>
            </a:pPr>
            <a:r>
              <a:rPr lang="en-US" altLang="en-US"/>
              <a:t> For the two isentropic processes in the cycle, assuming ideal gas with constant specific heat using 			    yields:</a:t>
            </a:r>
          </a:p>
        </p:txBody>
      </p:sp>
      <p:sp>
        <p:nvSpPr>
          <p:cNvPr id="7177" name="Text Box 5">
            <a:extLst>
              <a:ext uri="{FF2B5EF4-FFF2-40B4-BE49-F238E27FC236}">
                <a16:creationId xmlns:a16="http://schemas.microsoft.com/office/drawing/2014/main" id="{D2929315-CA41-D7B6-E7B7-43C7790EB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963" y="396875"/>
            <a:ext cx="4811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Cold Air-Standard Analysis</a:t>
            </a:r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74A31470-EAFE-0AAE-8825-01C531815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" y="3081338"/>
            <a:ext cx="1122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1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>
                <a:cs typeface="Times New Roman" panose="02020603050405020304" pitchFamily="18" charset="0"/>
              </a:rPr>
              <a:t> 2 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</p:txBody>
      </p:sp>
      <p:graphicFrame>
        <p:nvGraphicFramePr>
          <p:cNvPr id="7170" name="Object 9">
            <a:extLst>
              <a:ext uri="{FF2B5EF4-FFF2-40B4-BE49-F238E27FC236}">
                <a16:creationId xmlns:a16="http://schemas.microsoft.com/office/drawing/2014/main" id="{C94919CD-4705-9E70-FCC5-BBFC5F9D59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136127"/>
              </p:ext>
            </p:extLst>
          </p:nvPr>
        </p:nvGraphicFramePr>
        <p:xfrm>
          <a:off x="2330449" y="2895601"/>
          <a:ext cx="18036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280" imgH="507960" progId="Equation.3">
                  <p:embed/>
                </p:oleObj>
              </mc:Choice>
              <mc:Fallback>
                <p:oleObj name="Equation" r:id="rId2" imgW="1295280" imgH="507960" progId="Equation.3">
                  <p:embed/>
                  <p:pic>
                    <p:nvPicPr>
                      <p:cNvPr id="7170" name="Object 9">
                        <a:extLst>
                          <a:ext uri="{FF2B5EF4-FFF2-40B4-BE49-F238E27FC236}">
                            <a16:creationId xmlns:a16="http://schemas.microsoft.com/office/drawing/2014/main" id="{C94919CD-4705-9E70-FCC5-BBFC5F9D59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49" y="2895601"/>
                        <a:ext cx="1803625" cy="706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8">
            <a:extLst>
              <a:ext uri="{FF2B5EF4-FFF2-40B4-BE49-F238E27FC236}">
                <a16:creationId xmlns:a16="http://schemas.microsoft.com/office/drawing/2014/main" id="{318C58C2-7B37-EB3D-6633-C0BB8D35A8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38688" y="2824163"/>
          <a:ext cx="13811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300" imgH="914400" progId="Equation.3">
                  <p:embed/>
                </p:oleObj>
              </mc:Choice>
              <mc:Fallback>
                <p:oleObj name="Equation" r:id="rId4" imgW="1384300" imgH="914400" progId="Equation.3">
                  <p:embed/>
                  <p:pic>
                    <p:nvPicPr>
                      <p:cNvPr id="7171" name="Object 8">
                        <a:extLst>
                          <a:ext uri="{FF2B5EF4-FFF2-40B4-BE49-F238E27FC236}">
                            <a16:creationId xmlns:a16="http://schemas.microsoft.com/office/drawing/2014/main" id="{318C58C2-7B37-EB3D-6633-C0BB8D35A8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2824163"/>
                        <a:ext cx="13811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Rectangle 12">
            <a:extLst>
              <a:ext uri="{FF2B5EF4-FFF2-40B4-BE49-F238E27FC236}">
                <a16:creationId xmlns:a16="http://schemas.microsoft.com/office/drawing/2014/main" id="{0C6F3458-554B-0A2B-6318-54C956805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3" y="4181475"/>
            <a:ext cx="1122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3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>
                <a:cs typeface="Times New Roman" panose="02020603050405020304" pitchFamily="18" charset="0"/>
              </a:rPr>
              <a:t> 4 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</p:txBody>
      </p:sp>
      <p:graphicFrame>
        <p:nvGraphicFramePr>
          <p:cNvPr id="7172" name="Object 7">
            <a:extLst>
              <a:ext uri="{FF2B5EF4-FFF2-40B4-BE49-F238E27FC236}">
                <a16:creationId xmlns:a16="http://schemas.microsoft.com/office/drawing/2014/main" id="{65F81155-C63E-F213-2B8B-3C17C8FDDA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785134"/>
              </p:ext>
            </p:extLst>
          </p:nvPr>
        </p:nvGraphicFramePr>
        <p:xfrm>
          <a:off x="2120876" y="4121653"/>
          <a:ext cx="2035424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0160" imgH="507960" progId="Equation.3">
                  <p:embed/>
                </p:oleObj>
              </mc:Choice>
              <mc:Fallback>
                <p:oleObj name="Equation" r:id="rId6" imgW="1460160" imgH="507960" progId="Equation.3">
                  <p:embed/>
                  <p:pic>
                    <p:nvPicPr>
                      <p:cNvPr id="7172" name="Object 7">
                        <a:extLst>
                          <a:ext uri="{FF2B5EF4-FFF2-40B4-BE49-F238E27FC236}">
                            <a16:creationId xmlns:a16="http://schemas.microsoft.com/office/drawing/2014/main" id="{65F81155-C63E-F213-2B8B-3C17C8FDDA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876" y="4121653"/>
                        <a:ext cx="2035424" cy="706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6">
            <a:extLst>
              <a:ext uri="{FF2B5EF4-FFF2-40B4-BE49-F238E27FC236}">
                <a16:creationId xmlns:a16="http://schemas.microsoft.com/office/drawing/2014/main" id="{1C9EA619-2F3D-1AC6-F406-4C4C2C22DE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32350" y="3913188"/>
          <a:ext cx="13811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84300" imgH="914400" progId="Equation.3">
                  <p:embed/>
                </p:oleObj>
              </mc:Choice>
              <mc:Fallback>
                <p:oleObj name="Equation" r:id="rId8" imgW="1384300" imgH="914400" progId="Equation.3">
                  <p:embed/>
                  <p:pic>
                    <p:nvPicPr>
                      <p:cNvPr id="7173" name="Object 6">
                        <a:extLst>
                          <a:ext uri="{FF2B5EF4-FFF2-40B4-BE49-F238E27FC236}">
                            <a16:creationId xmlns:a16="http://schemas.microsoft.com/office/drawing/2014/main" id="{1C9EA619-2F3D-1AC6-F406-4C4C2C22DE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2350" y="3913188"/>
                        <a:ext cx="13811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80" name="Group 12">
            <a:extLst>
              <a:ext uri="{FF2B5EF4-FFF2-40B4-BE49-F238E27FC236}">
                <a16:creationId xmlns:a16="http://schemas.microsoft.com/office/drawing/2014/main" id="{D289D5DB-069A-2B1E-45C6-A70F680C34CA}"/>
              </a:ext>
            </a:extLst>
          </p:cNvPr>
          <p:cNvGrpSpPr>
            <a:grpSpLocks/>
          </p:cNvGrpSpPr>
          <p:nvPr/>
        </p:nvGrpSpPr>
        <p:grpSpPr bwMode="auto">
          <a:xfrm>
            <a:off x="2582863" y="5191918"/>
            <a:ext cx="3705188" cy="755650"/>
            <a:chOff x="2582863" y="5191918"/>
            <a:chExt cx="3705188" cy="755650"/>
          </a:xfrm>
        </p:grpSpPr>
        <p:graphicFrame>
          <p:nvGraphicFramePr>
            <p:cNvPr id="7175" name="Object 14">
              <a:extLst>
                <a:ext uri="{FF2B5EF4-FFF2-40B4-BE49-F238E27FC236}">
                  <a16:creationId xmlns:a16="http://schemas.microsoft.com/office/drawing/2014/main" id="{0FE67CD6-9836-F5EB-9A4D-3185F4297B7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2935463"/>
                </p:ext>
              </p:extLst>
            </p:nvPr>
          </p:nvGraphicFramePr>
          <p:xfrm>
            <a:off x="2582863" y="5268912"/>
            <a:ext cx="3681027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628720" imgH="431640" progId="Equation.3">
                    <p:embed/>
                  </p:oleObj>
                </mc:Choice>
                <mc:Fallback>
                  <p:oleObj name="Equation" r:id="rId10" imgW="2628720" imgH="431640" progId="Equation.3">
                    <p:embed/>
                    <p:pic>
                      <p:nvPicPr>
                        <p:cNvPr id="7175" name="Object 14">
                          <a:extLst>
                            <a:ext uri="{FF2B5EF4-FFF2-40B4-BE49-F238E27FC236}">
                              <a16:creationId xmlns:a16="http://schemas.microsoft.com/office/drawing/2014/main" id="{0FE67CD6-9836-F5EB-9A4D-3185F4297B7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2863" y="5268912"/>
                          <a:ext cx="3681027" cy="6016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1" name="Rectangle 16">
              <a:extLst>
                <a:ext uri="{FF2B5EF4-FFF2-40B4-BE49-F238E27FC236}">
                  <a16:creationId xmlns:a16="http://schemas.microsoft.com/office/drawing/2014/main" id="{3442519A-3941-C34A-2F54-9FF043580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800" y="5191918"/>
              <a:ext cx="1030251" cy="755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7174" name="Object 17">
            <a:extLst>
              <a:ext uri="{FF2B5EF4-FFF2-40B4-BE49-F238E27FC236}">
                <a16:creationId xmlns:a16="http://schemas.microsoft.com/office/drawing/2014/main" id="{D73DA4EC-4813-2A49-16CA-91E3B1251C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6350" y="2260600"/>
          <a:ext cx="2400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400120" imgH="304560" progId="Equation.3">
                  <p:embed/>
                </p:oleObj>
              </mc:Choice>
              <mc:Fallback>
                <p:oleObj name="Equation" r:id="rId12" imgW="2400120" imgH="304560" progId="Equation.3">
                  <p:embed/>
                  <p:pic>
                    <p:nvPicPr>
                      <p:cNvPr id="7174" name="Object 17">
                        <a:extLst>
                          <a:ext uri="{FF2B5EF4-FFF2-40B4-BE49-F238E27FC236}">
                            <a16:creationId xmlns:a16="http://schemas.microsoft.com/office/drawing/2014/main" id="{D73DA4EC-4813-2A49-16CA-91E3B1251C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2260600"/>
                        <a:ext cx="24003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>
            <a:extLst>
              <a:ext uri="{FF2B5EF4-FFF2-40B4-BE49-F238E27FC236}">
                <a16:creationId xmlns:a16="http://schemas.microsoft.com/office/drawing/2014/main" id="{24EFBE80-2345-A4D6-7F33-98953243F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565150"/>
            <a:ext cx="4981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Effect of Specific Heat Ratio</a:t>
            </a:r>
            <a:endParaRPr lang="en-US" altLang="en-US" sz="2800" b="1"/>
          </a:p>
        </p:txBody>
      </p:sp>
      <p:graphicFrame>
        <p:nvGraphicFramePr>
          <p:cNvPr id="8194" name="Object 7">
            <a:extLst>
              <a:ext uri="{FF2B5EF4-FFF2-40B4-BE49-F238E27FC236}">
                <a16:creationId xmlns:a16="http://schemas.microsoft.com/office/drawing/2014/main" id="{AB00449B-13AC-D11D-754B-C70B1FE915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50119"/>
              </p:ext>
            </p:extLst>
          </p:nvPr>
        </p:nvGraphicFramePr>
        <p:xfrm>
          <a:off x="3550177" y="1627732"/>
          <a:ext cx="174678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419040" progId="Equation.3">
                  <p:embed/>
                </p:oleObj>
              </mc:Choice>
              <mc:Fallback>
                <p:oleObj name="Equation" r:id="rId2" imgW="1155600" imgH="419040" progId="Equation.3">
                  <p:embed/>
                  <p:pic>
                    <p:nvPicPr>
                      <p:cNvPr id="8194" name="Object 7">
                        <a:extLst>
                          <a:ext uri="{FF2B5EF4-FFF2-40B4-BE49-F238E27FC236}">
                            <a16:creationId xmlns:a16="http://schemas.microsoft.com/office/drawing/2014/main" id="{AB00449B-13AC-D11D-754B-C70B1FE915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0177" y="1627732"/>
                        <a:ext cx="1746783" cy="628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10">
            <a:extLst>
              <a:ext uri="{FF2B5EF4-FFF2-40B4-BE49-F238E27FC236}">
                <a16:creationId xmlns:a16="http://schemas.microsoft.com/office/drawing/2014/main" id="{AC055167-6460-3246-CE17-4020CFC9C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338" y="1535113"/>
            <a:ext cx="1922462" cy="793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197" name="Picture 11" descr="~lwf0001">
            <a:extLst>
              <a:ext uri="{FF2B5EF4-FFF2-40B4-BE49-F238E27FC236}">
                <a16:creationId xmlns:a16="http://schemas.microsoft.com/office/drawing/2014/main" id="{18AFAF5C-EE9C-9BDF-F09F-C59969E4D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288" y="2684463"/>
            <a:ext cx="5967412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8">
            <a:extLst>
              <a:ext uri="{FF2B5EF4-FFF2-40B4-BE49-F238E27FC236}">
                <a16:creationId xmlns:a16="http://schemas.microsoft.com/office/drawing/2014/main" id="{ADBAA1BC-CD16-B164-7958-BDBBF9F99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5" y="2894013"/>
            <a:ext cx="1374775" cy="2346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1400" b="1" dirty="0"/>
              <a:t> Specific heat </a:t>
            </a:r>
          </a:p>
          <a:p>
            <a:pPr eaLnBrk="1" hangingPunct="1"/>
            <a:r>
              <a:rPr lang="en-US" altLang="en-US" sz="1400" b="1" dirty="0"/>
              <a:t> ratio (k)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8199" name="AutoShape 9">
            <a:extLst>
              <a:ext uri="{FF2B5EF4-FFF2-40B4-BE49-F238E27FC236}">
                <a16:creationId xmlns:a16="http://schemas.microsoft.com/office/drawing/2014/main" id="{09BF1178-95CD-64E8-F4BB-84D8421FA6A5}"/>
              </a:ext>
            </a:extLst>
          </p:cNvPr>
          <p:cNvSpPr>
            <a:spLocks/>
          </p:cNvSpPr>
          <p:nvPr/>
        </p:nvSpPr>
        <p:spPr bwMode="auto">
          <a:xfrm>
            <a:off x="6797675" y="3427413"/>
            <a:ext cx="138113" cy="644525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Text Box 12">
            <a:extLst>
              <a:ext uri="{FF2B5EF4-FFF2-40B4-BE49-F238E27FC236}">
                <a16:creationId xmlns:a16="http://schemas.microsoft.com/office/drawing/2014/main" id="{6B41FDD6-7E74-6C7E-B091-335490AF0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5902325"/>
            <a:ext cx="6705600" cy="338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600" dirty="0"/>
              <a:t>Cylinder temperatures vary between 20K and 2000K where 1.2 &lt; k &lt; 1.4</a:t>
            </a:r>
            <a:endParaRPr lang="en-US" alt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56EF27-F846-8BBA-9B62-71AB085A81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8">
            <a:extLst>
              <a:ext uri="{FF2B5EF4-FFF2-40B4-BE49-F238E27FC236}">
                <a16:creationId xmlns:a16="http://schemas.microsoft.com/office/drawing/2014/main" id="{C47BB337-4A6D-4B79-CD35-7CBABD3F9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11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151" name="Rectangle 9">
            <a:extLst>
              <a:ext uri="{FF2B5EF4-FFF2-40B4-BE49-F238E27FC236}">
                <a16:creationId xmlns:a16="http://schemas.microsoft.com/office/drawing/2014/main" id="{63C2CA42-700B-ACD9-12C9-0D9B5213A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11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3" name="Rectangle 12">
            <a:extLst>
              <a:ext uri="{FF2B5EF4-FFF2-40B4-BE49-F238E27FC236}">
                <a16:creationId xmlns:a16="http://schemas.microsoft.com/office/drawing/2014/main" id="{41502472-D1B1-3A89-2453-0E7F72B2F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4" name="Text Box 14">
            <a:extLst>
              <a:ext uri="{FF2B5EF4-FFF2-40B4-BE49-F238E27FC236}">
                <a16:creationId xmlns:a16="http://schemas.microsoft.com/office/drawing/2014/main" id="{16741503-614A-E6B9-96AF-F009CB3B3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24253"/>
            <a:ext cx="7481887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We can analyze the Otto Cycle as an Ideal Gas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In EES we would use ‘air’ as the working fluid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CA" altLang="en-US" dirty="0"/>
          </a:p>
          <a:p>
            <a:pPr eaLnBrk="1" hangingPunct="1"/>
            <a:r>
              <a:rPr lang="en-CA" altLang="en-US" dirty="0"/>
              <a:t> We can analyze the Otto Cycle as a Real Gas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In EES we would use ‘</a:t>
            </a:r>
            <a:r>
              <a:rPr lang="en-CA" altLang="en-US" dirty="0" err="1"/>
              <a:t>air_ha</a:t>
            </a:r>
            <a:r>
              <a:rPr lang="en-CA" altLang="en-US" dirty="0"/>
              <a:t>’ as the working fluid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CA" altLang="en-US" dirty="0"/>
          </a:p>
          <a:p>
            <a:pPr eaLnBrk="1" hangingPunct="1"/>
            <a:r>
              <a:rPr lang="en-CA" altLang="en-US" dirty="0"/>
              <a:t>Inputs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Four-Stroke, 10:1 CR, 2800 RPM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 err="1"/>
              <a:t>p</a:t>
            </a:r>
            <a:r>
              <a:rPr lang="en-CA" altLang="en-US" baseline="-25000" dirty="0" err="1"/>
              <a:t>BDC</a:t>
            </a:r>
            <a:r>
              <a:rPr lang="en-CA" altLang="en-US" dirty="0"/>
              <a:t> = p[1] = 14.7 psia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Peak Pressure (p[3]) = 990 psia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V</a:t>
            </a:r>
            <a:r>
              <a:rPr lang="en-CA" altLang="en-US" baseline="-25000" dirty="0"/>
              <a:t>BDC</a:t>
            </a:r>
            <a:r>
              <a:rPr lang="en-CA" altLang="en-US" dirty="0"/>
              <a:t> = 34 in</a:t>
            </a:r>
            <a:r>
              <a:rPr lang="en-CA" altLang="en-US" baseline="30000" dirty="0"/>
              <a:t>3</a:t>
            </a:r>
            <a:r>
              <a:rPr lang="en-CA" altLang="en-US" dirty="0"/>
              <a:t> (0.557 L, so ~ 2.2L inline 4 engine)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CA" altLang="en-US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 err="1"/>
              <a:t>W_dot</a:t>
            </a:r>
            <a:r>
              <a:rPr lang="en-CA" altLang="en-US" baseline="-25000" dirty="0" err="1"/>
              <a:t>net</a:t>
            </a:r>
            <a:r>
              <a:rPr lang="en-CA" altLang="en-US" dirty="0"/>
              <a:t> = 52 hp (Ideal Gas)	 	MEP = 120.5 psia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 err="1"/>
              <a:t>W_dot</a:t>
            </a:r>
            <a:r>
              <a:rPr lang="en-CA" altLang="en-US" baseline="-25000" dirty="0" err="1"/>
              <a:t>net</a:t>
            </a:r>
            <a:r>
              <a:rPr lang="en-CA" altLang="en-US" dirty="0"/>
              <a:t> = 51 hp (Real Gas)		MEP = 118.4 psia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CA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155" name="Text Box 16">
            <a:extLst>
              <a:ext uri="{FF2B5EF4-FFF2-40B4-BE49-F238E27FC236}">
                <a16:creationId xmlns:a16="http://schemas.microsoft.com/office/drawing/2014/main" id="{115E36B5-C4F3-F95D-4106-F58D1CB16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996" y="401033"/>
            <a:ext cx="48040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EES Analysis of Otto Cycle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43066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>
            <a:extLst>
              <a:ext uri="{FF2B5EF4-FFF2-40B4-BE49-F238E27FC236}">
                <a16:creationId xmlns:a16="http://schemas.microsoft.com/office/drawing/2014/main" id="{9E93BCC0-273E-6747-4D3E-7E569763C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925513"/>
            <a:ext cx="77374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/>
              <a:t> In early CI engines the fuel was injected when the piston reached</a:t>
            </a:r>
            <a:br>
              <a:rPr lang="en-CA" altLang="en-US"/>
            </a:br>
            <a:r>
              <a:rPr lang="en-CA" altLang="en-US"/>
              <a:t>  TC and thus combustion lasted well into the expansion stroke.</a:t>
            </a:r>
          </a:p>
          <a:p>
            <a:pPr eaLnBrk="1" hangingPunct="1"/>
            <a:endParaRPr lang="en-CA" altLang="en-US"/>
          </a:p>
          <a:p>
            <a:pPr eaLnBrk="1" hangingPunct="1">
              <a:buFontTx/>
              <a:buChar char="•"/>
            </a:pPr>
            <a:r>
              <a:rPr lang="en-CA" altLang="en-US"/>
              <a:t> In modern engines the fuel is injected before TC (about 20</a:t>
            </a:r>
            <a:r>
              <a:rPr lang="en-CA" altLang="en-US" baseline="30000"/>
              <a:t>o</a:t>
            </a:r>
            <a:r>
              <a:rPr lang="en-CA" altLang="en-US"/>
              <a:t>)</a:t>
            </a:r>
            <a:endParaRPr lang="en-US" altLang="en-US"/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CB99E39A-C3DA-D2E6-E0E1-79FC5146E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4849813"/>
            <a:ext cx="8535988" cy="1631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CA" altLang="en-US" dirty="0"/>
              <a:t> The combustion process in the early CI engines is best approximated</a:t>
            </a:r>
            <a:br>
              <a:rPr lang="en-CA" altLang="en-US" dirty="0"/>
            </a:br>
            <a:r>
              <a:rPr lang="en-CA" altLang="en-US" dirty="0"/>
              <a:t>   by a constant pressure heat addition process </a:t>
            </a:r>
            <a:r>
              <a:rPr lang="en-CA" altLang="en-US" dirty="0">
                <a:sym typeface="Wingdings" panose="05000000000000000000" pitchFamily="2" charset="2"/>
              </a:rPr>
              <a:t> </a:t>
            </a:r>
            <a:r>
              <a:rPr lang="en-CA" altLang="en-US" b="1" dirty="0">
                <a:sym typeface="Wingdings" panose="05000000000000000000" pitchFamily="2" charset="2"/>
              </a:rPr>
              <a:t>Diesel Cycle</a:t>
            </a:r>
            <a:endParaRPr lang="en-CA" altLang="en-US" b="1" dirty="0"/>
          </a:p>
          <a:p>
            <a:pPr eaLnBrk="1" hangingPunct="1"/>
            <a:endParaRPr lang="en-CA" altLang="en-US" dirty="0"/>
          </a:p>
          <a:p>
            <a:pPr eaLnBrk="1" hangingPunct="1">
              <a:buFontTx/>
              <a:buChar char="•"/>
            </a:pPr>
            <a:r>
              <a:rPr lang="en-CA" altLang="en-US" dirty="0"/>
              <a:t> The combustion process in the modern CI engines is best approximated</a:t>
            </a:r>
            <a:br>
              <a:rPr lang="en-CA" altLang="en-US" dirty="0"/>
            </a:br>
            <a:r>
              <a:rPr lang="en-CA" altLang="en-US" dirty="0"/>
              <a:t>  by a combination of constant volume &amp; constant pressure </a:t>
            </a:r>
            <a:r>
              <a:rPr lang="en-CA" altLang="en-US" dirty="0">
                <a:sym typeface="Wingdings" panose="05000000000000000000" pitchFamily="2" charset="2"/>
              </a:rPr>
              <a:t> </a:t>
            </a:r>
            <a:r>
              <a:rPr lang="en-CA" altLang="en-US" b="1" dirty="0">
                <a:sym typeface="Wingdings" panose="05000000000000000000" pitchFamily="2" charset="2"/>
              </a:rPr>
              <a:t>Dual Cycle</a:t>
            </a:r>
            <a:endParaRPr lang="en-US" altLang="en-US" b="1" dirty="0"/>
          </a:p>
        </p:txBody>
      </p:sp>
      <p:pic>
        <p:nvPicPr>
          <p:cNvPr id="4101" name="Picture 7" descr="~lwf0004">
            <a:extLst>
              <a:ext uri="{FF2B5EF4-FFF2-40B4-BE49-F238E27FC236}">
                <a16:creationId xmlns:a16="http://schemas.microsoft.com/office/drawing/2014/main" id="{7AA4E22C-2EFF-59BB-54CC-21C1E28ED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" y="2338388"/>
            <a:ext cx="3556000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 descr="~lwf0006">
            <a:extLst>
              <a:ext uri="{FF2B5EF4-FFF2-40B4-BE49-F238E27FC236}">
                <a16:creationId xmlns:a16="http://schemas.microsoft.com/office/drawing/2014/main" id="{73786F53-4B0E-3848-11F1-6234281A0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2355850"/>
            <a:ext cx="3405188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Line 10">
            <a:extLst>
              <a:ext uri="{FF2B5EF4-FFF2-40B4-BE49-F238E27FC236}">
                <a16:creationId xmlns:a16="http://schemas.microsoft.com/office/drawing/2014/main" id="{DB08409C-B413-620D-1336-93106C2012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2717800"/>
            <a:ext cx="381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11">
            <a:extLst>
              <a:ext uri="{FF2B5EF4-FFF2-40B4-BE49-F238E27FC236}">
                <a16:creationId xmlns:a16="http://schemas.microsoft.com/office/drawing/2014/main" id="{1286CE43-99A1-A59E-1063-076BB40A4E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5100" y="2832100"/>
            <a:ext cx="5588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Text Box 12">
            <a:extLst>
              <a:ext uri="{FF2B5EF4-FFF2-40B4-BE49-F238E27FC236}">
                <a16:creationId xmlns:a16="http://schemas.microsoft.com/office/drawing/2014/main" id="{0A343EEA-8178-E802-4DBA-96208E20B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125" y="2522538"/>
            <a:ext cx="1493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200"/>
              <a:t>Fuel injection starts</a:t>
            </a:r>
            <a:endParaRPr lang="en-US" altLang="en-US" sz="1200"/>
          </a:p>
        </p:txBody>
      </p:sp>
      <p:sp>
        <p:nvSpPr>
          <p:cNvPr id="4106" name="Text Box 13">
            <a:extLst>
              <a:ext uri="{FF2B5EF4-FFF2-40B4-BE49-F238E27FC236}">
                <a16:creationId xmlns:a16="http://schemas.microsoft.com/office/drawing/2014/main" id="{9653ACB5-BC18-42EC-B09E-E86148673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225" y="2649538"/>
            <a:ext cx="1493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200"/>
              <a:t>Fuel injection starts</a:t>
            </a:r>
            <a:endParaRPr lang="en-US" altLang="en-US" sz="1200"/>
          </a:p>
        </p:txBody>
      </p:sp>
      <p:sp>
        <p:nvSpPr>
          <p:cNvPr id="4107" name="Text Box 14">
            <a:extLst>
              <a:ext uri="{FF2B5EF4-FFF2-40B4-BE49-F238E27FC236}">
                <a16:creationId xmlns:a16="http://schemas.microsoft.com/office/drawing/2014/main" id="{3059E97A-9A6E-A3C8-E7E3-282933614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425" y="3106738"/>
            <a:ext cx="12858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200" b="1"/>
              <a:t>Early CI engine</a:t>
            </a:r>
            <a:endParaRPr lang="en-US" altLang="en-US" sz="1200" b="1"/>
          </a:p>
        </p:txBody>
      </p:sp>
      <p:sp>
        <p:nvSpPr>
          <p:cNvPr id="4108" name="Text Box 15">
            <a:extLst>
              <a:ext uri="{FF2B5EF4-FFF2-40B4-BE49-F238E27FC236}">
                <a16:creationId xmlns:a16="http://schemas.microsoft.com/office/drawing/2014/main" id="{2C8CD16D-2CFB-44C4-18C0-8412DD755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3106738"/>
            <a:ext cx="14652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200" b="1"/>
              <a:t>Modern CI engine</a:t>
            </a:r>
            <a:endParaRPr lang="en-US" altLang="en-US" sz="1200" b="1"/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F9FD9545-330D-37D1-3FB2-C089F0246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03" y="374763"/>
            <a:ext cx="8073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Idealized Thermodynamic Cycles – CI Engines</a:t>
            </a:r>
            <a:endParaRPr lang="en-US" altLang="en-US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>
            <a:extLst>
              <a:ext uri="{FF2B5EF4-FFF2-40B4-BE49-F238E27FC236}">
                <a16:creationId xmlns:a16="http://schemas.microsoft.com/office/drawing/2014/main" id="{61D51693-8A5B-84EF-0D1D-D62B13663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8" y="574675"/>
            <a:ext cx="673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Modern CI Engine Cycle vs Dual Cycle</a:t>
            </a:r>
            <a:endParaRPr lang="en-US" altLang="en-US" sz="2800" b="1"/>
          </a:p>
        </p:txBody>
      </p:sp>
      <p:sp>
        <p:nvSpPr>
          <p:cNvPr id="5123" name="AutoShape 7">
            <a:extLst>
              <a:ext uri="{FF2B5EF4-FFF2-40B4-BE49-F238E27FC236}">
                <a16:creationId xmlns:a16="http://schemas.microsoft.com/office/drawing/2014/main" id="{67556158-E30D-B604-253E-2BB58A6BB8DC}"/>
              </a:ext>
            </a:extLst>
          </p:cNvPr>
          <p:cNvSpPr>
            <a:spLocks noChangeArrowheads="1"/>
          </p:cNvSpPr>
          <p:nvPr/>
        </p:nvSpPr>
        <p:spPr bwMode="auto">
          <a:xfrm rot="11874598" flipH="1">
            <a:off x="6562725" y="2747963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AutoShape 8">
            <a:extLst>
              <a:ext uri="{FF2B5EF4-FFF2-40B4-BE49-F238E27FC236}">
                <a16:creationId xmlns:a16="http://schemas.microsoft.com/office/drawing/2014/main" id="{FA1610E9-A43D-959F-EDB9-578CCBFAD39E}"/>
              </a:ext>
            </a:extLst>
          </p:cNvPr>
          <p:cNvSpPr>
            <a:spLocks noChangeArrowheads="1"/>
          </p:cNvSpPr>
          <p:nvPr/>
        </p:nvSpPr>
        <p:spPr bwMode="auto">
          <a:xfrm rot="11874598" flipH="1">
            <a:off x="3568700" y="2747963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AutoShape 9">
            <a:extLst>
              <a:ext uri="{FF2B5EF4-FFF2-40B4-BE49-F238E27FC236}">
                <a16:creationId xmlns:a16="http://schemas.microsoft.com/office/drawing/2014/main" id="{636D181A-DA6D-8404-6439-9B2C33ECC591}"/>
              </a:ext>
            </a:extLst>
          </p:cNvPr>
          <p:cNvSpPr>
            <a:spLocks noChangeArrowheads="1"/>
          </p:cNvSpPr>
          <p:nvPr/>
        </p:nvSpPr>
        <p:spPr bwMode="auto">
          <a:xfrm rot="9725402">
            <a:off x="5175250" y="2528888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AutoShape 10">
            <a:extLst>
              <a:ext uri="{FF2B5EF4-FFF2-40B4-BE49-F238E27FC236}">
                <a16:creationId xmlns:a16="http://schemas.microsoft.com/office/drawing/2014/main" id="{C6C8F8E7-CE8B-F5CC-4BCE-8341718E9EB9}"/>
              </a:ext>
            </a:extLst>
          </p:cNvPr>
          <p:cNvSpPr>
            <a:spLocks noChangeArrowheads="1"/>
          </p:cNvSpPr>
          <p:nvPr/>
        </p:nvSpPr>
        <p:spPr bwMode="auto">
          <a:xfrm rot="9725402">
            <a:off x="2181225" y="2528888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Rectangle 11">
            <a:extLst>
              <a:ext uri="{FF2B5EF4-FFF2-40B4-BE49-F238E27FC236}">
                <a16:creationId xmlns:a16="http://schemas.microsoft.com/office/drawing/2014/main" id="{0A55D295-0EC8-FDE8-C1D7-5D63B4046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2052638"/>
            <a:ext cx="949325" cy="803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Freeform 12">
            <a:extLst>
              <a:ext uri="{FF2B5EF4-FFF2-40B4-BE49-F238E27FC236}">
                <a16:creationId xmlns:a16="http://schemas.microsoft.com/office/drawing/2014/main" id="{A0019B78-F971-7B08-1F63-BEE113C47B3B}"/>
              </a:ext>
            </a:extLst>
          </p:cNvPr>
          <p:cNvSpPr>
            <a:spLocks/>
          </p:cNvSpPr>
          <p:nvPr/>
        </p:nvSpPr>
        <p:spPr bwMode="auto">
          <a:xfrm>
            <a:off x="4965700" y="2049463"/>
            <a:ext cx="496888" cy="190500"/>
          </a:xfrm>
          <a:custGeom>
            <a:avLst/>
            <a:gdLst>
              <a:gd name="T0" fmla="*/ 0 w 783"/>
              <a:gd name="T1" fmla="*/ 0 h 300"/>
              <a:gd name="T2" fmla="*/ 2147483647 w 783"/>
              <a:gd name="T3" fmla="*/ 2147483647 h 300"/>
              <a:gd name="T4" fmla="*/ 2147483647 w 783"/>
              <a:gd name="T5" fmla="*/ 2147483647 h 300"/>
              <a:gd name="T6" fmla="*/ 2147483647 w 783"/>
              <a:gd name="T7" fmla="*/ 2147483647 h 300"/>
              <a:gd name="T8" fmla="*/ 2147483647 w 783"/>
              <a:gd name="T9" fmla="*/ 2147483647 h 300"/>
              <a:gd name="T10" fmla="*/ 2147483647 w 783"/>
              <a:gd name="T11" fmla="*/ 2147483647 h 300"/>
              <a:gd name="T12" fmla="*/ 2147483647 w 783"/>
              <a:gd name="T13" fmla="*/ 2147483647 h 300"/>
              <a:gd name="T14" fmla="*/ 2147483647 w 783"/>
              <a:gd name="T15" fmla="*/ 2147483647 h 300"/>
              <a:gd name="T16" fmla="*/ 2147483647 w 783"/>
              <a:gd name="T17" fmla="*/ 2147483647 h 300"/>
              <a:gd name="T18" fmla="*/ 2147483647 w 783"/>
              <a:gd name="T19" fmla="*/ 2147483647 h 300"/>
              <a:gd name="T20" fmla="*/ 2147483647 w 783"/>
              <a:gd name="T21" fmla="*/ 2147483647 h 3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83"/>
              <a:gd name="T34" fmla="*/ 0 h 300"/>
              <a:gd name="T35" fmla="*/ 783 w 783"/>
              <a:gd name="T36" fmla="*/ 300 h 3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83" h="300">
                <a:moveTo>
                  <a:pt x="0" y="0"/>
                </a:moveTo>
                <a:cubicBezTo>
                  <a:pt x="20" y="59"/>
                  <a:pt x="38" y="85"/>
                  <a:pt x="90" y="120"/>
                </a:cubicBezTo>
                <a:cubicBezTo>
                  <a:pt x="110" y="150"/>
                  <a:pt x="130" y="180"/>
                  <a:pt x="150" y="210"/>
                </a:cubicBezTo>
                <a:cubicBezTo>
                  <a:pt x="159" y="223"/>
                  <a:pt x="275" y="247"/>
                  <a:pt x="300" y="255"/>
                </a:cubicBezTo>
                <a:cubicBezTo>
                  <a:pt x="330" y="264"/>
                  <a:pt x="360" y="275"/>
                  <a:pt x="390" y="285"/>
                </a:cubicBezTo>
                <a:cubicBezTo>
                  <a:pt x="405" y="290"/>
                  <a:pt x="435" y="300"/>
                  <a:pt x="435" y="300"/>
                </a:cubicBezTo>
                <a:cubicBezTo>
                  <a:pt x="559" y="259"/>
                  <a:pt x="499" y="288"/>
                  <a:pt x="615" y="210"/>
                </a:cubicBezTo>
                <a:cubicBezTo>
                  <a:pt x="630" y="200"/>
                  <a:pt x="660" y="180"/>
                  <a:pt x="660" y="180"/>
                </a:cubicBezTo>
                <a:cubicBezTo>
                  <a:pt x="665" y="165"/>
                  <a:pt x="664" y="146"/>
                  <a:pt x="675" y="135"/>
                </a:cubicBezTo>
                <a:cubicBezTo>
                  <a:pt x="686" y="124"/>
                  <a:pt x="709" y="131"/>
                  <a:pt x="720" y="120"/>
                </a:cubicBezTo>
                <a:cubicBezTo>
                  <a:pt x="783" y="57"/>
                  <a:pt x="780" y="62"/>
                  <a:pt x="780" y="15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Rectangle 13">
            <a:extLst>
              <a:ext uri="{FF2B5EF4-FFF2-40B4-BE49-F238E27FC236}">
                <a16:creationId xmlns:a16="http://schemas.microsoft.com/office/drawing/2014/main" id="{3F17AA49-7DC1-66E4-6CF0-8472AAAF3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075" y="2417763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Line 14">
            <a:extLst>
              <a:ext uri="{FF2B5EF4-FFF2-40B4-BE49-F238E27FC236}">
                <a16:creationId xmlns:a16="http://schemas.microsoft.com/office/drawing/2014/main" id="{69E5AB5F-4C27-9AB2-07DF-54A933BB1D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3075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5">
            <a:extLst>
              <a:ext uri="{FF2B5EF4-FFF2-40B4-BE49-F238E27FC236}">
                <a16:creationId xmlns:a16="http://schemas.microsoft.com/office/drawing/2014/main" id="{0B39BBF3-292F-FE65-C7DD-8202921D6F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2400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6">
            <a:extLst>
              <a:ext uri="{FF2B5EF4-FFF2-40B4-BE49-F238E27FC236}">
                <a16:creationId xmlns:a16="http://schemas.microsoft.com/office/drawing/2014/main" id="{82FE4B8A-9C3B-EC24-A5D3-46CA7732B9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3075" y="2052638"/>
            <a:ext cx="219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7">
            <a:extLst>
              <a:ext uri="{FF2B5EF4-FFF2-40B4-BE49-F238E27FC236}">
                <a16:creationId xmlns:a16="http://schemas.microsoft.com/office/drawing/2014/main" id="{D31F1FB6-33B2-ADC8-F64F-F476D511E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8200" y="2052638"/>
            <a:ext cx="584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8">
            <a:extLst>
              <a:ext uri="{FF2B5EF4-FFF2-40B4-BE49-F238E27FC236}">
                <a16:creationId xmlns:a16="http://schemas.microsoft.com/office/drawing/2014/main" id="{D1391AF7-6047-083E-E9E6-41F2193EE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9125" y="2198688"/>
            <a:ext cx="292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19">
            <a:extLst>
              <a:ext uri="{FF2B5EF4-FFF2-40B4-BE49-F238E27FC236}">
                <a16:creationId xmlns:a16="http://schemas.microsoft.com/office/drawing/2014/main" id="{8A215DDA-F29C-1DC6-A522-25A3B8A45B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35175" y="1979613"/>
            <a:ext cx="0" cy="219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Freeform 20">
            <a:extLst>
              <a:ext uri="{FF2B5EF4-FFF2-40B4-BE49-F238E27FC236}">
                <a16:creationId xmlns:a16="http://schemas.microsoft.com/office/drawing/2014/main" id="{EDBA703D-AB71-6768-E62B-0FDB626428E5}"/>
              </a:ext>
            </a:extLst>
          </p:cNvPr>
          <p:cNvSpPr>
            <a:spLocks/>
          </p:cNvSpPr>
          <p:nvPr/>
        </p:nvSpPr>
        <p:spPr bwMode="auto">
          <a:xfrm>
            <a:off x="2039938" y="1903413"/>
            <a:ext cx="214312" cy="371475"/>
          </a:xfrm>
          <a:custGeom>
            <a:avLst/>
            <a:gdLst>
              <a:gd name="T0" fmla="*/ 2147483647 w 438"/>
              <a:gd name="T1" fmla="*/ 0 h 585"/>
              <a:gd name="T2" fmla="*/ 2147483647 w 438"/>
              <a:gd name="T3" fmla="*/ 2147483647 h 585"/>
              <a:gd name="T4" fmla="*/ 2147483647 w 438"/>
              <a:gd name="T5" fmla="*/ 2147483647 h 585"/>
              <a:gd name="T6" fmla="*/ 2147483647 w 438"/>
              <a:gd name="T7" fmla="*/ 2147483647 h 585"/>
              <a:gd name="T8" fmla="*/ 2147483647 w 438"/>
              <a:gd name="T9" fmla="*/ 2147483647 h 5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"/>
              <a:gd name="T16" fmla="*/ 0 h 585"/>
              <a:gd name="T17" fmla="*/ 438 w 438"/>
              <a:gd name="T18" fmla="*/ 585 h 5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" h="585">
                <a:moveTo>
                  <a:pt x="78" y="0"/>
                </a:moveTo>
                <a:cubicBezTo>
                  <a:pt x="90" y="277"/>
                  <a:pt x="0" y="341"/>
                  <a:pt x="198" y="390"/>
                </a:cubicBezTo>
                <a:cubicBezTo>
                  <a:pt x="213" y="400"/>
                  <a:pt x="226" y="415"/>
                  <a:pt x="243" y="420"/>
                </a:cubicBezTo>
                <a:cubicBezTo>
                  <a:pt x="277" y="430"/>
                  <a:pt x="318" y="416"/>
                  <a:pt x="348" y="435"/>
                </a:cubicBezTo>
                <a:cubicBezTo>
                  <a:pt x="422" y="482"/>
                  <a:pt x="390" y="537"/>
                  <a:pt x="438" y="585"/>
                </a:cubicBezTo>
              </a:path>
            </a:pathLst>
          </a:custGeom>
          <a:noFill/>
          <a:ln w="9525" cap="flat">
            <a:solidFill>
              <a:srgbClr val="000000"/>
            </a:solidFill>
            <a:prstDash val="dash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Freeform 21">
            <a:extLst>
              <a:ext uri="{FF2B5EF4-FFF2-40B4-BE49-F238E27FC236}">
                <a16:creationId xmlns:a16="http://schemas.microsoft.com/office/drawing/2014/main" id="{5EC90DA2-AC64-3103-F67E-11F633E1BD1F}"/>
              </a:ext>
            </a:extLst>
          </p:cNvPr>
          <p:cNvSpPr>
            <a:spLocks/>
          </p:cNvSpPr>
          <p:nvPr/>
        </p:nvSpPr>
        <p:spPr bwMode="auto">
          <a:xfrm flipH="1">
            <a:off x="1816100" y="1906588"/>
            <a:ext cx="204788" cy="371475"/>
          </a:xfrm>
          <a:custGeom>
            <a:avLst/>
            <a:gdLst>
              <a:gd name="T0" fmla="*/ 2147483647 w 438"/>
              <a:gd name="T1" fmla="*/ 0 h 585"/>
              <a:gd name="T2" fmla="*/ 2147483647 w 438"/>
              <a:gd name="T3" fmla="*/ 2147483647 h 585"/>
              <a:gd name="T4" fmla="*/ 2147483647 w 438"/>
              <a:gd name="T5" fmla="*/ 2147483647 h 585"/>
              <a:gd name="T6" fmla="*/ 2147483647 w 438"/>
              <a:gd name="T7" fmla="*/ 2147483647 h 585"/>
              <a:gd name="T8" fmla="*/ 2147483647 w 438"/>
              <a:gd name="T9" fmla="*/ 2147483647 h 5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"/>
              <a:gd name="T16" fmla="*/ 0 h 585"/>
              <a:gd name="T17" fmla="*/ 438 w 438"/>
              <a:gd name="T18" fmla="*/ 585 h 5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" h="585">
                <a:moveTo>
                  <a:pt x="78" y="0"/>
                </a:moveTo>
                <a:cubicBezTo>
                  <a:pt x="90" y="277"/>
                  <a:pt x="0" y="341"/>
                  <a:pt x="198" y="390"/>
                </a:cubicBezTo>
                <a:cubicBezTo>
                  <a:pt x="213" y="400"/>
                  <a:pt x="226" y="415"/>
                  <a:pt x="243" y="420"/>
                </a:cubicBezTo>
                <a:cubicBezTo>
                  <a:pt x="277" y="430"/>
                  <a:pt x="318" y="416"/>
                  <a:pt x="348" y="435"/>
                </a:cubicBezTo>
                <a:cubicBezTo>
                  <a:pt x="422" y="482"/>
                  <a:pt x="390" y="537"/>
                  <a:pt x="438" y="585"/>
                </a:cubicBezTo>
              </a:path>
            </a:pathLst>
          </a:custGeom>
          <a:noFill/>
          <a:ln w="9525" cap="flat">
            <a:solidFill>
              <a:srgbClr val="000000"/>
            </a:solidFill>
            <a:prstDash val="dash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Arc 22">
            <a:extLst>
              <a:ext uri="{FF2B5EF4-FFF2-40B4-BE49-F238E27FC236}">
                <a16:creationId xmlns:a16="http://schemas.microsoft.com/office/drawing/2014/main" id="{3227D0B9-5382-3C2E-BAE5-135D121790A1}"/>
              </a:ext>
            </a:extLst>
          </p:cNvPr>
          <p:cNvSpPr>
            <a:spLocks/>
          </p:cNvSpPr>
          <p:nvPr/>
        </p:nvSpPr>
        <p:spPr bwMode="auto">
          <a:xfrm>
            <a:off x="1889125" y="1541463"/>
            <a:ext cx="292100" cy="511175"/>
          </a:xfrm>
          <a:custGeom>
            <a:avLst/>
            <a:gdLst>
              <a:gd name="T0" fmla="*/ 2147483647 w 21600"/>
              <a:gd name="T1" fmla="*/ 0 h 21388"/>
              <a:gd name="T2" fmla="*/ 2147483647 w 21600"/>
              <a:gd name="T3" fmla="*/ 2147483647 h 21388"/>
              <a:gd name="T4" fmla="*/ 0 w 21600"/>
              <a:gd name="T5" fmla="*/ 2147483647 h 21388"/>
              <a:gd name="T6" fmla="*/ 0 60000 65536"/>
              <a:gd name="T7" fmla="*/ 0 60000 65536"/>
              <a:gd name="T8" fmla="*/ 0 60000 65536"/>
              <a:gd name="T9" fmla="*/ 0 w 21600"/>
              <a:gd name="T10" fmla="*/ 0 h 21388"/>
              <a:gd name="T11" fmla="*/ 21600 w 21600"/>
              <a:gd name="T12" fmla="*/ 21388 h 21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88" fill="none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</a:path>
              <a:path w="21600" h="21388" stroke="0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  <a:lnTo>
                  <a:pt x="0" y="2138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Arc 23">
            <a:extLst>
              <a:ext uri="{FF2B5EF4-FFF2-40B4-BE49-F238E27FC236}">
                <a16:creationId xmlns:a16="http://schemas.microsoft.com/office/drawing/2014/main" id="{2E5DEDCE-9C44-EEF1-A58A-5FF00A7F7421}"/>
              </a:ext>
            </a:extLst>
          </p:cNvPr>
          <p:cNvSpPr>
            <a:spLocks/>
          </p:cNvSpPr>
          <p:nvPr/>
        </p:nvSpPr>
        <p:spPr bwMode="auto">
          <a:xfrm>
            <a:off x="1450975" y="1541463"/>
            <a:ext cx="438150" cy="511175"/>
          </a:xfrm>
          <a:custGeom>
            <a:avLst/>
            <a:gdLst>
              <a:gd name="T0" fmla="*/ 2147483647 w 21600"/>
              <a:gd name="T1" fmla="*/ 0 h 21388"/>
              <a:gd name="T2" fmla="*/ 2147483647 w 21600"/>
              <a:gd name="T3" fmla="*/ 2147483647 h 21388"/>
              <a:gd name="T4" fmla="*/ 0 w 21600"/>
              <a:gd name="T5" fmla="*/ 2147483647 h 21388"/>
              <a:gd name="T6" fmla="*/ 0 60000 65536"/>
              <a:gd name="T7" fmla="*/ 0 60000 65536"/>
              <a:gd name="T8" fmla="*/ 0 60000 65536"/>
              <a:gd name="T9" fmla="*/ 0 w 21600"/>
              <a:gd name="T10" fmla="*/ 0 h 21388"/>
              <a:gd name="T11" fmla="*/ 21600 w 21600"/>
              <a:gd name="T12" fmla="*/ 21388 h 21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88" fill="none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</a:path>
              <a:path w="21600" h="21388" stroke="0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  <a:lnTo>
                  <a:pt x="0" y="2138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Text Box 24">
            <a:extLst>
              <a:ext uri="{FF2B5EF4-FFF2-40B4-BE49-F238E27FC236}">
                <a16:creationId xmlns:a16="http://schemas.microsoft.com/office/drawing/2014/main" id="{5BBE8107-CB2F-3063-079F-6525DD9F1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22388"/>
            <a:ext cx="6572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A</a:t>
            </a:r>
          </a:p>
          <a:p>
            <a:pPr eaLnBrk="1" hangingPunct="1"/>
            <a:r>
              <a:rPr lang="en-US" altLang="en-US" sz="1200"/>
              <a:t>     I</a:t>
            </a:r>
          </a:p>
          <a:p>
            <a:pPr eaLnBrk="1" hangingPunct="1"/>
            <a:r>
              <a:rPr lang="en-US" altLang="en-US" sz="1200"/>
              <a:t>        R</a:t>
            </a:r>
            <a:endParaRPr lang="en-US" altLang="en-US"/>
          </a:p>
        </p:txBody>
      </p:sp>
      <p:sp>
        <p:nvSpPr>
          <p:cNvPr id="5141" name="Rectangle 25">
            <a:extLst>
              <a:ext uri="{FF2B5EF4-FFF2-40B4-BE49-F238E27FC236}">
                <a16:creationId xmlns:a16="http://schemas.microsoft.com/office/drawing/2014/main" id="{A6724978-62AD-42F1-6808-1E1A1B03E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0" y="2417763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Line 26">
            <a:extLst>
              <a:ext uri="{FF2B5EF4-FFF2-40B4-BE49-F238E27FC236}">
                <a16:creationId xmlns:a16="http://schemas.microsoft.com/office/drawing/2014/main" id="{12C7F41E-EF12-DFAC-0BB2-E96DC47D47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37100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7">
            <a:extLst>
              <a:ext uri="{FF2B5EF4-FFF2-40B4-BE49-F238E27FC236}">
                <a16:creationId xmlns:a16="http://schemas.microsoft.com/office/drawing/2014/main" id="{599C476B-71DE-E72C-349E-3F98401F1B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6425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8">
            <a:extLst>
              <a:ext uri="{FF2B5EF4-FFF2-40B4-BE49-F238E27FC236}">
                <a16:creationId xmlns:a16="http://schemas.microsoft.com/office/drawing/2014/main" id="{007955AB-0237-35DF-0058-B5FCACC9D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7100" y="2052638"/>
            <a:ext cx="219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9">
            <a:extLst>
              <a:ext uri="{FF2B5EF4-FFF2-40B4-BE49-F238E27FC236}">
                <a16:creationId xmlns:a16="http://schemas.microsoft.com/office/drawing/2014/main" id="{4993C732-5C11-D14E-5367-8D035A8C15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3150" y="2052638"/>
            <a:ext cx="803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Rectangle 30">
            <a:extLst>
              <a:ext uri="{FF2B5EF4-FFF2-40B4-BE49-F238E27FC236}">
                <a16:creationId xmlns:a16="http://schemas.microsoft.com/office/drawing/2014/main" id="{2DCAD093-928E-8017-170F-E0B297DBA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636838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7" name="Line 31">
            <a:extLst>
              <a:ext uri="{FF2B5EF4-FFF2-40B4-BE49-F238E27FC236}">
                <a16:creationId xmlns:a16="http://schemas.microsoft.com/office/drawing/2014/main" id="{86D7E0D8-EE39-A70A-FAE5-BE04FF510A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2">
            <a:extLst>
              <a:ext uri="{FF2B5EF4-FFF2-40B4-BE49-F238E27FC236}">
                <a16:creationId xmlns:a16="http://schemas.microsoft.com/office/drawing/2014/main" id="{961C3B3F-066B-2980-988A-77E539FEAF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25925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3">
            <a:extLst>
              <a:ext uri="{FF2B5EF4-FFF2-40B4-BE49-F238E27FC236}">
                <a16:creationId xmlns:a16="http://schemas.microsoft.com/office/drawing/2014/main" id="{BA76F564-9284-D71A-C94A-64EC438CF8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052638"/>
            <a:ext cx="949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Rectangle 34">
            <a:extLst>
              <a:ext uri="{FF2B5EF4-FFF2-40B4-BE49-F238E27FC236}">
                <a16:creationId xmlns:a16="http://schemas.microsoft.com/office/drawing/2014/main" id="{F3342C12-0F5A-5AA1-5BAF-A5DF65CA0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2674938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1" name="Line 35">
            <a:extLst>
              <a:ext uri="{FF2B5EF4-FFF2-40B4-BE49-F238E27FC236}">
                <a16:creationId xmlns:a16="http://schemas.microsoft.com/office/drawing/2014/main" id="{6BAA26B9-5F5D-90C7-9BC7-334D0512D5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70625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6">
            <a:extLst>
              <a:ext uri="{FF2B5EF4-FFF2-40B4-BE49-F238E27FC236}">
                <a16:creationId xmlns:a16="http://schemas.microsoft.com/office/drawing/2014/main" id="{AF18F297-5FA2-7415-8B38-C82D89E425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9950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7">
            <a:extLst>
              <a:ext uri="{FF2B5EF4-FFF2-40B4-BE49-F238E27FC236}">
                <a16:creationId xmlns:a16="http://schemas.microsoft.com/office/drawing/2014/main" id="{F4F281F4-2226-D028-B65C-7753782EFC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00875" y="2052638"/>
            <a:ext cx="219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8">
            <a:extLst>
              <a:ext uri="{FF2B5EF4-FFF2-40B4-BE49-F238E27FC236}">
                <a16:creationId xmlns:a16="http://schemas.microsoft.com/office/drawing/2014/main" id="{4C9B64C4-BD8C-AC8E-EA51-1402215D0D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70625" y="2052638"/>
            <a:ext cx="584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9">
            <a:extLst>
              <a:ext uri="{FF2B5EF4-FFF2-40B4-BE49-F238E27FC236}">
                <a16:creationId xmlns:a16="http://schemas.microsoft.com/office/drawing/2014/main" id="{DBA6E023-394E-52F4-9B3C-BA48B5CD85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2198688"/>
            <a:ext cx="292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40">
            <a:extLst>
              <a:ext uri="{FF2B5EF4-FFF2-40B4-BE49-F238E27FC236}">
                <a16:creationId xmlns:a16="http://schemas.microsoft.com/office/drawing/2014/main" id="{72F2ABFE-5B6B-3C75-A2E3-FF32D7E8BA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27850" y="1979613"/>
            <a:ext cx="0" cy="219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Freeform 41">
            <a:extLst>
              <a:ext uri="{FF2B5EF4-FFF2-40B4-BE49-F238E27FC236}">
                <a16:creationId xmlns:a16="http://schemas.microsoft.com/office/drawing/2014/main" id="{21D86A1A-98B6-F49D-4CA9-10B8FA6C6BD2}"/>
              </a:ext>
            </a:extLst>
          </p:cNvPr>
          <p:cNvSpPr>
            <a:spLocks/>
          </p:cNvSpPr>
          <p:nvPr/>
        </p:nvSpPr>
        <p:spPr bwMode="auto">
          <a:xfrm flipH="1">
            <a:off x="6708775" y="1903413"/>
            <a:ext cx="214313" cy="371475"/>
          </a:xfrm>
          <a:custGeom>
            <a:avLst/>
            <a:gdLst>
              <a:gd name="T0" fmla="*/ 2147483647 w 438"/>
              <a:gd name="T1" fmla="*/ 0 h 585"/>
              <a:gd name="T2" fmla="*/ 2147483647 w 438"/>
              <a:gd name="T3" fmla="*/ 2147483647 h 585"/>
              <a:gd name="T4" fmla="*/ 2147483647 w 438"/>
              <a:gd name="T5" fmla="*/ 2147483647 h 585"/>
              <a:gd name="T6" fmla="*/ 2147483647 w 438"/>
              <a:gd name="T7" fmla="*/ 2147483647 h 585"/>
              <a:gd name="T8" fmla="*/ 2147483647 w 438"/>
              <a:gd name="T9" fmla="*/ 2147483647 h 5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"/>
              <a:gd name="T16" fmla="*/ 0 h 585"/>
              <a:gd name="T17" fmla="*/ 438 w 438"/>
              <a:gd name="T18" fmla="*/ 585 h 5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" h="585">
                <a:moveTo>
                  <a:pt x="78" y="0"/>
                </a:moveTo>
                <a:cubicBezTo>
                  <a:pt x="90" y="277"/>
                  <a:pt x="0" y="341"/>
                  <a:pt x="198" y="390"/>
                </a:cubicBezTo>
                <a:cubicBezTo>
                  <a:pt x="213" y="400"/>
                  <a:pt x="226" y="415"/>
                  <a:pt x="243" y="420"/>
                </a:cubicBezTo>
                <a:cubicBezTo>
                  <a:pt x="277" y="430"/>
                  <a:pt x="318" y="416"/>
                  <a:pt x="348" y="435"/>
                </a:cubicBezTo>
                <a:cubicBezTo>
                  <a:pt x="422" y="482"/>
                  <a:pt x="390" y="537"/>
                  <a:pt x="438" y="585"/>
                </a:cubicBezTo>
              </a:path>
            </a:pathLst>
          </a:custGeom>
          <a:noFill/>
          <a:ln w="9525" cap="flat">
            <a:solidFill>
              <a:srgbClr val="000000"/>
            </a:solidFill>
            <a:prstDash val="dash"/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Freeform 42">
            <a:extLst>
              <a:ext uri="{FF2B5EF4-FFF2-40B4-BE49-F238E27FC236}">
                <a16:creationId xmlns:a16="http://schemas.microsoft.com/office/drawing/2014/main" id="{D4F30677-BCAD-18E2-E20D-3B91F7B1474A}"/>
              </a:ext>
            </a:extLst>
          </p:cNvPr>
          <p:cNvSpPr>
            <a:spLocks/>
          </p:cNvSpPr>
          <p:nvPr/>
        </p:nvSpPr>
        <p:spPr bwMode="auto">
          <a:xfrm>
            <a:off x="6942138" y="1906588"/>
            <a:ext cx="204787" cy="371475"/>
          </a:xfrm>
          <a:custGeom>
            <a:avLst/>
            <a:gdLst>
              <a:gd name="T0" fmla="*/ 2147483647 w 438"/>
              <a:gd name="T1" fmla="*/ 0 h 585"/>
              <a:gd name="T2" fmla="*/ 2147483647 w 438"/>
              <a:gd name="T3" fmla="*/ 2147483647 h 585"/>
              <a:gd name="T4" fmla="*/ 2147483647 w 438"/>
              <a:gd name="T5" fmla="*/ 2147483647 h 585"/>
              <a:gd name="T6" fmla="*/ 2147483647 w 438"/>
              <a:gd name="T7" fmla="*/ 2147483647 h 585"/>
              <a:gd name="T8" fmla="*/ 2147483647 w 438"/>
              <a:gd name="T9" fmla="*/ 2147483647 h 5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"/>
              <a:gd name="T16" fmla="*/ 0 h 585"/>
              <a:gd name="T17" fmla="*/ 438 w 438"/>
              <a:gd name="T18" fmla="*/ 585 h 5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" h="585">
                <a:moveTo>
                  <a:pt x="78" y="0"/>
                </a:moveTo>
                <a:cubicBezTo>
                  <a:pt x="90" y="277"/>
                  <a:pt x="0" y="341"/>
                  <a:pt x="198" y="390"/>
                </a:cubicBezTo>
                <a:cubicBezTo>
                  <a:pt x="213" y="400"/>
                  <a:pt x="226" y="415"/>
                  <a:pt x="243" y="420"/>
                </a:cubicBezTo>
                <a:cubicBezTo>
                  <a:pt x="277" y="430"/>
                  <a:pt x="318" y="416"/>
                  <a:pt x="348" y="435"/>
                </a:cubicBezTo>
                <a:cubicBezTo>
                  <a:pt x="422" y="482"/>
                  <a:pt x="390" y="537"/>
                  <a:pt x="438" y="585"/>
                </a:cubicBezTo>
              </a:path>
            </a:pathLst>
          </a:custGeom>
          <a:noFill/>
          <a:ln w="9525" cap="flat">
            <a:solidFill>
              <a:srgbClr val="000000"/>
            </a:solidFill>
            <a:prstDash val="dash"/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9" name="Arc 43">
            <a:extLst>
              <a:ext uri="{FF2B5EF4-FFF2-40B4-BE49-F238E27FC236}">
                <a16:creationId xmlns:a16="http://schemas.microsoft.com/office/drawing/2014/main" id="{AA5708A7-5901-ED42-7A21-3699048DB3AC}"/>
              </a:ext>
            </a:extLst>
          </p:cNvPr>
          <p:cNvSpPr>
            <a:spLocks/>
          </p:cNvSpPr>
          <p:nvPr/>
        </p:nvSpPr>
        <p:spPr bwMode="auto">
          <a:xfrm flipH="1">
            <a:off x="6781800" y="1541463"/>
            <a:ext cx="292100" cy="511175"/>
          </a:xfrm>
          <a:custGeom>
            <a:avLst/>
            <a:gdLst>
              <a:gd name="T0" fmla="*/ 2147483647 w 21600"/>
              <a:gd name="T1" fmla="*/ 0 h 21388"/>
              <a:gd name="T2" fmla="*/ 2147483647 w 21600"/>
              <a:gd name="T3" fmla="*/ 2147483647 h 21388"/>
              <a:gd name="T4" fmla="*/ 0 w 21600"/>
              <a:gd name="T5" fmla="*/ 2147483647 h 21388"/>
              <a:gd name="T6" fmla="*/ 0 60000 65536"/>
              <a:gd name="T7" fmla="*/ 0 60000 65536"/>
              <a:gd name="T8" fmla="*/ 0 60000 65536"/>
              <a:gd name="T9" fmla="*/ 0 w 21600"/>
              <a:gd name="T10" fmla="*/ 0 h 21388"/>
              <a:gd name="T11" fmla="*/ 21600 w 21600"/>
              <a:gd name="T12" fmla="*/ 21388 h 21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88" fill="none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</a:path>
              <a:path w="21600" h="21388" stroke="0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  <a:lnTo>
                  <a:pt x="0" y="2138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Arc 44">
            <a:extLst>
              <a:ext uri="{FF2B5EF4-FFF2-40B4-BE49-F238E27FC236}">
                <a16:creationId xmlns:a16="http://schemas.microsoft.com/office/drawing/2014/main" id="{A6E6AC2B-8E4B-71E2-5805-BFB7F86F5810}"/>
              </a:ext>
            </a:extLst>
          </p:cNvPr>
          <p:cNvSpPr>
            <a:spLocks/>
          </p:cNvSpPr>
          <p:nvPr/>
        </p:nvSpPr>
        <p:spPr bwMode="auto">
          <a:xfrm flipH="1">
            <a:off x="7073900" y="1541463"/>
            <a:ext cx="438150" cy="511175"/>
          </a:xfrm>
          <a:custGeom>
            <a:avLst/>
            <a:gdLst>
              <a:gd name="T0" fmla="*/ 2147483647 w 21600"/>
              <a:gd name="T1" fmla="*/ 0 h 21388"/>
              <a:gd name="T2" fmla="*/ 2147483647 w 21600"/>
              <a:gd name="T3" fmla="*/ 2147483647 h 21388"/>
              <a:gd name="T4" fmla="*/ 0 w 21600"/>
              <a:gd name="T5" fmla="*/ 2147483647 h 21388"/>
              <a:gd name="T6" fmla="*/ 0 60000 65536"/>
              <a:gd name="T7" fmla="*/ 0 60000 65536"/>
              <a:gd name="T8" fmla="*/ 0 60000 65536"/>
              <a:gd name="T9" fmla="*/ 0 w 21600"/>
              <a:gd name="T10" fmla="*/ 0 h 21388"/>
              <a:gd name="T11" fmla="*/ 21600 w 21600"/>
              <a:gd name="T12" fmla="*/ 21388 h 21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88" fill="none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</a:path>
              <a:path w="21600" h="21388" stroke="0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  <a:lnTo>
                  <a:pt x="0" y="2138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1" name="AutoShape 45">
            <a:extLst>
              <a:ext uri="{FF2B5EF4-FFF2-40B4-BE49-F238E27FC236}">
                <a16:creationId xmlns:a16="http://schemas.microsoft.com/office/drawing/2014/main" id="{6D5C738E-B5D9-A443-8558-E4D2D2385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400" y="2271713"/>
            <a:ext cx="219075" cy="65722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62" name="AutoShape 46">
            <a:extLst>
              <a:ext uri="{FF2B5EF4-FFF2-40B4-BE49-F238E27FC236}">
                <a16:creationId xmlns:a16="http://schemas.microsoft.com/office/drawing/2014/main" id="{180B13B5-8235-76AB-C226-B47AD61C5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425" y="2198688"/>
            <a:ext cx="219075" cy="65722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63" name="AutoShape 47">
            <a:extLst>
              <a:ext uri="{FF2B5EF4-FFF2-40B4-BE49-F238E27FC236}">
                <a16:creationId xmlns:a16="http://schemas.microsoft.com/office/drawing/2014/main" id="{9989B2BC-F37A-68FA-1E5D-617F8DB1158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25925" y="2417763"/>
            <a:ext cx="219075" cy="65722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64" name="AutoShape 48">
            <a:extLst>
              <a:ext uri="{FF2B5EF4-FFF2-40B4-BE49-F238E27FC236}">
                <a16:creationId xmlns:a16="http://schemas.microsoft.com/office/drawing/2014/main" id="{577D194A-617C-48A3-C1F2-EC6D9A93A69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219950" y="2490788"/>
            <a:ext cx="219075" cy="65722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65" name="Text Box 49">
            <a:extLst>
              <a:ext uri="{FF2B5EF4-FFF2-40B4-BE49-F238E27FC236}">
                <a16:creationId xmlns:a16="http://schemas.microsoft.com/office/drawing/2014/main" id="{C44B20DE-DD43-6E50-4A26-86E7AE3F7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205038"/>
            <a:ext cx="115093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Combustion</a:t>
            </a:r>
          </a:p>
          <a:p>
            <a:pPr eaLnBrk="1" hangingPunct="1"/>
            <a:r>
              <a:rPr lang="en-US" altLang="en-US" sz="1200"/>
              <a:t>Products</a:t>
            </a:r>
            <a:endParaRPr lang="en-US" altLang="en-US"/>
          </a:p>
        </p:txBody>
      </p:sp>
      <p:sp>
        <p:nvSpPr>
          <p:cNvPr id="5166" name="AutoShape 50">
            <a:extLst>
              <a:ext uri="{FF2B5EF4-FFF2-40B4-BE49-F238E27FC236}">
                <a16:creationId xmlns:a16="http://schemas.microsoft.com/office/drawing/2014/main" id="{0C9AED94-0C9A-DBC1-CA9C-75FC6FE4D41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102225" y="1833563"/>
            <a:ext cx="219075" cy="2190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7" name="Rectangle 51">
            <a:extLst>
              <a:ext uri="{FF2B5EF4-FFF2-40B4-BE49-F238E27FC236}">
                <a16:creationId xmlns:a16="http://schemas.microsoft.com/office/drawing/2014/main" id="{9FFF70C4-0B15-8402-3EA6-0FDD9003E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1687513"/>
            <a:ext cx="73025" cy="146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68" name="Line 52">
            <a:extLst>
              <a:ext uri="{FF2B5EF4-FFF2-40B4-BE49-F238E27FC236}">
                <a16:creationId xmlns:a16="http://schemas.microsoft.com/office/drawing/2014/main" id="{33C8179D-F5F6-DDEA-EB11-C2B309798B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83150" y="2085975"/>
            <a:ext cx="265113" cy="1857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9" name="Line 53">
            <a:extLst>
              <a:ext uri="{FF2B5EF4-FFF2-40B4-BE49-F238E27FC236}">
                <a16:creationId xmlns:a16="http://schemas.microsoft.com/office/drawing/2014/main" id="{C8A6A9FA-6216-D485-D62F-1406080049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75250" y="2079625"/>
            <a:ext cx="25400" cy="3381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0" name="Line 54">
            <a:extLst>
              <a:ext uri="{FF2B5EF4-FFF2-40B4-BE49-F238E27FC236}">
                <a16:creationId xmlns:a16="http://schemas.microsoft.com/office/drawing/2014/main" id="{66914F9F-11B0-9198-89E6-F5226F4525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8275" y="2073275"/>
            <a:ext cx="292100" cy="198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1" name="Text Box 55">
            <a:extLst>
              <a:ext uri="{FF2B5EF4-FFF2-40B4-BE49-F238E27FC236}">
                <a16:creationId xmlns:a16="http://schemas.microsoft.com/office/drawing/2014/main" id="{6A0C99BD-0442-ED47-4805-3CA3AD0A5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763" y="1179513"/>
            <a:ext cx="10668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Fuel injected</a:t>
            </a:r>
          </a:p>
          <a:p>
            <a:pPr eaLnBrk="1" hangingPunct="1"/>
            <a:r>
              <a:rPr lang="en-CA" altLang="en-US" sz="1200"/>
              <a:t>at 20</a:t>
            </a:r>
            <a:r>
              <a:rPr lang="en-CA" altLang="en-US" sz="1200" baseline="30000"/>
              <a:t>o</a:t>
            </a:r>
            <a:r>
              <a:rPr lang="en-CA" altLang="en-US" sz="1200"/>
              <a:t> bTC</a:t>
            </a:r>
            <a:endParaRPr lang="en-US" altLang="en-US"/>
          </a:p>
        </p:txBody>
      </p:sp>
      <p:sp>
        <p:nvSpPr>
          <p:cNvPr id="5172" name="Text Box 56">
            <a:extLst>
              <a:ext uri="{FF2B5EF4-FFF2-40B4-BE49-F238E27FC236}">
                <a16:creationId xmlns:a16="http://schemas.microsoft.com/office/drawing/2014/main" id="{750820E7-6A5E-5109-71A8-41C8930B1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3254375"/>
            <a:ext cx="914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Intake</a:t>
            </a:r>
          </a:p>
          <a:p>
            <a:pPr algn="ctr" eaLnBrk="1" hangingPunct="1"/>
            <a:r>
              <a:rPr lang="en-US" altLang="en-US" sz="1400" b="1"/>
              <a:t>Stroke</a:t>
            </a:r>
            <a:endParaRPr lang="en-US" altLang="en-US"/>
          </a:p>
        </p:txBody>
      </p:sp>
      <p:sp>
        <p:nvSpPr>
          <p:cNvPr id="5173" name="Oval 57">
            <a:extLst>
              <a:ext uri="{FF2B5EF4-FFF2-40B4-BE49-F238E27FC236}">
                <a16:creationId xmlns:a16="http://schemas.microsoft.com/office/drawing/2014/main" id="{B4D3E02D-9631-17DE-AE68-E61B35C75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2528888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4" name="Oval 58">
            <a:extLst>
              <a:ext uri="{FF2B5EF4-FFF2-40B4-BE49-F238E27FC236}">
                <a16:creationId xmlns:a16="http://schemas.microsoft.com/office/drawing/2014/main" id="{4CC1A1CB-8F52-3610-1403-EB4F8C007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775" y="2747963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5" name="Oval 59">
            <a:extLst>
              <a:ext uri="{FF2B5EF4-FFF2-40B4-BE49-F238E27FC236}">
                <a16:creationId xmlns:a16="http://schemas.microsoft.com/office/drawing/2014/main" id="{3B673751-A83C-B13D-2820-FCC226DDF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2528888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6" name="Oval 60">
            <a:extLst>
              <a:ext uri="{FF2B5EF4-FFF2-40B4-BE49-F238E27FC236}">
                <a16:creationId xmlns:a16="http://schemas.microsoft.com/office/drawing/2014/main" id="{8D91E5F8-0017-B810-9B39-2EE2E0DCD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50" y="2747963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7" name="Rectangle 61">
            <a:extLst>
              <a:ext uri="{FF2B5EF4-FFF2-40B4-BE49-F238E27FC236}">
                <a16:creationId xmlns:a16="http://schemas.microsoft.com/office/drawing/2014/main" id="{FFDD8EDC-CECD-6CD5-5033-007E2F1847C2}"/>
              </a:ext>
            </a:extLst>
          </p:cNvPr>
          <p:cNvSpPr>
            <a:spLocks noChangeArrowheads="1"/>
          </p:cNvSpPr>
          <p:nvPr/>
        </p:nvSpPr>
        <p:spPr bwMode="auto">
          <a:xfrm rot="-1032526">
            <a:off x="2181225" y="2967038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8" name="Rectangle 62">
            <a:extLst>
              <a:ext uri="{FF2B5EF4-FFF2-40B4-BE49-F238E27FC236}">
                <a16:creationId xmlns:a16="http://schemas.microsoft.com/office/drawing/2014/main" id="{046F3CD5-F097-4A36-FBA7-4C7A76C9500A}"/>
              </a:ext>
            </a:extLst>
          </p:cNvPr>
          <p:cNvSpPr>
            <a:spLocks noChangeArrowheads="1"/>
          </p:cNvSpPr>
          <p:nvPr/>
        </p:nvSpPr>
        <p:spPr bwMode="auto">
          <a:xfrm rot="-1032526">
            <a:off x="5175250" y="2967038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79" name="Rectangle 63">
            <a:extLst>
              <a:ext uri="{FF2B5EF4-FFF2-40B4-BE49-F238E27FC236}">
                <a16:creationId xmlns:a16="http://schemas.microsoft.com/office/drawing/2014/main" id="{BFFABB21-BE5D-1A11-2825-AEA37EEE754F}"/>
              </a:ext>
            </a:extLst>
          </p:cNvPr>
          <p:cNvSpPr>
            <a:spLocks noChangeArrowheads="1"/>
          </p:cNvSpPr>
          <p:nvPr/>
        </p:nvSpPr>
        <p:spPr bwMode="auto">
          <a:xfrm rot="753377">
            <a:off x="3349625" y="3300413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80" name="Rectangle 64">
            <a:extLst>
              <a:ext uri="{FF2B5EF4-FFF2-40B4-BE49-F238E27FC236}">
                <a16:creationId xmlns:a16="http://schemas.microsoft.com/office/drawing/2014/main" id="{DB1A6249-A227-9923-D41E-B72FE79CDD05}"/>
              </a:ext>
            </a:extLst>
          </p:cNvPr>
          <p:cNvSpPr>
            <a:spLocks noChangeArrowheads="1"/>
          </p:cNvSpPr>
          <p:nvPr/>
        </p:nvSpPr>
        <p:spPr bwMode="auto">
          <a:xfrm rot="753377">
            <a:off x="6343650" y="3300413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81" name="Text Box 67">
            <a:extLst>
              <a:ext uri="{FF2B5EF4-FFF2-40B4-BE49-F238E27FC236}">
                <a16:creationId xmlns:a16="http://schemas.microsoft.com/office/drawing/2014/main" id="{3D2DA03F-7725-050B-979F-15EFED731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2205038"/>
            <a:ext cx="4222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Air</a:t>
            </a:r>
            <a:endParaRPr lang="en-US" altLang="en-US"/>
          </a:p>
        </p:txBody>
      </p:sp>
      <p:sp>
        <p:nvSpPr>
          <p:cNvPr id="5182" name="AutoShape 68">
            <a:extLst>
              <a:ext uri="{FF2B5EF4-FFF2-40B4-BE49-F238E27FC236}">
                <a16:creationId xmlns:a16="http://schemas.microsoft.com/office/drawing/2014/main" id="{88464FCF-99F8-6B22-ADE8-F9DE5AD738C4}"/>
              </a:ext>
            </a:extLst>
          </p:cNvPr>
          <p:cNvSpPr>
            <a:spLocks noChangeArrowheads="1"/>
          </p:cNvSpPr>
          <p:nvPr/>
        </p:nvSpPr>
        <p:spPr bwMode="auto">
          <a:xfrm rot="11874598" flipH="1">
            <a:off x="7972425" y="5318125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3" name="AutoShape 69">
            <a:extLst>
              <a:ext uri="{FF2B5EF4-FFF2-40B4-BE49-F238E27FC236}">
                <a16:creationId xmlns:a16="http://schemas.microsoft.com/office/drawing/2014/main" id="{5112C5B0-8547-2309-857A-745BC76F6DAC}"/>
              </a:ext>
            </a:extLst>
          </p:cNvPr>
          <p:cNvSpPr>
            <a:spLocks noChangeArrowheads="1"/>
          </p:cNvSpPr>
          <p:nvPr/>
        </p:nvSpPr>
        <p:spPr bwMode="auto">
          <a:xfrm rot="11874598" flipH="1">
            <a:off x="5054600" y="4962525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4" name="AutoShape 70">
            <a:extLst>
              <a:ext uri="{FF2B5EF4-FFF2-40B4-BE49-F238E27FC236}">
                <a16:creationId xmlns:a16="http://schemas.microsoft.com/office/drawing/2014/main" id="{EC405BCE-839D-DABC-230E-3A1B13A43F57}"/>
              </a:ext>
            </a:extLst>
          </p:cNvPr>
          <p:cNvSpPr>
            <a:spLocks noChangeArrowheads="1"/>
          </p:cNvSpPr>
          <p:nvPr/>
        </p:nvSpPr>
        <p:spPr bwMode="auto">
          <a:xfrm rot="9725402">
            <a:off x="6661150" y="5060950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5" name="AutoShape 71">
            <a:extLst>
              <a:ext uri="{FF2B5EF4-FFF2-40B4-BE49-F238E27FC236}">
                <a16:creationId xmlns:a16="http://schemas.microsoft.com/office/drawing/2014/main" id="{DD315201-F354-0AE8-4BE7-F2AB2AA2BC70}"/>
              </a:ext>
            </a:extLst>
          </p:cNvPr>
          <p:cNvSpPr>
            <a:spLocks noChangeArrowheads="1"/>
          </p:cNvSpPr>
          <p:nvPr/>
        </p:nvSpPr>
        <p:spPr bwMode="auto">
          <a:xfrm rot="9725402">
            <a:off x="2206625" y="5048250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6" name="Rectangle 72">
            <a:extLst>
              <a:ext uri="{FF2B5EF4-FFF2-40B4-BE49-F238E27FC236}">
                <a16:creationId xmlns:a16="http://schemas.microsoft.com/office/drawing/2014/main" id="{0D48DC29-7EA6-2602-8A73-68C3CF4FD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4394200"/>
            <a:ext cx="949325" cy="803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87" name="Rectangle 73">
            <a:extLst>
              <a:ext uri="{FF2B5EF4-FFF2-40B4-BE49-F238E27FC236}">
                <a16:creationId xmlns:a16="http://schemas.microsoft.com/office/drawing/2014/main" id="{77177025-B806-5587-1712-6ACDAC373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4937125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88" name="Line 74">
            <a:extLst>
              <a:ext uri="{FF2B5EF4-FFF2-40B4-BE49-F238E27FC236}">
                <a16:creationId xmlns:a16="http://schemas.microsoft.com/office/drawing/2014/main" id="{774B6BA3-2CAC-7E38-5E77-FB0518943A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8475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9" name="Line 75">
            <a:extLst>
              <a:ext uri="{FF2B5EF4-FFF2-40B4-BE49-F238E27FC236}">
                <a16:creationId xmlns:a16="http://schemas.microsoft.com/office/drawing/2014/main" id="{3432790D-8D83-E4E3-BE30-E8A64655E2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7800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0" name="Rectangle 76">
            <a:extLst>
              <a:ext uri="{FF2B5EF4-FFF2-40B4-BE49-F238E27FC236}">
                <a16:creationId xmlns:a16="http://schemas.microsoft.com/office/drawing/2014/main" id="{C791B450-FD75-BFA4-5B33-30ADA27CD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000" y="4949825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91" name="Line 77">
            <a:extLst>
              <a:ext uri="{FF2B5EF4-FFF2-40B4-BE49-F238E27FC236}">
                <a16:creationId xmlns:a16="http://schemas.microsoft.com/office/drawing/2014/main" id="{B65EAB89-903A-5FBD-A941-65A12CEBF2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23000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2" name="Line 78">
            <a:extLst>
              <a:ext uri="{FF2B5EF4-FFF2-40B4-BE49-F238E27FC236}">
                <a16:creationId xmlns:a16="http://schemas.microsoft.com/office/drawing/2014/main" id="{1B88BA2C-8357-28C1-6732-A77D6A9420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72325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3" name="Rectangle 79">
            <a:extLst>
              <a:ext uri="{FF2B5EF4-FFF2-40B4-BE49-F238E27FC236}">
                <a16:creationId xmlns:a16="http://schemas.microsoft.com/office/drawing/2014/main" id="{05A53B86-09FD-1C42-4D2D-ADCB6B24A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4851400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94" name="Line 80">
            <a:extLst>
              <a:ext uri="{FF2B5EF4-FFF2-40B4-BE49-F238E27FC236}">
                <a16:creationId xmlns:a16="http://schemas.microsoft.com/office/drawing/2014/main" id="{76D8263F-2692-5723-9586-BFD4B96AE5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2500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5" name="Line 81">
            <a:extLst>
              <a:ext uri="{FF2B5EF4-FFF2-40B4-BE49-F238E27FC236}">
                <a16:creationId xmlns:a16="http://schemas.microsoft.com/office/drawing/2014/main" id="{003C0726-997E-57C7-2434-F320A3A418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1825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6" name="Line 82">
            <a:extLst>
              <a:ext uri="{FF2B5EF4-FFF2-40B4-BE49-F238E27FC236}">
                <a16:creationId xmlns:a16="http://schemas.microsoft.com/office/drawing/2014/main" id="{A2FDBD1D-4DBA-3CCF-0E48-620224024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2500" y="4394200"/>
            <a:ext cx="949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7" name="Rectangle 83">
            <a:extLst>
              <a:ext uri="{FF2B5EF4-FFF2-40B4-BE49-F238E27FC236}">
                <a16:creationId xmlns:a16="http://schemas.microsoft.com/office/drawing/2014/main" id="{283ACE20-8643-FACB-C10A-7F85456AB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5245100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98" name="Line 84">
            <a:extLst>
              <a:ext uri="{FF2B5EF4-FFF2-40B4-BE49-F238E27FC236}">
                <a16:creationId xmlns:a16="http://schemas.microsoft.com/office/drawing/2014/main" id="{09C92390-6002-34E8-F093-A7139E4CCD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80325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9" name="Line 85">
            <a:extLst>
              <a:ext uri="{FF2B5EF4-FFF2-40B4-BE49-F238E27FC236}">
                <a16:creationId xmlns:a16="http://schemas.microsoft.com/office/drawing/2014/main" id="{8D0DE499-3720-914C-DB31-6F5C9AF8FF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29650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0" name="AutoShape 86">
            <a:extLst>
              <a:ext uri="{FF2B5EF4-FFF2-40B4-BE49-F238E27FC236}">
                <a16:creationId xmlns:a16="http://schemas.microsoft.com/office/drawing/2014/main" id="{7F07C7CD-C729-2E0D-FB99-DF86D179E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425" y="4781550"/>
            <a:ext cx="219075" cy="65722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01" name="AutoShape 87">
            <a:extLst>
              <a:ext uri="{FF2B5EF4-FFF2-40B4-BE49-F238E27FC236}">
                <a16:creationId xmlns:a16="http://schemas.microsoft.com/office/drawing/2014/main" id="{41A2E53C-5183-2DC1-9AD0-D70FEC14F8B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67013" y="4697413"/>
            <a:ext cx="219075" cy="65722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02" name="Oval 88">
            <a:extLst>
              <a:ext uri="{FF2B5EF4-FFF2-40B4-BE49-F238E27FC236}">
                <a16:creationId xmlns:a16="http://schemas.microsoft.com/office/drawing/2014/main" id="{ABC85507-BE55-7548-65F7-DEE6B0BAB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5048250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03" name="Oval 89">
            <a:extLst>
              <a:ext uri="{FF2B5EF4-FFF2-40B4-BE49-F238E27FC236}">
                <a16:creationId xmlns:a16="http://schemas.microsoft.com/office/drawing/2014/main" id="{A25BA685-69E3-C564-68F4-29282985C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8475" y="5318125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04" name="Oval 90">
            <a:extLst>
              <a:ext uri="{FF2B5EF4-FFF2-40B4-BE49-F238E27FC236}">
                <a16:creationId xmlns:a16="http://schemas.microsoft.com/office/drawing/2014/main" id="{42BF9BC7-AA4C-C56F-D54F-BBAEBBE22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5060950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05" name="Oval 91">
            <a:extLst>
              <a:ext uri="{FF2B5EF4-FFF2-40B4-BE49-F238E27FC236}">
                <a16:creationId xmlns:a16="http://schemas.microsoft.com/office/drawing/2014/main" id="{AABF4285-8F39-CFDD-8AFE-C583BAA62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4962525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06" name="Rectangle 92">
            <a:extLst>
              <a:ext uri="{FF2B5EF4-FFF2-40B4-BE49-F238E27FC236}">
                <a16:creationId xmlns:a16="http://schemas.microsoft.com/office/drawing/2014/main" id="{1FC8317C-6941-917C-12AC-03B7CE2345C4}"/>
              </a:ext>
            </a:extLst>
          </p:cNvPr>
          <p:cNvSpPr>
            <a:spLocks noChangeArrowheads="1"/>
          </p:cNvSpPr>
          <p:nvPr/>
        </p:nvSpPr>
        <p:spPr bwMode="auto">
          <a:xfrm rot="-1032526">
            <a:off x="2206625" y="5486400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07" name="Rectangle 93">
            <a:extLst>
              <a:ext uri="{FF2B5EF4-FFF2-40B4-BE49-F238E27FC236}">
                <a16:creationId xmlns:a16="http://schemas.microsoft.com/office/drawing/2014/main" id="{489147AF-DBB2-9510-B8FD-CB5BF2851BFB}"/>
              </a:ext>
            </a:extLst>
          </p:cNvPr>
          <p:cNvSpPr>
            <a:spLocks noChangeArrowheads="1"/>
          </p:cNvSpPr>
          <p:nvPr/>
        </p:nvSpPr>
        <p:spPr bwMode="auto">
          <a:xfrm rot="-1032526">
            <a:off x="6661150" y="5468938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08" name="Rectangle 94">
            <a:extLst>
              <a:ext uri="{FF2B5EF4-FFF2-40B4-BE49-F238E27FC236}">
                <a16:creationId xmlns:a16="http://schemas.microsoft.com/office/drawing/2014/main" id="{BC89FCF5-7B88-D8AB-ABE6-2C81EF19DBA7}"/>
              </a:ext>
            </a:extLst>
          </p:cNvPr>
          <p:cNvSpPr>
            <a:spLocks noChangeArrowheads="1"/>
          </p:cNvSpPr>
          <p:nvPr/>
        </p:nvSpPr>
        <p:spPr bwMode="auto">
          <a:xfrm rot="753377">
            <a:off x="4835525" y="5362575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09" name="Rectangle 95">
            <a:extLst>
              <a:ext uri="{FF2B5EF4-FFF2-40B4-BE49-F238E27FC236}">
                <a16:creationId xmlns:a16="http://schemas.microsoft.com/office/drawing/2014/main" id="{A2C4FCB9-E351-74B5-8971-027E02C4C139}"/>
              </a:ext>
            </a:extLst>
          </p:cNvPr>
          <p:cNvSpPr>
            <a:spLocks noChangeArrowheads="1"/>
          </p:cNvSpPr>
          <p:nvPr/>
        </p:nvSpPr>
        <p:spPr bwMode="auto">
          <a:xfrm rot="753377">
            <a:off x="7829550" y="5908675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10" name="Text Box 96">
            <a:extLst>
              <a:ext uri="{FF2B5EF4-FFF2-40B4-BE49-F238E27FC236}">
                <a16:creationId xmlns:a16="http://schemas.microsoft.com/office/drawing/2014/main" id="{53B87513-52DA-FA3F-8D78-E2C2E07FF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2475" y="4511675"/>
            <a:ext cx="392113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Air</a:t>
            </a:r>
            <a:endParaRPr lang="en-US" altLang="en-US"/>
          </a:p>
        </p:txBody>
      </p:sp>
      <p:sp>
        <p:nvSpPr>
          <p:cNvPr id="5211" name="Line 97">
            <a:extLst>
              <a:ext uri="{FF2B5EF4-FFF2-40B4-BE49-F238E27FC236}">
                <a16:creationId xmlns:a16="http://schemas.microsoft.com/office/drawing/2014/main" id="{B58D5F48-448C-D1E3-5106-CB18022C76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4406900"/>
            <a:ext cx="949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2" name="Line 98">
            <a:extLst>
              <a:ext uri="{FF2B5EF4-FFF2-40B4-BE49-F238E27FC236}">
                <a16:creationId xmlns:a16="http://schemas.microsoft.com/office/drawing/2014/main" id="{1C46D89B-9A33-11F5-0EE4-0398B4E28B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5700" y="4386263"/>
            <a:ext cx="949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3" name="Line 99">
            <a:extLst>
              <a:ext uri="{FF2B5EF4-FFF2-40B4-BE49-F238E27FC236}">
                <a16:creationId xmlns:a16="http://schemas.microsoft.com/office/drawing/2014/main" id="{C5CBD054-4F42-828A-DD7E-6E31C7C05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75563" y="4400550"/>
            <a:ext cx="949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4" name="Text Box 100">
            <a:extLst>
              <a:ext uri="{FF2B5EF4-FFF2-40B4-BE49-F238E27FC236}">
                <a16:creationId xmlns:a16="http://schemas.microsoft.com/office/drawing/2014/main" id="{AC921ACD-B765-5967-654C-7FFA25376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4625975"/>
            <a:ext cx="420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400"/>
              <a:t>TC</a:t>
            </a:r>
            <a:endParaRPr lang="en-US" altLang="en-US" sz="1400"/>
          </a:p>
        </p:txBody>
      </p:sp>
      <p:sp>
        <p:nvSpPr>
          <p:cNvPr id="5215" name="Text Box 101">
            <a:extLst>
              <a:ext uri="{FF2B5EF4-FFF2-40B4-BE49-F238E27FC236}">
                <a16:creationId xmlns:a16="http://schemas.microsoft.com/office/drawing/2014/main" id="{F54293F8-0ABC-223C-EF02-969CD5473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5838" y="5214938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400"/>
              <a:t>BC</a:t>
            </a:r>
            <a:endParaRPr lang="en-US" altLang="en-US" sz="1400"/>
          </a:p>
        </p:txBody>
      </p:sp>
      <p:sp>
        <p:nvSpPr>
          <p:cNvPr id="5216" name="AutoShape 102">
            <a:extLst>
              <a:ext uri="{FF2B5EF4-FFF2-40B4-BE49-F238E27FC236}">
                <a16:creationId xmlns:a16="http://schemas.microsoft.com/office/drawing/2014/main" id="{00144447-14BD-284D-15CF-A8C169D42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963" y="4114800"/>
            <a:ext cx="393700" cy="446088"/>
          </a:xfrm>
          <a:prstGeom prst="downArrow">
            <a:avLst>
              <a:gd name="adj1" fmla="val 50000"/>
              <a:gd name="adj2" fmla="val 2832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17" name="AutoShape 103">
            <a:extLst>
              <a:ext uri="{FF2B5EF4-FFF2-40B4-BE49-F238E27FC236}">
                <a16:creationId xmlns:a16="http://schemas.microsoft.com/office/drawing/2014/main" id="{9EDC4389-AA0F-1336-3F37-FB0DEC4BE81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956550" y="4171950"/>
            <a:ext cx="393700" cy="446088"/>
          </a:xfrm>
          <a:prstGeom prst="downArrow">
            <a:avLst>
              <a:gd name="adj1" fmla="val 50000"/>
              <a:gd name="adj2" fmla="val 2832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18" name="Text Box 104">
            <a:extLst>
              <a:ext uri="{FF2B5EF4-FFF2-40B4-BE49-F238E27FC236}">
                <a16:creationId xmlns:a16="http://schemas.microsoft.com/office/drawing/2014/main" id="{C2C3D93A-026E-E4A2-E824-416347A54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800" y="3254375"/>
            <a:ext cx="1431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Compression</a:t>
            </a:r>
          </a:p>
          <a:p>
            <a:pPr algn="ctr" eaLnBrk="1" hangingPunct="1"/>
            <a:r>
              <a:rPr lang="en-US" altLang="en-US" sz="1400" b="1"/>
              <a:t>Stroke</a:t>
            </a:r>
            <a:endParaRPr lang="en-US" altLang="en-US"/>
          </a:p>
        </p:txBody>
      </p:sp>
      <p:sp>
        <p:nvSpPr>
          <p:cNvPr id="5219" name="Text Box 105">
            <a:extLst>
              <a:ext uri="{FF2B5EF4-FFF2-40B4-BE49-F238E27FC236}">
                <a16:creationId xmlns:a16="http://schemas.microsoft.com/office/drawing/2014/main" id="{C57E9999-F97C-8A3F-EE04-77B994565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3254375"/>
            <a:ext cx="914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Power</a:t>
            </a:r>
          </a:p>
          <a:p>
            <a:pPr algn="ctr" eaLnBrk="1" hangingPunct="1"/>
            <a:r>
              <a:rPr lang="en-US" altLang="en-US" sz="1400" b="1"/>
              <a:t>Stroke</a:t>
            </a:r>
            <a:endParaRPr lang="en-US" altLang="en-US"/>
          </a:p>
        </p:txBody>
      </p:sp>
      <p:sp>
        <p:nvSpPr>
          <p:cNvPr id="5220" name="Text Box 106">
            <a:extLst>
              <a:ext uri="{FF2B5EF4-FFF2-40B4-BE49-F238E27FC236}">
                <a16:creationId xmlns:a16="http://schemas.microsoft.com/office/drawing/2014/main" id="{C87B1DC2-8464-0DDB-D31A-242FA3D78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563" y="3254375"/>
            <a:ext cx="914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Exhaust</a:t>
            </a:r>
          </a:p>
          <a:p>
            <a:pPr algn="ctr" eaLnBrk="1" hangingPunct="1"/>
            <a:r>
              <a:rPr lang="en-US" altLang="en-US" sz="1400" b="1"/>
              <a:t>Stroke</a:t>
            </a:r>
            <a:endParaRPr lang="en-US" altLang="en-US"/>
          </a:p>
        </p:txBody>
      </p:sp>
      <p:sp>
        <p:nvSpPr>
          <p:cNvPr id="5221" name="Rectangle 107">
            <a:extLst>
              <a:ext uri="{FF2B5EF4-FFF2-40B4-BE49-F238E27FC236}">
                <a16:creationId xmlns:a16="http://schemas.microsoft.com/office/drawing/2014/main" id="{921ECB84-5F7D-BF9A-2242-C06A057B5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171825"/>
            <a:ext cx="530225" cy="117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2" name="Rectangle 108">
            <a:extLst>
              <a:ext uri="{FF2B5EF4-FFF2-40B4-BE49-F238E27FC236}">
                <a16:creationId xmlns:a16="http://schemas.microsoft.com/office/drawing/2014/main" id="{2AFFC9CC-6CEC-58FC-6D88-4740A1D8D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3198813"/>
            <a:ext cx="530225" cy="92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" name="Text Box 109">
            <a:extLst>
              <a:ext uri="{FF2B5EF4-FFF2-40B4-BE49-F238E27FC236}">
                <a16:creationId xmlns:a16="http://schemas.microsoft.com/office/drawing/2014/main" id="{52184616-AEB6-5927-007D-4576292E2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5738" y="3827463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 b="1"/>
              <a:t>Q</a:t>
            </a:r>
            <a:r>
              <a:rPr lang="en-CA" altLang="en-US" sz="1800" b="1" baseline="-25000"/>
              <a:t>in</a:t>
            </a:r>
            <a:endParaRPr lang="en-US" altLang="en-US" sz="1800" b="1" baseline="-25000"/>
          </a:p>
        </p:txBody>
      </p:sp>
      <p:sp>
        <p:nvSpPr>
          <p:cNvPr id="5224" name="Text Box 110">
            <a:extLst>
              <a:ext uri="{FF2B5EF4-FFF2-40B4-BE49-F238E27FC236}">
                <a16:creationId xmlns:a16="http://schemas.microsoft.com/office/drawing/2014/main" id="{599384C2-D078-7637-D9B9-E9450497B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5625" y="3844925"/>
            <a:ext cx="600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 b="1"/>
              <a:t>Q</a:t>
            </a:r>
            <a:r>
              <a:rPr lang="en-CA" altLang="en-US" sz="1800" b="1" baseline="-25000"/>
              <a:t>out</a:t>
            </a:r>
            <a:endParaRPr lang="en-US" altLang="en-US" sz="1800" b="1" baseline="-25000"/>
          </a:p>
        </p:txBody>
      </p:sp>
      <p:sp>
        <p:nvSpPr>
          <p:cNvPr id="5225" name="Text Box 111">
            <a:extLst>
              <a:ext uri="{FF2B5EF4-FFF2-40B4-BE49-F238E27FC236}">
                <a16:creationId xmlns:a16="http://schemas.microsoft.com/office/drawing/2014/main" id="{FB1668E8-5131-BDE6-6830-65BCD8D58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5862638"/>
            <a:ext cx="1431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Compression</a:t>
            </a:r>
          </a:p>
          <a:p>
            <a:pPr algn="ctr" eaLnBrk="1" hangingPunct="1"/>
            <a:r>
              <a:rPr lang="en-US" altLang="en-US" sz="1400" b="1"/>
              <a:t>Process</a:t>
            </a:r>
            <a:endParaRPr lang="en-US" altLang="en-US"/>
          </a:p>
        </p:txBody>
      </p:sp>
      <p:sp>
        <p:nvSpPr>
          <p:cNvPr id="5226" name="Text Box 112">
            <a:extLst>
              <a:ext uri="{FF2B5EF4-FFF2-40B4-BE49-F238E27FC236}">
                <a16:creationId xmlns:a16="http://schemas.microsoft.com/office/drawing/2014/main" id="{94EB915C-E3D9-2B60-FDCF-BE31F869F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0" y="5862638"/>
            <a:ext cx="15509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Const pressure </a:t>
            </a:r>
          </a:p>
          <a:p>
            <a:pPr algn="ctr" eaLnBrk="1" hangingPunct="1"/>
            <a:r>
              <a:rPr lang="en-US" altLang="en-US" sz="1400" b="1"/>
              <a:t>heat addition</a:t>
            </a:r>
          </a:p>
          <a:p>
            <a:pPr algn="ctr" eaLnBrk="1" hangingPunct="1"/>
            <a:r>
              <a:rPr lang="en-US" altLang="en-US" sz="1400" b="1"/>
              <a:t>Process</a:t>
            </a:r>
            <a:endParaRPr lang="en-US" altLang="en-US"/>
          </a:p>
        </p:txBody>
      </p:sp>
      <p:sp>
        <p:nvSpPr>
          <p:cNvPr id="5227" name="Text Box 113">
            <a:extLst>
              <a:ext uri="{FF2B5EF4-FFF2-40B4-BE49-F238E27FC236}">
                <a16:creationId xmlns:a16="http://schemas.microsoft.com/office/drawing/2014/main" id="{AD4CCD66-B918-380D-942A-028D6461B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163" y="5862638"/>
            <a:ext cx="1431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Expansion</a:t>
            </a:r>
          </a:p>
          <a:p>
            <a:pPr algn="ctr" eaLnBrk="1" hangingPunct="1"/>
            <a:r>
              <a:rPr lang="en-US" altLang="en-US" sz="1400" b="1"/>
              <a:t>Process</a:t>
            </a:r>
            <a:endParaRPr lang="en-US" altLang="en-US"/>
          </a:p>
        </p:txBody>
      </p:sp>
      <p:sp>
        <p:nvSpPr>
          <p:cNvPr id="5228" name="Text Box 114">
            <a:extLst>
              <a:ext uri="{FF2B5EF4-FFF2-40B4-BE49-F238E27FC236}">
                <a16:creationId xmlns:a16="http://schemas.microsoft.com/office/drawing/2014/main" id="{52CCDAA7-B101-7FDF-BD5C-6DA7C2FD8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6650" y="5862638"/>
            <a:ext cx="1431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Const volume </a:t>
            </a:r>
          </a:p>
          <a:p>
            <a:pPr algn="ctr" eaLnBrk="1" hangingPunct="1"/>
            <a:r>
              <a:rPr lang="en-US" altLang="en-US" sz="1400" b="1"/>
              <a:t>heat rejection</a:t>
            </a:r>
          </a:p>
          <a:p>
            <a:pPr algn="ctr" eaLnBrk="1" hangingPunct="1"/>
            <a:r>
              <a:rPr lang="en-US" altLang="en-US" sz="1400" b="1"/>
              <a:t>Process</a:t>
            </a:r>
            <a:endParaRPr lang="en-US" altLang="en-US"/>
          </a:p>
        </p:txBody>
      </p:sp>
      <p:sp>
        <p:nvSpPr>
          <p:cNvPr id="5229" name="Text Box 115">
            <a:extLst>
              <a:ext uri="{FF2B5EF4-FFF2-40B4-BE49-F238E27FC236}">
                <a16:creationId xmlns:a16="http://schemas.microsoft.com/office/drawing/2014/main" id="{8EE9C949-E79A-BC6D-41C5-71CF6B228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2447925"/>
            <a:ext cx="81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/>
              <a:t>Actual</a:t>
            </a:r>
          </a:p>
          <a:p>
            <a:pPr eaLnBrk="1" hangingPunct="1"/>
            <a:r>
              <a:rPr lang="en-CA" altLang="en-US" sz="1800"/>
              <a:t>Cycle</a:t>
            </a:r>
            <a:endParaRPr lang="en-US" altLang="en-US" sz="1800"/>
          </a:p>
        </p:txBody>
      </p:sp>
      <p:sp>
        <p:nvSpPr>
          <p:cNvPr id="5230" name="Text Box 116">
            <a:extLst>
              <a:ext uri="{FF2B5EF4-FFF2-40B4-BE49-F238E27FC236}">
                <a16:creationId xmlns:a16="http://schemas.microsoft.com/office/drawing/2014/main" id="{64D9CCC1-77FD-72EE-5019-36E8F8A5A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568825"/>
            <a:ext cx="76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/>
              <a:t>Dual</a:t>
            </a:r>
          </a:p>
          <a:p>
            <a:pPr eaLnBrk="1" hangingPunct="1"/>
            <a:r>
              <a:rPr lang="en-CA" altLang="en-US" sz="1800"/>
              <a:t>Cycle</a:t>
            </a:r>
            <a:endParaRPr lang="en-US" altLang="en-US" sz="1800"/>
          </a:p>
        </p:txBody>
      </p:sp>
      <p:sp>
        <p:nvSpPr>
          <p:cNvPr id="5231" name="Rectangle 117">
            <a:extLst>
              <a:ext uri="{FF2B5EF4-FFF2-40B4-BE49-F238E27FC236}">
                <a16:creationId xmlns:a16="http://schemas.microsoft.com/office/drawing/2014/main" id="{271F26DB-6803-917E-18EF-4D5143B0080B}"/>
              </a:ext>
            </a:extLst>
          </p:cNvPr>
          <p:cNvSpPr>
            <a:spLocks noChangeArrowheads="1"/>
          </p:cNvSpPr>
          <p:nvPr/>
        </p:nvSpPr>
        <p:spPr bwMode="auto">
          <a:xfrm rot="753377">
            <a:off x="7745413" y="5761038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32" name="AutoShape 118">
            <a:extLst>
              <a:ext uri="{FF2B5EF4-FFF2-40B4-BE49-F238E27FC236}">
                <a16:creationId xmlns:a16="http://schemas.microsoft.com/office/drawing/2014/main" id="{305D76F3-9651-E83C-1730-C4B1BBF32D01}"/>
              </a:ext>
            </a:extLst>
          </p:cNvPr>
          <p:cNvSpPr>
            <a:spLocks noChangeArrowheads="1"/>
          </p:cNvSpPr>
          <p:nvPr/>
        </p:nvSpPr>
        <p:spPr bwMode="auto">
          <a:xfrm rot="11874598" flipH="1">
            <a:off x="3619500" y="4784725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" name="Rectangle 119">
            <a:extLst>
              <a:ext uri="{FF2B5EF4-FFF2-40B4-BE49-F238E27FC236}">
                <a16:creationId xmlns:a16="http://schemas.microsoft.com/office/drawing/2014/main" id="{20EA506F-1F74-0CA5-265B-94FFB01B2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7400" y="4673600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34" name="Line 120">
            <a:extLst>
              <a:ext uri="{FF2B5EF4-FFF2-40B4-BE49-F238E27FC236}">
                <a16:creationId xmlns:a16="http://schemas.microsoft.com/office/drawing/2014/main" id="{D22758A1-D061-9ADB-4577-8307C4798F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27400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5" name="Line 121">
            <a:extLst>
              <a:ext uri="{FF2B5EF4-FFF2-40B4-BE49-F238E27FC236}">
                <a16:creationId xmlns:a16="http://schemas.microsoft.com/office/drawing/2014/main" id="{4DE9C09C-57C5-A4CD-2FA1-B4EEB3F872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6725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6" name="Line 122">
            <a:extLst>
              <a:ext uri="{FF2B5EF4-FFF2-40B4-BE49-F238E27FC236}">
                <a16:creationId xmlns:a16="http://schemas.microsoft.com/office/drawing/2014/main" id="{0587ABB3-3CBC-5425-FF96-9667196AB0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7400" y="4394200"/>
            <a:ext cx="949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7" name="Oval 123">
            <a:extLst>
              <a:ext uri="{FF2B5EF4-FFF2-40B4-BE49-F238E27FC236}">
                <a16:creationId xmlns:a16="http://schemas.microsoft.com/office/drawing/2014/main" id="{3F80FAC9-F38E-3696-C0CC-A106CB09E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5550" y="4784725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38" name="Rectangle 124">
            <a:extLst>
              <a:ext uri="{FF2B5EF4-FFF2-40B4-BE49-F238E27FC236}">
                <a16:creationId xmlns:a16="http://schemas.microsoft.com/office/drawing/2014/main" id="{96791BB4-B8A8-EFFD-D9F7-DF7BA72D4825}"/>
              </a:ext>
            </a:extLst>
          </p:cNvPr>
          <p:cNvSpPr>
            <a:spLocks noChangeArrowheads="1"/>
          </p:cNvSpPr>
          <p:nvPr/>
        </p:nvSpPr>
        <p:spPr bwMode="auto">
          <a:xfrm rot="753377">
            <a:off x="3400425" y="5222875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39" name="AutoShape 125">
            <a:extLst>
              <a:ext uri="{FF2B5EF4-FFF2-40B4-BE49-F238E27FC236}">
                <a16:creationId xmlns:a16="http://schemas.microsoft.com/office/drawing/2014/main" id="{364B6D3D-AA87-09FC-1FE8-C1C357843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8863" y="4114800"/>
            <a:ext cx="393700" cy="446088"/>
          </a:xfrm>
          <a:prstGeom prst="downArrow">
            <a:avLst>
              <a:gd name="adj1" fmla="val 50000"/>
              <a:gd name="adj2" fmla="val 2832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40" name="Text Box 126">
            <a:extLst>
              <a:ext uri="{FF2B5EF4-FFF2-40B4-BE49-F238E27FC236}">
                <a16:creationId xmlns:a16="http://schemas.microsoft.com/office/drawing/2014/main" id="{D8E6E738-BC69-2179-3D81-6DA7E90CC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0638" y="3827463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 b="1"/>
              <a:t>Q</a:t>
            </a:r>
            <a:r>
              <a:rPr lang="en-CA" altLang="en-US" sz="1800" b="1" baseline="-25000"/>
              <a:t>in</a:t>
            </a:r>
            <a:endParaRPr lang="en-US" altLang="en-US" sz="1800" b="1" baseline="-25000"/>
          </a:p>
        </p:txBody>
      </p:sp>
      <p:sp>
        <p:nvSpPr>
          <p:cNvPr id="5241" name="AutoShape 127">
            <a:extLst>
              <a:ext uri="{FF2B5EF4-FFF2-40B4-BE49-F238E27FC236}">
                <a16:creationId xmlns:a16="http://schemas.microsoft.com/office/drawing/2014/main" id="{595D2321-318F-922C-BA32-79351337C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25" y="4616450"/>
            <a:ext cx="219075" cy="65722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42" name="Text Box 128">
            <a:extLst>
              <a:ext uri="{FF2B5EF4-FFF2-40B4-BE49-F238E27FC236}">
                <a16:creationId xmlns:a16="http://schemas.microsoft.com/office/drawing/2014/main" id="{CBFC1632-DB13-E00F-AA80-D7664C8FA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4350" y="5837238"/>
            <a:ext cx="1431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Const volume </a:t>
            </a:r>
          </a:p>
          <a:p>
            <a:pPr algn="ctr" eaLnBrk="1" hangingPunct="1"/>
            <a:r>
              <a:rPr lang="en-US" altLang="en-US" sz="1400" b="1"/>
              <a:t>heat addition</a:t>
            </a:r>
          </a:p>
          <a:p>
            <a:pPr algn="ctr" eaLnBrk="1" hangingPunct="1"/>
            <a:r>
              <a:rPr lang="en-US" altLang="en-US" sz="1400" b="1"/>
              <a:t>Process</a:t>
            </a: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51730318-1CCA-A0AC-6E24-3C128EA71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8" y="909638"/>
            <a:ext cx="70770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	Process 1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2  Isentropic compression</a:t>
            </a:r>
          </a:p>
          <a:p>
            <a:pPr eaLnBrk="1" hangingPunct="1"/>
            <a:r>
              <a:rPr lang="en-CA" altLang="en-US"/>
              <a:t>	Process 2 </a:t>
            </a:r>
            <a:r>
              <a:rPr lang="en-CA" altLang="en-US">
                <a:sym typeface="Wingdings" panose="05000000000000000000" pitchFamily="2" charset="2"/>
              </a:rPr>
              <a:t> X  Constant volume heat addition</a:t>
            </a:r>
            <a:endParaRPr lang="en-US" altLang="en-US"/>
          </a:p>
          <a:p>
            <a:pPr eaLnBrk="1" hangingPunct="1"/>
            <a:r>
              <a:rPr lang="en-US" altLang="en-US"/>
              <a:t>	Process X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3  Constant pressure heat addition</a:t>
            </a:r>
          </a:p>
          <a:p>
            <a:pPr eaLnBrk="1" hangingPunct="1"/>
            <a:r>
              <a:rPr lang="en-US" altLang="en-US"/>
              <a:t>	Process 3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4  Isentropic expansion</a:t>
            </a:r>
          </a:p>
          <a:p>
            <a:pPr eaLnBrk="1" hangingPunct="1"/>
            <a:r>
              <a:rPr lang="en-US" altLang="en-US"/>
              <a:t>	Process 4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1  Constant volume heat rejection</a:t>
            </a:r>
          </a:p>
        </p:txBody>
      </p:sp>
      <p:sp>
        <p:nvSpPr>
          <p:cNvPr id="6147" name="Text Box 5">
            <a:extLst>
              <a:ext uri="{FF2B5EF4-FFF2-40B4-BE49-F238E27FC236}">
                <a16:creationId xmlns:a16="http://schemas.microsoft.com/office/drawing/2014/main" id="{7F87ED53-ACE7-0E31-5899-DF50C3006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404813"/>
            <a:ext cx="2024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Dual Cycle</a:t>
            </a:r>
            <a:endParaRPr lang="en-US" altLang="en-US" sz="2800" b="1"/>
          </a:p>
        </p:txBody>
      </p:sp>
      <p:pic>
        <p:nvPicPr>
          <p:cNvPr id="6148" name="Picture 6">
            <a:extLst>
              <a:ext uri="{FF2B5EF4-FFF2-40B4-BE49-F238E27FC236}">
                <a16:creationId xmlns:a16="http://schemas.microsoft.com/office/drawing/2014/main" id="{20A0B305-47BE-A633-FF96-287B3E819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2884488"/>
            <a:ext cx="7199313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Line 7">
            <a:extLst>
              <a:ext uri="{FF2B5EF4-FFF2-40B4-BE49-F238E27FC236}">
                <a16:creationId xmlns:a16="http://schemas.microsoft.com/office/drawing/2014/main" id="{21AC374D-4805-A01E-B7B9-F9E6EF81A5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4900" y="3810000"/>
            <a:ext cx="0" cy="7493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8">
            <a:extLst>
              <a:ext uri="{FF2B5EF4-FFF2-40B4-BE49-F238E27FC236}">
                <a16:creationId xmlns:a16="http://schemas.microsoft.com/office/drawing/2014/main" id="{17D63B3C-CAE6-9FC7-423A-9F2588F70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7400" y="3187700"/>
            <a:ext cx="0" cy="7493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9">
            <a:extLst>
              <a:ext uri="{FF2B5EF4-FFF2-40B4-BE49-F238E27FC236}">
                <a16:creationId xmlns:a16="http://schemas.microsoft.com/office/drawing/2014/main" id="{B67666CD-5A38-C9D3-5419-63E799BF3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325" y="3438525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600" i="1"/>
              <a:t>Q</a:t>
            </a:r>
            <a:r>
              <a:rPr lang="en-CA" altLang="en-US" sz="1600" i="1" baseline="-25000"/>
              <a:t>in</a:t>
            </a:r>
            <a:endParaRPr lang="en-US" altLang="en-US" sz="1600" i="1" baseline="-25000"/>
          </a:p>
        </p:txBody>
      </p:sp>
      <p:sp>
        <p:nvSpPr>
          <p:cNvPr id="6152" name="Text Box 10">
            <a:extLst>
              <a:ext uri="{FF2B5EF4-FFF2-40B4-BE49-F238E27FC236}">
                <a16:creationId xmlns:a16="http://schemas.microsoft.com/office/drawing/2014/main" id="{BBDCF171-1EA7-9E81-E716-6F84DCBB3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2925" y="2790825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600" i="1"/>
              <a:t>Q</a:t>
            </a:r>
            <a:r>
              <a:rPr lang="en-CA" altLang="en-US" sz="1600" i="1" baseline="-25000"/>
              <a:t>in</a:t>
            </a:r>
            <a:endParaRPr lang="en-US" altLang="en-US" sz="1600" i="1" baseline="-25000"/>
          </a:p>
        </p:txBody>
      </p:sp>
      <p:sp>
        <p:nvSpPr>
          <p:cNvPr id="6153" name="Text Box 11">
            <a:extLst>
              <a:ext uri="{FF2B5EF4-FFF2-40B4-BE49-F238E27FC236}">
                <a16:creationId xmlns:a16="http://schemas.microsoft.com/office/drawing/2014/main" id="{81AEEF5B-8AEA-5C6C-6775-46741900B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5153025"/>
            <a:ext cx="536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600" i="1"/>
              <a:t>Q</a:t>
            </a:r>
            <a:r>
              <a:rPr lang="en-CA" altLang="en-US" sz="1600" i="1" baseline="-25000"/>
              <a:t>out</a:t>
            </a:r>
            <a:endParaRPr lang="en-US" altLang="en-US" sz="1600" i="1" baseline="-25000"/>
          </a:p>
        </p:txBody>
      </p:sp>
      <p:sp>
        <p:nvSpPr>
          <p:cNvPr id="6154" name="Line 12">
            <a:extLst>
              <a:ext uri="{FF2B5EF4-FFF2-40B4-BE49-F238E27FC236}">
                <a16:creationId xmlns:a16="http://schemas.microsoft.com/office/drawing/2014/main" id="{9F07B705-59FC-5061-513A-7196B339B57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900" y="4660900"/>
            <a:ext cx="0" cy="7493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Rectangle 14">
            <a:extLst>
              <a:ext uri="{FF2B5EF4-FFF2-40B4-BE49-F238E27FC236}">
                <a16:creationId xmlns:a16="http://schemas.microsoft.com/office/drawing/2014/main" id="{63237504-D6CB-00F1-B7A8-36963873F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100" y="5067300"/>
            <a:ext cx="2032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Rectangle 15">
            <a:extLst>
              <a:ext uri="{FF2B5EF4-FFF2-40B4-BE49-F238E27FC236}">
                <a16:creationId xmlns:a16="http://schemas.microsoft.com/office/drawing/2014/main" id="{3C3E3DFF-C943-5136-03F6-9A7CD1158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4432300"/>
            <a:ext cx="2032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7" name="Rectangle 16">
            <a:extLst>
              <a:ext uri="{FF2B5EF4-FFF2-40B4-BE49-F238E27FC236}">
                <a16:creationId xmlns:a16="http://schemas.microsoft.com/office/drawing/2014/main" id="{AE4B14EE-2D62-39C3-AD90-067DE4971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2933700"/>
            <a:ext cx="2032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8" name="Rectangle 17">
            <a:extLst>
              <a:ext uri="{FF2B5EF4-FFF2-40B4-BE49-F238E27FC236}">
                <a16:creationId xmlns:a16="http://schemas.microsoft.com/office/drawing/2014/main" id="{82FE5532-C0F2-881C-B313-0C61FC7FA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2946400"/>
            <a:ext cx="2032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9" name="Rectangle 18">
            <a:extLst>
              <a:ext uri="{FF2B5EF4-FFF2-40B4-BE49-F238E27FC236}">
                <a16:creationId xmlns:a16="http://schemas.microsoft.com/office/drawing/2014/main" id="{0387FAC8-89B3-0B94-E766-F6C4BDC68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3441700"/>
            <a:ext cx="2032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0" name="Rectangle 19">
            <a:extLst>
              <a:ext uri="{FF2B5EF4-FFF2-40B4-BE49-F238E27FC236}">
                <a16:creationId xmlns:a16="http://schemas.microsoft.com/office/drawing/2014/main" id="{0E24DA1B-4816-C1B6-D858-CF8E49BA5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45000"/>
            <a:ext cx="2032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1" name="Rectangle 20">
            <a:extLst>
              <a:ext uri="{FF2B5EF4-FFF2-40B4-BE49-F238E27FC236}">
                <a16:creationId xmlns:a16="http://schemas.microsoft.com/office/drawing/2014/main" id="{7B4C6D74-9AD8-1154-0ACF-E7FEE7574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5700" y="3771900"/>
            <a:ext cx="2032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2" name="Rectangle 21">
            <a:extLst>
              <a:ext uri="{FF2B5EF4-FFF2-40B4-BE49-F238E27FC236}">
                <a16:creationId xmlns:a16="http://schemas.microsoft.com/office/drawing/2014/main" id="{A89436B1-9058-7CBA-7B73-2577E88AA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238500"/>
            <a:ext cx="2032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3" name="Rectangle 22">
            <a:extLst>
              <a:ext uri="{FF2B5EF4-FFF2-40B4-BE49-F238E27FC236}">
                <a16:creationId xmlns:a16="http://schemas.microsoft.com/office/drawing/2014/main" id="{B6B9CF18-127A-A20B-D9B4-130030704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343400"/>
            <a:ext cx="2032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4" name="Rectangle 23">
            <a:extLst>
              <a:ext uri="{FF2B5EF4-FFF2-40B4-BE49-F238E27FC236}">
                <a16:creationId xmlns:a16="http://schemas.microsoft.com/office/drawing/2014/main" id="{8F32E6CF-4FA7-591C-0D47-4E701FAB9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9100" y="5181600"/>
            <a:ext cx="203200" cy="20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5" name="Text Box 13">
            <a:extLst>
              <a:ext uri="{FF2B5EF4-FFF2-40B4-BE49-F238E27FC236}">
                <a16:creationId xmlns:a16="http://schemas.microsoft.com/office/drawing/2014/main" id="{86A94FE7-9D0E-7AA0-AD9D-A125E8815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4978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400" b="1"/>
              <a:t>1</a:t>
            </a:r>
            <a:endParaRPr lang="en-US" altLang="en-US" sz="1400" b="1"/>
          </a:p>
        </p:txBody>
      </p:sp>
      <p:sp>
        <p:nvSpPr>
          <p:cNvPr id="6166" name="Text Box 24">
            <a:extLst>
              <a:ext uri="{FF2B5EF4-FFF2-40B4-BE49-F238E27FC236}">
                <a16:creationId xmlns:a16="http://schemas.microsoft.com/office/drawing/2014/main" id="{3D5C9C6C-B240-F330-21D0-B8191CB0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3700" y="51689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400" b="1"/>
              <a:t>1</a:t>
            </a:r>
            <a:endParaRPr lang="en-US" altLang="en-US" sz="1400" b="1"/>
          </a:p>
        </p:txBody>
      </p:sp>
      <p:sp>
        <p:nvSpPr>
          <p:cNvPr id="6167" name="Text Box 25">
            <a:extLst>
              <a:ext uri="{FF2B5EF4-FFF2-40B4-BE49-F238E27FC236}">
                <a16:creationId xmlns:a16="http://schemas.microsoft.com/office/drawing/2014/main" id="{FFEFACA1-DED1-BAFB-9558-B2B3BB483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394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400" b="1"/>
              <a:t>2</a:t>
            </a:r>
            <a:endParaRPr lang="en-US" altLang="en-US" sz="1400" b="1"/>
          </a:p>
        </p:txBody>
      </p:sp>
      <p:sp>
        <p:nvSpPr>
          <p:cNvPr id="6168" name="Text Box 26">
            <a:extLst>
              <a:ext uri="{FF2B5EF4-FFF2-40B4-BE49-F238E27FC236}">
                <a16:creationId xmlns:a16="http://schemas.microsoft.com/office/drawing/2014/main" id="{9A5166F4-447F-59F6-B87F-3B9B876DA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4417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400" b="1"/>
              <a:t>2</a:t>
            </a:r>
            <a:endParaRPr lang="en-US" altLang="en-US" sz="1400" b="1"/>
          </a:p>
        </p:txBody>
      </p:sp>
      <p:sp>
        <p:nvSpPr>
          <p:cNvPr id="6169" name="Text Box 27">
            <a:extLst>
              <a:ext uri="{FF2B5EF4-FFF2-40B4-BE49-F238E27FC236}">
                <a16:creationId xmlns:a16="http://schemas.microsoft.com/office/drawing/2014/main" id="{0C7207F7-EDC2-776D-A3F7-DA64C3A3F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2870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400" b="1"/>
              <a:t>X</a:t>
            </a:r>
            <a:endParaRPr lang="en-US" altLang="en-US" sz="1400" b="1"/>
          </a:p>
        </p:txBody>
      </p:sp>
      <p:sp>
        <p:nvSpPr>
          <p:cNvPr id="6170" name="Text Box 28">
            <a:extLst>
              <a:ext uri="{FF2B5EF4-FFF2-40B4-BE49-F238E27FC236}">
                <a16:creationId xmlns:a16="http://schemas.microsoft.com/office/drawing/2014/main" id="{BDB98C98-4AA3-AB13-A3A7-C32A12FBF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100" y="36957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400" b="1"/>
              <a:t>X</a:t>
            </a:r>
            <a:endParaRPr lang="en-US" altLang="en-US" sz="1400" b="1"/>
          </a:p>
        </p:txBody>
      </p:sp>
      <p:sp>
        <p:nvSpPr>
          <p:cNvPr id="6171" name="Text Box 29">
            <a:extLst>
              <a:ext uri="{FF2B5EF4-FFF2-40B4-BE49-F238E27FC236}">
                <a16:creationId xmlns:a16="http://schemas.microsoft.com/office/drawing/2014/main" id="{26E73BD9-1A47-CD5C-E4FE-7031BFD9C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844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400" b="1"/>
              <a:t>3</a:t>
            </a:r>
            <a:endParaRPr lang="en-US" altLang="en-US" sz="1400" b="1"/>
          </a:p>
        </p:txBody>
      </p:sp>
      <p:sp>
        <p:nvSpPr>
          <p:cNvPr id="6172" name="Text Box 30">
            <a:extLst>
              <a:ext uri="{FF2B5EF4-FFF2-40B4-BE49-F238E27FC236}">
                <a16:creationId xmlns:a16="http://schemas.microsoft.com/office/drawing/2014/main" id="{2C1B111B-1D50-8DF2-F9F1-148C0252B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0" y="304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400" b="1"/>
              <a:t>3</a:t>
            </a:r>
            <a:endParaRPr lang="en-US" altLang="en-US" sz="1400" b="1"/>
          </a:p>
        </p:txBody>
      </p:sp>
      <p:sp>
        <p:nvSpPr>
          <p:cNvPr id="6173" name="Text Box 31">
            <a:extLst>
              <a:ext uri="{FF2B5EF4-FFF2-40B4-BE49-F238E27FC236}">
                <a16:creationId xmlns:a16="http://schemas.microsoft.com/office/drawing/2014/main" id="{6BF7CA6F-0C92-3FB9-C22A-6B1EA56D3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5700" y="42799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400" b="1"/>
              <a:t>4</a:t>
            </a:r>
            <a:endParaRPr lang="en-US" altLang="en-US" sz="1400" b="1"/>
          </a:p>
        </p:txBody>
      </p:sp>
      <p:sp>
        <p:nvSpPr>
          <p:cNvPr id="6174" name="Text Box 32">
            <a:extLst>
              <a:ext uri="{FF2B5EF4-FFF2-40B4-BE49-F238E27FC236}">
                <a16:creationId xmlns:a16="http://schemas.microsoft.com/office/drawing/2014/main" id="{EB1B940A-6315-4A06-BFC7-B43BFC803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0" y="4470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1400" b="1"/>
              <a:t>4</a:t>
            </a:r>
            <a:endParaRPr lang="en-US" altLang="en-US" sz="14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4">
            <a:extLst>
              <a:ext uri="{FF2B5EF4-FFF2-40B4-BE49-F238E27FC236}">
                <a16:creationId xmlns:a16="http://schemas.microsoft.com/office/drawing/2014/main" id="{7106B23C-6DE5-A41A-A2ED-362648E23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25" y="430213"/>
            <a:ext cx="3381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Thermal Efficiency</a:t>
            </a:r>
            <a:endParaRPr lang="en-US" altLang="en-US" sz="2800" b="1"/>
          </a:p>
        </p:txBody>
      </p:sp>
      <p:graphicFrame>
        <p:nvGraphicFramePr>
          <p:cNvPr id="1026" name="Object 5">
            <a:extLst>
              <a:ext uri="{FF2B5EF4-FFF2-40B4-BE49-F238E27FC236}">
                <a16:creationId xmlns:a16="http://schemas.microsoft.com/office/drawing/2014/main" id="{2280867B-9FA7-92FF-1F3F-ADB1AA3176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8600" y="1108075"/>
          <a:ext cx="465296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47960" imgH="711000" progId="Equation.3">
                  <p:embed/>
                </p:oleObj>
              </mc:Choice>
              <mc:Fallback>
                <p:oleObj name="Equation" r:id="rId2" imgW="4647960" imgH="711000" progId="Equation.3">
                  <p:embed/>
                  <p:pic>
                    <p:nvPicPr>
                      <p:cNvPr id="1026" name="Object 5">
                        <a:extLst>
                          <a:ext uri="{FF2B5EF4-FFF2-40B4-BE49-F238E27FC236}">
                            <a16:creationId xmlns:a16="http://schemas.microsoft.com/office/drawing/2014/main" id="{2280867B-9FA7-92FF-1F3F-ADB1AA3176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1108075"/>
                        <a:ext cx="4652963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>
            <a:extLst>
              <a:ext uri="{FF2B5EF4-FFF2-40B4-BE49-F238E27FC236}">
                <a16:creationId xmlns:a16="http://schemas.microsoft.com/office/drawing/2014/main" id="{0DD364CF-574D-5213-38C5-D21D9D6A86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697204"/>
              </p:ext>
            </p:extLst>
          </p:nvPr>
        </p:nvGraphicFramePr>
        <p:xfrm>
          <a:off x="1778596" y="2484011"/>
          <a:ext cx="4284405" cy="86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4600" imgH="507960" progId="Equation.3">
                  <p:embed/>
                </p:oleObj>
              </mc:Choice>
              <mc:Fallback>
                <p:oleObj name="Equation" r:id="rId4" imgW="2514600" imgH="507960" progId="Equation.3">
                  <p:embed/>
                  <p:pic>
                    <p:nvPicPr>
                      <p:cNvPr id="1027" name="Object 6">
                        <a:extLst>
                          <a:ext uri="{FF2B5EF4-FFF2-40B4-BE49-F238E27FC236}">
                            <a16:creationId xmlns:a16="http://schemas.microsoft.com/office/drawing/2014/main" id="{0DD364CF-574D-5213-38C5-D21D9D6A86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596" y="2484011"/>
                        <a:ext cx="4284405" cy="868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7">
            <a:extLst>
              <a:ext uri="{FF2B5EF4-FFF2-40B4-BE49-F238E27FC236}">
                <a16:creationId xmlns:a16="http://schemas.microsoft.com/office/drawing/2014/main" id="{867A629C-D346-3E2A-3795-970C561CB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2043113"/>
            <a:ext cx="5033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For cold air-standard the above reduces to:</a:t>
            </a:r>
            <a:endParaRPr lang="en-US" altLang="en-US"/>
          </a:p>
        </p:txBody>
      </p:sp>
      <p:graphicFrame>
        <p:nvGraphicFramePr>
          <p:cNvPr id="1028" name="Object 8">
            <a:extLst>
              <a:ext uri="{FF2B5EF4-FFF2-40B4-BE49-F238E27FC236}">
                <a16:creationId xmlns:a16="http://schemas.microsoft.com/office/drawing/2014/main" id="{55126006-EB1A-D845-C349-41328A58B1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22400" y="4997450"/>
          <a:ext cx="155098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49080" imgH="634680" progId="Equation.3">
                  <p:embed/>
                </p:oleObj>
              </mc:Choice>
              <mc:Fallback>
                <p:oleObj name="Equation" r:id="rId6" imgW="1549080" imgH="634680" progId="Equation.3">
                  <p:embed/>
                  <p:pic>
                    <p:nvPicPr>
                      <p:cNvPr id="1028" name="Object 8">
                        <a:extLst>
                          <a:ext uri="{FF2B5EF4-FFF2-40B4-BE49-F238E27FC236}">
                            <a16:creationId xmlns:a16="http://schemas.microsoft.com/office/drawing/2014/main" id="{55126006-EB1A-D845-C349-41328A58B1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400" y="4997450"/>
                        <a:ext cx="1550988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10">
            <a:extLst>
              <a:ext uri="{FF2B5EF4-FFF2-40B4-BE49-F238E27FC236}">
                <a16:creationId xmlns:a16="http://schemas.microsoft.com/office/drawing/2014/main" id="{8D30A643-43FC-5ACB-5201-8FE8405F7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429000"/>
            <a:ext cx="794377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where </a:t>
            </a:r>
            <a:r>
              <a:rPr lang="en-CA" altLang="en-US" dirty="0">
                <a:latin typeface="Symbol" panose="05050102010706020507" pitchFamily="18" charset="2"/>
              </a:rPr>
              <a:t>a </a:t>
            </a:r>
            <a:r>
              <a:rPr lang="en-CA" altLang="en-US" dirty="0"/>
              <a:t>= v</a:t>
            </a:r>
            <a:r>
              <a:rPr lang="en-CA" altLang="en-US" baseline="-25000" dirty="0"/>
              <a:t>3</a:t>
            </a:r>
            <a:r>
              <a:rPr lang="en-CA" altLang="en-US" dirty="0"/>
              <a:t>/</a:t>
            </a:r>
            <a:r>
              <a:rPr lang="en-CA" altLang="en-US" dirty="0" err="1"/>
              <a:t>v</a:t>
            </a:r>
            <a:r>
              <a:rPr lang="en-CA" altLang="en-US" baseline="-25000" dirty="0" err="1"/>
              <a:t>X</a:t>
            </a:r>
            <a:r>
              <a:rPr lang="en-CA" altLang="en-US" dirty="0"/>
              <a:t>  	“Cutoff Ratio or Load Ratio”	</a:t>
            </a:r>
          </a:p>
          <a:p>
            <a:pPr eaLnBrk="1" hangingPunct="1"/>
            <a:r>
              <a:rPr lang="en-CA" altLang="en-US" dirty="0"/>
              <a:t>and </a:t>
            </a:r>
            <a:r>
              <a:rPr lang="en-CA" altLang="en-US" dirty="0" err="1"/>
              <a:t>r</a:t>
            </a:r>
            <a:r>
              <a:rPr lang="en-CA" altLang="en-US" baseline="-25000" dirty="0" err="1"/>
              <a:t>p</a:t>
            </a:r>
            <a:r>
              <a:rPr lang="en-CA" altLang="en-US" dirty="0"/>
              <a:t> = P</a:t>
            </a:r>
            <a:r>
              <a:rPr lang="en-CA" altLang="en-US" baseline="-25000" dirty="0"/>
              <a:t>3</a:t>
            </a:r>
            <a:r>
              <a:rPr lang="en-CA" altLang="en-US" dirty="0"/>
              <a:t>/P</a:t>
            </a:r>
            <a:r>
              <a:rPr lang="en-CA" altLang="en-US" baseline="-25000" dirty="0"/>
              <a:t>2</a:t>
            </a:r>
            <a:r>
              <a:rPr lang="en-CA" altLang="en-US" dirty="0"/>
              <a:t>  		“Pressure Ratio of Isochoric Combustion”</a:t>
            </a:r>
            <a:endParaRPr lang="en-US" altLang="en-US" baseline="-25000" dirty="0"/>
          </a:p>
        </p:txBody>
      </p:sp>
      <p:graphicFrame>
        <p:nvGraphicFramePr>
          <p:cNvPr id="1029" name="Object 11">
            <a:extLst>
              <a:ext uri="{FF2B5EF4-FFF2-40B4-BE49-F238E27FC236}">
                <a16:creationId xmlns:a16="http://schemas.microsoft.com/office/drawing/2014/main" id="{64C72F3D-15CC-E8C3-2484-45EDE1C43C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06900" y="4849813"/>
          <a:ext cx="30575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60700" imgH="787400" progId="Equation.3">
                  <p:embed/>
                </p:oleObj>
              </mc:Choice>
              <mc:Fallback>
                <p:oleObj name="Equation" r:id="rId8" imgW="3060700" imgH="787400" progId="Equation.3">
                  <p:embed/>
                  <p:pic>
                    <p:nvPicPr>
                      <p:cNvPr id="1029" name="Object 11">
                        <a:extLst>
                          <a:ext uri="{FF2B5EF4-FFF2-40B4-BE49-F238E27FC236}">
                            <a16:creationId xmlns:a16="http://schemas.microsoft.com/office/drawing/2014/main" id="{64C72F3D-15CC-E8C3-2484-45EDE1C43C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0" y="4849813"/>
                        <a:ext cx="305752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Text Box 12">
            <a:extLst>
              <a:ext uri="{FF2B5EF4-FFF2-40B4-BE49-F238E27FC236}">
                <a16:creationId xmlns:a16="http://schemas.microsoft.com/office/drawing/2014/main" id="{1B520FD9-0DF2-3614-45A3-51ED2F43C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4" y="4335889"/>
            <a:ext cx="64908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Note, the Otto cycle (</a:t>
            </a:r>
            <a:r>
              <a:rPr lang="en-CA" altLang="en-US" dirty="0">
                <a:latin typeface="Symbol" panose="05050102010706020507" pitchFamily="18" charset="2"/>
              </a:rPr>
              <a:t>a </a:t>
            </a:r>
            <a:r>
              <a:rPr lang="en-CA" altLang="en-US" dirty="0"/>
              <a:t>=1) and the Diesel cycle (</a:t>
            </a:r>
            <a:r>
              <a:rPr lang="en-CA" altLang="en-US" dirty="0" err="1"/>
              <a:t>r</a:t>
            </a:r>
            <a:r>
              <a:rPr lang="en-CA" altLang="en-US" baseline="-25000" dirty="0" err="1"/>
              <a:t>p</a:t>
            </a:r>
            <a:r>
              <a:rPr lang="en-CA" altLang="en-US" baseline="-25000" dirty="0"/>
              <a:t> </a:t>
            </a:r>
            <a:r>
              <a:rPr lang="en-CA" altLang="en-US" dirty="0"/>
              <a:t>=1)</a:t>
            </a:r>
            <a:br>
              <a:rPr lang="en-CA" altLang="en-US" dirty="0"/>
            </a:br>
            <a:r>
              <a:rPr lang="en-CA" altLang="en-US" dirty="0"/>
              <a:t>are special cases: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4">
            <a:extLst>
              <a:ext uri="{FF2B5EF4-FFF2-40B4-BE49-F238E27FC236}">
                <a16:creationId xmlns:a16="http://schemas.microsoft.com/office/drawing/2014/main" id="{E0F989CE-0761-BBC3-D8E0-EFEE00A06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39" y="342029"/>
            <a:ext cx="820004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The use of the Dual cycle requires information about either the fractions of constant volume and constant pressure heat addition (common assumption is to equally split the heat addition).</a:t>
            </a:r>
          </a:p>
          <a:p>
            <a:pPr eaLnBrk="1" hangingPunct="1"/>
            <a:endParaRPr lang="en-CA" altLang="en-US" dirty="0"/>
          </a:p>
          <a:p>
            <a:pPr eaLnBrk="1" hangingPunct="1"/>
            <a:r>
              <a:rPr lang="en-CA" altLang="en-US" dirty="0"/>
              <a:t>An alternate means of finding </a:t>
            </a:r>
            <a:r>
              <a:rPr lang="en-CA" altLang="en-US" dirty="0" err="1"/>
              <a:t>r</a:t>
            </a:r>
            <a:r>
              <a:rPr lang="en-CA" altLang="en-US" baseline="-25000" dirty="0" err="1"/>
              <a:t>p</a:t>
            </a:r>
            <a:r>
              <a:rPr lang="en-CA" altLang="en-US" dirty="0"/>
              <a:t> and </a:t>
            </a:r>
            <a:r>
              <a:rPr lang="en-CA" altLang="en-US" dirty="0">
                <a:latin typeface="Symbol" panose="05050102010706020507" pitchFamily="18" charset="2"/>
              </a:rPr>
              <a:t>a</a:t>
            </a:r>
            <a:r>
              <a:rPr lang="en-CA" altLang="en-US" dirty="0"/>
              <a:t> is to relate them to the total heat input (Q</a:t>
            </a:r>
            <a:r>
              <a:rPr lang="en-CA" altLang="en-US" baseline="-25000" dirty="0"/>
              <a:t>in</a:t>
            </a:r>
            <a:r>
              <a:rPr lang="en-CA" altLang="en-US" dirty="0"/>
              <a:t>), and the maximum pressure (P</a:t>
            </a:r>
            <a:r>
              <a:rPr lang="en-CA" altLang="en-US" baseline="-25000" dirty="0"/>
              <a:t>3</a:t>
            </a:r>
            <a:r>
              <a:rPr lang="en-CA" altLang="en-US" dirty="0"/>
              <a:t>) in the cycle. They become:</a:t>
            </a:r>
            <a:endParaRPr lang="en-US" altLang="en-US" dirty="0"/>
          </a:p>
        </p:txBody>
      </p:sp>
      <p:graphicFrame>
        <p:nvGraphicFramePr>
          <p:cNvPr id="2050" name="Object 5">
            <a:extLst>
              <a:ext uri="{FF2B5EF4-FFF2-40B4-BE49-F238E27FC236}">
                <a16:creationId xmlns:a16="http://schemas.microsoft.com/office/drawing/2014/main" id="{7154DA0A-9A12-E933-7DBD-ECD0C85977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921143"/>
              </p:ext>
            </p:extLst>
          </p:nvPr>
        </p:nvGraphicFramePr>
        <p:xfrm>
          <a:off x="990600" y="2424027"/>
          <a:ext cx="4064773" cy="945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84120" imgH="507960" progId="Equation.3">
                  <p:embed/>
                </p:oleObj>
              </mc:Choice>
              <mc:Fallback>
                <p:oleObj name="Equation" r:id="rId2" imgW="2184120" imgH="507960" progId="Equation.3">
                  <p:embed/>
                  <p:pic>
                    <p:nvPicPr>
                      <p:cNvPr id="2050" name="Object 5">
                        <a:extLst>
                          <a:ext uri="{FF2B5EF4-FFF2-40B4-BE49-F238E27FC236}">
                            <a16:creationId xmlns:a16="http://schemas.microsoft.com/office/drawing/2014/main" id="{7154DA0A-9A12-E933-7DBD-ECD0C85977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24027"/>
                        <a:ext cx="4064773" cy="945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>
            <a:extLst>
              <a:ext uri="{FF2B5EF4-FFF2-40B4-BE49-F238E27FC236}">
                <a16:creationId xmlns:a16="http://schemas.microsoft.com/office/drawing/2014/main" id="{251D7B61-036C-9AC6-EF70-F2DC3E96A2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063702"/>
              </p:ext>
            </p:extLst>
          </p:nvPr>
        </p:nvGraphicFramePr>
        <p:xfrm>
          <a:off x="5791200" y="2594635"/>
          <a:ext cx="1219200" cy="668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320" imgH="431640" progId="Equation.3">
                  <p:embed/>
                </p:oleObj>
              </mc:Choice>
              <mc:Fallback>
                <p:oleObj name="Equation" r:id="rId4" imgW="787320" imgH="431640" progId="Equation.3">
                  <p:embed/>
                  <p:pic>
                    <p:nvPicPr>
                      <p:cNvPr id="2051" name="Object 6">
                        <a:extLst>
                          <a:ext uri="{FF2B5EF4-FFF2-40B4-BE49-F238E27FC236}">
                            <a16:creationId xmlns:a16="http://schemas.microsoft.com/office/drawing/2014/main" id="{251D7B61-036C-9AC6-EF70-F2DC3E96A2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94635"/>
                        <a:ext cx="1219200" cy="668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8">
            <a:extLst>
              <a:ext uri="{FF2B5EF4-FFF2-40B4-BE49-F238E27FC236}">
                <a16:creationId xmlns:a16="http://schemas.microsoft.com/office/drawing/2014/main" id="{7AA9A226-565C-4865-2091-13B6ABC69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4049713"/>
            <a:ext cx="7991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For the same inlet conditions P</a:t>
            </a:r>
            <a:r>
              <a:rPr lang="en-CA" altLang="en-US" baseline="-25000" dirty="0"/>
              <a:t>1</a:t>
            </a:r>
            <a:r>
              <a:rPr lang="en-CA" altLang="en-US" dirty="0"/>
              <a:t>, V</a:t>
            </a:r>
            <a:r>
              <a:rPr lang="en-CA" altLang="en-US" baseline="-25000" dirty="0"/>
              <a:t>1</a:t>
            </a:r>
            <a:r>
              <a:rPr lang="en-CA" altLang="en-US" dirty="0"/>
              <a:t> </a:t>
            </a:r>
            <a:r>
              <a:rPr lang="en-CA" altLang="en-US" u="sng" dirty="0"/>
              <a:t>and the same compression ratio</a:t>
            </a:r>
            <a:r>
              <a:rPr lang="en-CA" altLang="en-US" dirty="0"/>
              <a:t>:</a:t>
            </a:r>
            <a:endParaRPr lang="en-US" altLang="en-US" dirty="0"/>
          </a:p>
        </p:txBody>
      </p:sp>
      <p:graphicFrame>
        <p:nvGraphicFramePr>
          <p:cNvPr id="2052" name="Object 9">
            <a:extLst>
              <a:ext uri="{FF2B5EF4-FFF2-40B4-BE49-F238E27FC236}">
                <a16:creationId xmlns:a16="http://schemas.microsoft.com/office/drawing/2014/main" id="{04D7E252-F768-CAFC-AC39-15490B13C7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4500" y="4546600"/>
          <a:ext cx="2235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34880" imgH="330120" progId="Equation.3">
                  <p:embed/>
                </p:oleObj>
              </mc:Choice>
              <mc:Fallback>
                <p:oleObj name="Equation" r:id="rId6" imgW="2234880" imgH="330120" progId="Equation.3">
                  <p:embed/>
                  <p:pic>
                    <p:nvPicPr>
                      <p:cNvPr id="2052" name="Object 9">
                        <a:extLst>
                          <a:ext uri="{FF2B5EF4-FFF2-40B4-BE49-F238E27FC236}">
                            <a16:creationId xmlns:a16="http://schemas.microsoft.com/office/drawing/2014/main" id="{04D7E252-F768-CAFC-AC39-15490B13C7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4546600"/>
                        <a:ext cx="2235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10">
            <a:extLst>
              <a:ext uri="{FF2B5EF4-FFF2-40B4-BE49-F238E27FC236}">
                <a16:creationId xmlns:a16="http://schemas.microsoft.com/office/drawing/2014/main" id="{5DAC3C74-E6F8-32B7-02E1-7065D9616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5014913"/>
            <a:ext cx="75921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dirty="0"/>
              <a:t>For the same inlet conditions P</a:t>
            </a:r>
            <a:r>
              <a:rPr lang="en-CA" altLang="en-US" baseline="-25000" dirty="0"/>
              <a:t>1</a:t>
            </a:r>
            <a:r>
              <a:rPr lang="en-CA" altLang="en-US" dirty="0"/>
              <a:t>, V</a:t>
            </a:r>
            <a:r>
              <a:rPr lang="en-CA" altLang="en-US" baseline="-25000" dirty="0"/>
              <a:t>1</a:t>
            </a:r>
            <a:r>
              <a:rPr lang="en-CA" altLang="en-US" dirty="0"/>
              <a:t> </a:t>
            </a:r>
            <a:r>
              <a:rPr lang="en-CA" altLang="en-US" u="sng" dirty="0"/>
              <a:t>and the same peak pressure </a:t>
            </a:r>
          </a:p>
          <a:p>
            <a:pPr eaLnBrk="1" hangingPunct="1"/>
            <a:r>
              <a:rPr lang="en-CA" altLang="en-US" dirty="0"/>
              <a:t>(actual design limitation in engines):</a:t>
            </a:r>
            <a:endParaRPr lang="en-US" altLang="en-US" dirty="0"/>
          </a:p>
        </p:txBody>
      </p:sp>
      <p:graphicFrame>
        <p:nvGraphicFramePr>
          <p:cNvPr id="2053" name="Object 11">
            <a:extLst>
              <a:ext uri="{FF2B5EF4-FFF2-40B4-BE49-F238E27FC236}">
                <a16:creationId xmlns:a16="http://schemas.microsoft.com/office/drawing/2014/main" id="{F4E637AA-3A59-5B5B-6E19-5B5867B3CE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28950" y="5905500"/>
          <a:ext cx="2197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97080" imgH="330120" progId="Equation.3">
                  <p:embed/>
                </p:oleObj>
              </mc:Choice>
              <mc:Fallback>
                <p:oleObj name="Equation" r:id="rId8" imgW="2197080" imgH="330120" progId="Equation.3">
                  <p:embed/>
                  <p:pic>
                    <p:nvPicPr>
                      <p:cNvPr id="2053" name="Object 11">
                        <a:extLst>
                          <a:ext uri="{FF2B5EF4-FFF2-40B4-BE49-F238E27FC236}">
                            <a16:creationId xmlns:a16="http://schemas.microsoft.com/office/drawing/2014/main" id="{F4E637AA-3A59-5B5B-6E19-5B5867B3CE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5905500"/>
                        <a:ext cx="21971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>
            <a:extLst>
              <a:ext uri="{FF2B5EF4-FFF2-40B4-BE49-F238E27FC236}">
                <a16:creationId xmlns:a16="http://schemas.microsoft.com/office/drawing/2014/main" id="{62432788-E782-891A-F6B1-CC7212B3A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478" y="609600"/>
            <a:ext cx="80730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 dirty="0"/>
              <a:t>Idealized Thermodynamic Cycles – SI Engines</a:t>
            </a:r>
            <a:endParaRPr lang="en-US" altLang="en-US" sz="2800" b="1" dirty="0"/>
          </a:p>
        </p:txBody>
      </p:sp>
      <p:sp>
        <p:nvSpPr>
          <p:cNvPr id="10243" name="Text Box 6">
            <a:extLst>
              <a:ext uri="{FF2B5EF4-FFF2-40B4-BE49-F238E27FC236}">
                <a16:creationId xmlns:a16="http://schemas.microsoft.com/office/drawing/2014/main" id="{4E4C7D7E-EAE8-072A-A995-7120D0FB1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1598613"/>
            <a:ext cx="7837487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u="sng" dirty="0"/>
              <a:t>Air-standard analysis</a:t>
            </a:r>
            <a:r>
              <a:rPr lang="en-US" altLang="en-US" dirty="0"/>
              <a:t> is a simplification of the real cycle that includes the following assumptions:</a:t>
            </a:r>
            <a:br>
              <a:rPr lang="en-US" altLang="en-US" dirty="0"/>
            </a:br>
            <a:endParaRPr lang="en-US" altLang="en-US" sz="900" dirty="0"/>
          </a:p>
          <a:p>
            <a:pPr eaLnBrk="1" hangingPunct="1"/>
            <a:r>
              <a:rPr lang="en-US" altLang="en-US" dirty="0"/>
              <a:t>	1) Working fluid consists of fixed amount of air (ideal gas) 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	2) Combustion process represented by heat transfer into</a:t>
            </a:r>
            <a:br>
              <a:rPr lang="en-US" altLang="en-US" dirty="0"/>
            </a:br>
            <a:r>
              <a:rPr lang="en-US" altLang="en-US" dirty="0"/>
              <a:t>    and out of the cylinder from an external source</a:t>
            </a:r>
            <a:br>
              <a:rPr lang="en-US" altLang="en-US" dirty="0"/>
            </a:br>
            <a:r>
              <a:rPr lang="en-US" altLang="en-US" dirty="0"/>
              <a:t>	</a:t>
            </a:r>
          </a:p>
          <a:p>
            <a:pPr eaLnBrk="1" hangingPunct="1"/>
            <a:r>
              <a:rPr lang="en-US" altLang="en-US" dirty="0"/>
              <a:t>	3) Differences between intake and exhaust processes not</a:t>
            </a:r>
            <a:br>
              <a:rPr lang="en-US" altLang="en-US" dirty="0"/>
            </a:br>
            <a:r>
              <a:rPr lang="en-US" altLang="en-US" dirty="0"/>
              <a:t>    considered (i.e. no pumping work)	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	4) Engine friction and heat losses not considered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id="{6C2D99B9-6759-195A-8272-EA6D29BF1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473075"/>
            <a:ext cx="7519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SI Engine Cycle vs Air Standard Otto Cycle</a:t>
            </a:r>
            <a:endParaRPr lang="en-US" altLang="en-US" sz="2800" b="1"/>
          </a:p>
        </p:txBody>
      </p:sp>
      <p:sp>
        <p:nvSpPr>
          <p:cNvPr id="11267" name="AutoShape 5">
            <a:extLst>
              <a:ext uri="{FF2B5EF4-FFF2-40B4-BE49-F238E27FC236}">
                <a16:creationId xmlns:a16="http://schemas.microsoft.com/office/drawing/2014/main" id="{DA98C731-0512-B486-0AAE-CBFB4CF95F3E}"/>
              </a:ext>
            </a:extLst>
          </p:cNvPr>
          <p:cNvSpPr>
            <a:spLocks noChangeArrowheads="1"/>
          </p:cNvSpPr>
          <p:nvPr/>
        </p:nvSpPr>
        <p:spPr bwMode="auto">
          <a:xfrm rot="11874598" flipH="1">
            <a:off x="6562725" y="2747963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AutoShape 6">
            <a:extLst>
              <a:ext uri="{FF2B5EF4-FFF2-40B4-BE49-F238E27FC236}">
                <a16:creationId xmlns:a16="http://schemas.microsoft.com/office/drawing/2014/main" id="{F11C7598-9EDC-C6D8-AC1D-B9098A1768BC}"/>
              </a:ext>
            </a:extLst>
          </p:cNvPr>
          <p:cNvSpPr>
            <a:spLocks noChangeArrowheads="1"/>
          </p:cNvSpPr>
          <p:nvPr/>
        </p:nvSpPr>
        <p:spPr bwMode="auto">
          <a:xfrm rot="11874598" flipH="1">
            <a:off x="3568700" y="2747963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AutoShape 7">
            <a:extLst>
              <a:ext uri="{FF2B5EF4-FFF2-40B4-BE49-F238E27FC236}">
                <a16:creationId xmlns:a16="http://schemas.microsoft.com/office/drawing/2014/main" id="{12AA1491-D917-491D-B2B0-8875243009DC}"/>
              </a:ext>
            </a:extLst>
          </p:cNvPr>
          <p:cNvSpPr>
            <a:spLocks noChangeArrowheads="1"/>
          </p:cNvSpPr>
          <p:nvPr/>
        </p:nvSpPr>
        <p:spPr bwMode="auto">
          <a:xfrm rot="9725402">
            <a:off x="5175250" y="2528888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AutoShape 8">
            <a:extLst>
              <a:ext uri="{FF2B5EF4-FFF2-40B4-BE49-F238E27FC236}">
                <a16:creationId xmlns:a16="http://schemas.microsoft.com/office/drawing/2014/main" id="{0EC9440D-F91D-4FB4-0F38-FB3DFC4F2AB9}"/>
              </a:ext>
            </a:extLst>
          </p:cNvPr>
          <p:cNvSpPr>
            <a:spLocks noChangeArrowheads="1"/>
          </p:cNvSpPr>
          <p:nvPr/>
        </p:nvSpPr>
        <p:spPr bwMode="auto">
          <a:xfrm rot="9725402">
            <a:off x="2181225" y="2528888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Rectangle 9">
            <a:extLst>
              <a:ext uri="{FF2B5EF4-FFF2-40B4-BE49-F238E27FC236}">
                <a16:creationId xmlns:a16="http://schemas.microsoft.com/office/drawing/2014/main" id="{1345A107-8027-C3DA-1E36-C4531B235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2052638"/>
            <a:ext cx="949325" cy="803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Freeform 10" descr="10%">
            <a:extLst>
              <a:ext uri="{FF2B5EF4-FFF2-40B4-BE49-F238E27FC236}">
                <a16:creationId xmlns:a16="http://schemas.microsoft.com/office/drawing/2014/main" id="{314BEEBC-A508-0567-6E73-9DFE51411177}"/>
              </a:ext>
            </a:extLst>
          </p:cNvPr>
          <p:cNvSpPr>
            <a:spLocks/>
          </p:cNvSpPr>
          <p:nvPr/>
        </p:nvSpPr>
        <p:spPr bwMode="auto">
          <a:xfrm>
            <a:off x="4965700" y="2049463"/>
            <a:ext cx="496888" cy="190500"/>
          </a:xfrm>
          <a:custGeom>
            <a:avLst/>
            <a:gdLst>
              <a:gd name="T0" fmla="*/ 0 w 783"/>
              <a:gd name="T1" fmla="*/ 0 h 300"/>
              <a:gd name="T2" fmla="*/ 2147483647 w 783"/>
              <a:gd name="T3" fmla="*/ 2147483647 h 300"/>
              <a:gd name="T4" fmla="*/ 2147483647 w 783"/>
              <a:gd name="T5" fmla="*/ 2147483647 h 300"/>
              <a:gd name="T6" fmla="*/ 2147483647 w 783"/>
              <a:gd name="T7" fmla="*/ 2147483647 h 300"/>
              <a:gd name="T8" fmla="*/ 2147483647 w 783"/>
              <a:gd name="T9" fmla="*/ 2147483647 h 300"/>
              <a:gd name="T10" fmla="*/ 2147483647 w 783"/>
              <a:gd name="T11" fmla="*/ 2147483647 h 300"/>
              <a:gd name="T12" fmla="*/ 2147483647 w 783"/>
              <a:gd name="T13" fmla="*/ 2147483647 h 300"/>
              <a:gd name="T14" fmla="*/ 2147483647 w 783"/>
              <a:gd name="T15" fmla="*/ 2147483647 h 300"/>
              <a:gd name="T16" fmla="*/ 2147483647 w 783"/>
              <a:gd name="T17" fmla="*/ 2147483647 h 300"/>
              <a:gd name="T18" fmla="*/ 2147483647 w 783"/>
              <a:gd name="T19" fmla="*/ 2147483647 h 300"/>
              <a:gd name="T20" fmla="*/ 2147483647 w 783"/>
              <a:gd name="T21" fmla="*/ 2147483647 h 3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83"/>
              <a:gd name="T34" fmla="*/ 0 h 300"/>
              <a:gd name="T35" fmla="*/ 783 w 783"/>
              <a:gd name="T36" fmla="*/ 300 h 3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83" h="300">
                <a:moveTo>
                  <a:pt x="0" y="0"/>
                </a:moveTo>
                <a:cubicBezTo>
                  <a:pt x="20" y="59"/>
                  <a:pt x="38" y="85"/>
                  <a:pt x="90" y="120"/>
                </a:cubicBezTo>
                <a:cubicBezTo>
                  <a:pt x="110" y="150"/>
                  <a:pt x="130" y="180"/>
                  <a:pt x="150" y="210"/>
                </a:cubicBezTo>
                <a:cubicBezTo>
                  <a:pt x="159" y="223"/>
                  <a:pt x="275" y="247"/>
                  <a:pt x="300" y="255"/>
                </a:cubicBezTo>
                <a:cubicBezTo>
                  <a:pt x="330" y="264"/>
                  <a:pt x="360" y="275"/>
                  <a:pt x="390" y="285"/>
                </a:cubicBezTo>
                <a:cubicBezTo>
                  <a:pt x="405" y="290"/>
                  <a:pt x="435" y="300"/>
                  <a:pt x="435" y="300"/>
                </a:cubicBezTo>
                <a:cubicBezTo>
                  <a:pt x="559" y="259"/>
                  <a:pt x="499" y="288"/>
                  <a:pt x="615" y="210"/>
                </a:cubicBezTo>
                <a:cubicBezTo>
                  <a:pt x="630" y="200"/>
                  <a:pt x="660" y="180"/>
                  <a:pt x="660" y="180"/>
                </a:cubicBezTo>
                <a:cubicBezTo>
                  <a:pt x="665" y="165"/>
                  <a:pt x="664" y="146"/>
                  <a:pt x="675" y="135"/>
                </a:cubicBezTo>
                <a:cubicBezTo>
                  <a:pt x="686" y="124"/>
                  <a:pt x="709" y="131"/>
                  <a:pt x="720" y="120"/>
                </a:cubicBezTo>
                <a:cubicBezTo>
                  <a:pt x="783" y="57"/>
                  <a:pt x="780" y="62"/>
                  <a:pt x="780" y="15"/>
                </a:cubicBezTo>
              </a:path>
            </a:pathLst>
          </a:custGeom>
          <a:pattFill prst="pct10">
            <a:fgClr>
              <a:srgbClr val="000000"/>
            </a:fgClr>
            <a:bgClr>
              <a:srgbClr val="FFFFFF"/>
            </a:bgClr>
          </a:patt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Rectangle 11">
            <a:extLst>
              <a:ext uri="{FF2B5EF4-FFF2-40B4-BE49-F238E27FC236}">
                <a16:creationId xmlns:a16="http://schemas.microsoft.com/office/drawing/2014/main" id="{FD5978C0-EA8F-DCFE-3B07-39A8C6C31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075" y="2417763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Line 12">
            <a:extLst>
              <a:ext uri="{FF2B5EF4-FFF2-40B4-BE49-F238E27FC236}">
                <a16:creationId xmlns:a16="http://schemas.microsoft.com/office/drawing/2014/main" id="{00A04C05-A553-E438-662D-D4D3962356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43075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3">
            <a:extLst>
              <a:ext uri="{FF2B5EF4-FFF2-40B4-BE49-F238E27FC236}">
                <a16:creationId xmlns:a16="http://schemas.microsoft.com/office/drawing/2014/main" id="{AE7C2B59-3A13-33EC-BE12-5B039B1562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2400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4">
            <a:extLst>
              <a:ext uri="{FF2B5EF4-FFF2-40B4-BE49-F238E27FC236}">
                <a16:creationId xmlns:a16="http://schemas.microsoft.com/office/drawing/2014/main" id="{55936B1D-08C6-D4F0-52C6-4A6CBE2C00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3075" y="2052638"/>
            <a:ext cx="219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5">
            <a:extLst>
              <a:ext uri="{FF2B5EF4-FFF2-40B4-BE49-F238E27FC236}">
                <a16:creationId xmlns:a16="http://schemas.microsoft.com/office/drawing/2014/main" id="{5500A86F-293C-48FD-0E37-F9E612FDE5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8200" y="2052638"/>
            <a:ext cx="584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6">
            <a:extLst>
              <a:ext uri="{FF2B5EF4-FFF2-40B4-BE49-F238E27FC236}">
                <a16:creationId xmlns:a16="http://schemas.microsoft.com/office/drawing/2014/main" id="{D978592D-1BAF-D323-1712-6E893DB6F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9125" y="2198688"/>
            <a:ext cx="292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7">
            <a:extLst>
              <a:ext uri="{FF2B5EF4-FFF2-40B4-BE49-F238E27FC236}">
                <a16:creationId xmlns:a16="http://schemas.microsoft.com/office/drawing/2014/main" id="{71726583-39E7-376B-7AA8-BF9C296031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35175" y="1979613"/>
            <a:ext cx="0" cy="219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Freeform 18">
            <a:extLst>
              <a:ext uri="{FF2B5EF4-FFF2-40B4-BE49-F238E27FC236}">
                <a16:creationId xmlns:a16="http://schemas.microsoft.com/office/drawing/2014/main" id="{3E105918-6130-56D6-C524-7544D912499A}"/>
              </a:ext>
            </a:extLst>
          </p:cNvPr>
          <p:cNvSpPr>
            <a:spLocks/>
          </p:cNvSpPr>
          <p:nvPr/>
        </p:nvSpPr>
        <p:spPr bwMode="auto">
          <a:xfrm>
            <a:off x="2039938" y="1903413"/>
            <a:ext cx="214312" cy="371475"/>
          </a:xfrm>
          <a:custGeom>
            <a:avLst/>
            <a:gdLst>
              <a:gd name="T0" fmla="*/ 2147483647 w 438"/>
              <a:gd name="T1" fmla="*/ 0 h 585"/>
              <a:gd name="T2" fmla="*/ 2147483647 w 438"/>
              <a:gd name="T3" fmla="*/ 2147483647 h 585"/>
              <a:gd name="T4" fmla="*/ 2147483647 w 438"/>
              <a:gd name="T5" fmla="*/ 2147483647 h 585"/>
              <a:gd name="T6" fmla="*/ 2147483647 w 438"/>
              <a:gd name="T7" fmla="*/ 2147483647 h 585"/>
              <a:gd name="T8" fmla="*/ 2147483647 w 438"/>
              <a:gd name="T9" fmla="*/ 2147483647 h 5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"/>
              <a:gd name="T16" fmla="*/ 0 h 585"/>
              <a:gd name="T17" fmla="*/ 438 w 438"/>
              <a:gd name="T18" fmla="*/ 585 h 5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" h="585">
                <a:moveTo>
                  <a:pt x="78" y="0"/>
                </a:moveTo>
                <a:cubicBezTo>
                  <a:pt x="90" y="277"/>
                  <a:pt x="0" y="341"/>
                  <a:pt x="198" y="390"/>
                </a:cubicBezTo>
                <a:cubicBezTo>
                  <a:pt x="213" y="400"/>
                  <a:pt x="226" y="415"/>
                  <a:pt x="243" y="420"/>
                </a:cubicBezTo>
                <a:cubicBezTo>
                  <a:pt x="277" y="430"/>
                  <a:pt x="318" y="416"/>
                  <a:pt x="348" y="435"/>
                </a:cubicBezTo>
                <a:cubicBezTo>
                  <a:pt x="422" y="482"/>
                  <a:pt x="390" y="537"/>
                  <a:pt x="438" y="585"/>
                </a:cubicBezTo>
              </a:path>
            </a:pathLst>
          </a:custGeom>
          <a:noFill/>
          <a:ln w="9525" cap="flat">
            <a:solidFill>
              <a:srgbClr val="000000"/>
            </a:solidFill>
            <a:prstDash val="dash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Freeform 19">
            <a:extLst>
              <a:ext uri="{FF2B5EF4-FFF2-40B4-BE49-F238E27FC236}">
                <a16:creationId xmlns:a16="http://schemas.microsoft.com/office/drawing/2014/main" id="{9AC987AF-60F3-7724-8EEA-D789907012C9}"/>
              </a:ext>
            </a:extLst>
          </p:cNvPr>
          <p:cNvSpPr>
            <a:spLocks/>
          </p:cNvSpPr>
          <p:nvPr/>
        </p:nvSpPr>
        <p:spPr bwMode="auto">
          <a:xfrm flipH="1">
            <a:off x="1816100" y="1906588"/>
            <a:ext cx="204788" cy="371475"/>
          </a:xfrm>
          <a:custGeom>
            <a:avLst/>
            <a:gdLst>
              <a:gd name="T0" fmla="*/ 2147483647 w 438"/>
              <a:gd name="T1" fmla="*/ 0 h 585"/>
              <a:gd name="T2" fmla="*/ 2147483647 w 438"/>
              <a:gd name="T3" fmla="*/ 2147483647 h 585"/>
              <a:gd name="T4" fmla="*/ 2147483647 w 438"/>
              <a:gd name="T5" fmla="*/ 2147483647 h 585"/>
              <a:gd name="T6" fmla="*/ 2147483647 w 438"/>
              <a:gd name="T7" fmla="*/ 2147483647 h 585"/>
              <a:gd name="T8" fmla="*/ 2147483647 w 438"/>
              <a:gd name="T9" fmla="*/ 2147483647 h 5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"/>
              <a:gd name="T16" fmla="*/ 0 h 585"/>
              <a:gd name="T17" fmla="*/ 438 w 438"/>
              <a:gd name="T18" fmla="*/ 585 h 5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" h="585">
                <a:moveTo>
                  <a:pt x="78" y="0"/>
                </a:moveTo>
                <a:cubicBezTo>
                  <a:pt x="90" y="277"/>
                  <a:pt x="0" y="341"/>
                  <a:pt x="198" y="390"/>
                </a:cubicBezTo>
                <a:cubicBezTo>
                  <a:pt x="213" y="400"/>
                  <a:pt x="226" y="415"/>
                  <a:pt x="243" y="420"/>
                </a:cubicBezTo>
                <a:cubicBezTo>
                  <a:pt x="277" y="430"/>
                  <a:pt x="318" y="416"/>
                  <a:pt x="348" y="435"/>
                </a:cubicBezTo>
                <a:cubicBezTo>
                  <a:pt x="422" y="482"/>
                  <a:pt x="390" y="537"/>
                  <a:pt x="438" y="585"/>
                </a:cubicBezTo>
              </a:path>
            </a:pathLst>
          </a:custGeom>
          <a:noFill/>
          <a:ln w="9525" cap="flat">
            <a:solidFill>
              <a:srgbClr val="000000"/>
            </a:solidFill>
            <a:prstDash val="dash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Arc 20">
            <a:extLst>
              <a:ext uri="{FF2B5EF4-FFF2-40B4-BE49-F238E27FC236}">
                <a16:creationId xmlns:a16="http://schemas.microsoft.com/office/drawing/2014/main" id="{F593B723-E476-E55A-3DBF-8A4592CB239C}"/>
              </a:ext>
            </a:extLst>
          </p:cNvPr>
          <p:cNvSpPr>
            <a:spLocks/>
          </p:cNvSpPr>
          <p:nvPr/>
        </p:nvSpPr>
        <p:spPr bwMode="auto">
          <a:xfrm>
            <a:off x="1889125" y="1541463"/>
            <a:ext cx="292100" cy="511175"/>
          </a:xfrm>
          <a:custGeom>
            <a:avLst/>
            <a:gdLst>
              <a:gd name="T0" fmla="*/ 2147483647 w 21600"/>
              <a:gd name="T1" fmla="*/ 0 h 21388"/>
              <a:gd name="T2" fmla="*/ 2147483647 w 21600"/>
              <a:gd name="T3" fmla="*/ 2147483647 h 21388"/>
              <a:gd name="T4" fmla="*/ 0 w 21600"/>
              <a:gd name="T5" fmla="*/ 2147483647 h 21388"/>
              <a:gd name="T6" fmla="*/ 0 60000 65536"/>
              <a:gd name="T7" fmla="*/ 0 60000 65536"/>
              <a:gd name="T8" fmla="*/ 0 60000 65536"/>
              <a:gd name="T9" fmla="*/ 0 w 21600"/>
              <a:gd name="T10" fmla="*/ 0 h 21388"/>
              <a:gd name="T11" fmla="*/ 21600 w 21600"/>
              <a:gd name="T12" fmla="*/ 21388 h 21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88" fill="none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</a:path>
              <a:path w="21600" h="21388" stroke="0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  <a:lnTo>
                  <a:pt x="0" y="2138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Arc 21">
            <a:extLst>
              <a:ext uri="{FF2B5EF4-FFF2-40B4-BE49-F238E27FC236}">
                <a16:creationId xmlns:a16="http://schemas.microsoft.com/office/drawing/2014/main" id="{C8FA2AD7-F59C-9A6D-C5F7-3FFF918F805C}"/>
              </a:ext>
            </a:extLst>
          </p:cNvPr>
          <p:cNvSpPr>
            <a:spLocks/>
          </p:cNvSpPr>
          <p:nvPr/>
        </p:nvSpPr>
        <p:spPr bwMode="auto">
          <a:xfrm>
            <a:off x="1450975" y="1541463"/>
            <a:ext cx="438150" cy="511175"/>
          </a:xfrm>
          <a:custGeom>
            <a:avLst/>
            <a:gdLst>
              <a:gd name="T0" fmla="*/ 2147483647 w 21600"/>
              <a:gd name="T1" fmla="*/ 0 h 21388"/>
              <a:gd name="T2" fmla="*/ 2147483647 w 21600"/>
              <a:gd name="T3" fmla="*/ 2147483647 h 21388"/>
              <a:gd name="T4" fmla="*/ 0 w 21600"/>
              <a:gd name="T5" fmla="*/ 2147483647 h 21388"/>
              <a:gd name="T6" fmla="*/ 0 60000 65536"/>
              <a:gd name="T7" fmla="*/ 0 60000 65536"/>
              <a:gd name="T8" fmla="*/ 0 60000 65536"/>
              <a:gd name="T9" fmla="*/ 0 w 21600"/>
              <a:gd name="T10" fmla="*/ 0 h 21388"/>
              <a:gd name="T11" fmla="*/ 21600 w 21600"/>
              <a:gd name="T12" fmla="*/ 21388 h 21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88" fill="none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</a:path>
              <a:path w="21600" h="21388" stroke="0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  <a:lnTo>
                  <a:pt x="0" y="2138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Text Box 23">
            <a:extLst>
              <a:ext uri="{FF2B5EF4-FFF2-40B4-BE49-F238E27FC236}">
                <a16:creationId xmlns:a16="http://schemas.microsoft.com/office/drawing/2014/main" id="{DA66C34C-E275-F6A3-56E8-9338CBCD4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22388"/>
            <a:ext cx="6572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A</a:t>
            </a:r>
          </a:p>
          <a:p>
            <a:pPr eaLnBrk="1" hangingPunct="1"/>
            <a:r>
              <a:rPr lang="en-US" altLang="en-US" sz="1200"/>
              <a:t>     I</a:t>
            </a:r>
          </a:p>
          <a:p>
            <a:pPr eaLnBrk="1" hangingPunct="1"/>
            <a:r>
              <a:rPr lang="en-US" altLang="en-US" sz="1200"/>
              <a:t>        R</a:t>
            </a:r>
            <a:endParaRPr lang="en-US" altLang="en-US"/>
          </a:p>
        </p:txBody>
      </p:sp>
      <p:sp>
        <p:nvSpPr>
          <p:cNvPr id="11285" name="Rectangle 24">
            <a:extLst>
              <a:ext uri="{FF2B5EF4-FFF2-40B4-BE49-F238E27FC236}">
                <a16:creationId xmlns:a16="http://schemas.microsoft.com/office/drawing/2014/main" id="{21316363-47C1-F685-499A-C24214ACD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7100" y="2417763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6" name="Line 25">
            <a:extLst>
              <a:ext uri="{FF2B5EF4-FFF2-40B4-BE49-F238E27FC236}">
                <a16:creationId xmlns:a16="http://schemas.microsoft.com/office/drawing/2014/main" id="{01743CB9-B4E0-41EC-B64F-8FB2D3EAFA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37100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6">
            <a:extLst>
              <a:ext uri="{FF2B5EF4-FFF2-40B4-BE49-F238E27FC236}">
                <a16:creationId xmlns:a16="http://schemas.microsoft.com/office/drawing/2014/main" id="{A671717F-B0CA-CE57-C9AB-1157780E00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86425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7">
            <a:extLst>
              <a:ext uri="{FF2B5EF4-FFF2-40B4-BE49-F238E27FC236}">
                <a16:creationId xmlns:a16="http://schemas.microsoft.com/office/drawing/2014/main" id="{377CA9DA-D0EB-3455-3D72-FD6EDD632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7100" y="2052638"/>
            <a:ext cx="219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8">
            <a:extLst>
              <a:ext uri="{FF2B5EF4-FFF2-40B4-BE49-F238E27FC236}">
                <a16:creationId xmlns:a16="http://schemas.microsoft.com/office/drawing/2014/main" id="{7CF20B14-8FC3-2AE3-6BFF-37294ACE5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3150" y="2052638"/>
            <a:ext cx="803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Rectangle 29">
            <a:extLst>
              <a:ext uri="{FF2B5EF4-FFF2-40B4-BE49-F238E27FC236}">
                <a16:creationId xmlns:a16="http://schemas.microsoft.com/office/drawing/2014/main" id="{C623F13A-ADEE-85FC-3DA3-4B7872D13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636838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1" name="Line 30">
            <a:extLst>
              <a:ext uri="{FF2B5EF4-FFF2-40B4-BE49-F238E27FC236}">
                <a16:creationId xmlns:a16="http://schemas.microsoft.com/office/drawing/2014/main" id="{849631D0-AC78-01FE-22C2-8208747C6C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31">
            <a:extLst>
              <a:ext uri="{FF2B5EF4-FFF2-40B4-BE49-F238E27FC236}">
                <a16:creationId xmlns:a16="http://schemas.microsoft.com/office/drawing/2014/main" id="{9CEFA05B-3501-74A3-A2F0-F38FD3B9B4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25925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32">
            <a:extLst>
              <a:ext uri="{FF2B5EF4-FFF2-40B4-BE49-F238E27FC236}">
                <a16:creationId xmlns:a16="http://schemas.microsoft.com/office/drawing/2014/main" id="{1A4B3D76-86BE-D2E2-EE73-FC5484F87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052638"/>
            <a:ext cx="949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Rectangle 33">
            <a:extLst>
              <a:ext uri="{FF2B5EF4-FFF2-40B4-BE49-F238E27FC236}">
                <a16:creationId xmlns:a16="http://schemas.microsoft.com/office/drawing/2014/main" id="{4F480204-9F24-C969-6A95-FE6934D20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2674938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5" name="Line 34">
            <a:extLst>
              <a:ext uri="{FF2B5EF4-FFF2-40B4-BE49-F238E27FC236}">
                <a16:creationId xmlns:a16="http://schemas.microsoft.com/office/drawing/2014/main" id="{25C6162A-054C-C9B5-4B5B-994A3A68C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70625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5">
            <a:extLst>
              <a:ext uri="{FF2B5EF4-FFF2-40B4-BE49-F238E27FC236}">
                <a16:creationId xmlns:a16="http://schemas.microsoft.com/office/drawing/2014/main" id="{93D40EFA-C010-C8C5-3902-C301D7B437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19950" y="2052638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6">
            <a:extLst>
              <a:ext uri="{FF2B5EF4-FFF2-40B4-BE49-F238E27FC236}">
                <a16:creationId xmlns:a16="http://schemas.microsoft.com/office/drawing/2014/main" id="{20E98AF1-4927-481C-BF72-A8EC40AA5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00875" y="2052638"/>
            <a:ext cx="219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7">
            <a:extLst>
              <a:ext uri="{FF2B5EF4-FFF2-40B4-BE49-F238E27FC236}">
                <a16:creationId xmlns:a16="http://schemas.microsoft.com/office/drawing/2014/main" id="{3CA00469-4D01-8E64-8B2B-9FB5C10669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70625" y="2052638"/>
            <a:ext cx="584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8">
            <a:extLst>
              <a:ext uri="{FF2B5EF4-FFF2-40B4-BE49-F238E27FC236}">
                <a16:creationId xmlns:a16="http://schemas.microsoft.com/office/drawing/2014/main" id="{07C4ECF8-F84C-A614-79E4-844049E9D1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2198688"/>
            <a:ext cx="292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9">
            <a:extLst>
              <a:ext uri="{FF2B5EF4-FFF2-40B4-BE49-F238E27FC236}">
                <a16:creationId xmlns:a16="http://schemas.microsoft.com/office/drawing/2014/main" id="{C0291467-D376-09D5-2DB6-2556202A2B6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27850" y="1979613"/>
            <a:ext cx="0" cy="219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Freeform 40">
            <a:extLst>
              <a:ext uri="{FF2B5EF4-FFF2-40B4-BE49-F238E27FC236}">
                <a16:creationId xmlns:a16="http://schemas.microsoft.com/office/drawing/2014/main" id="{5FE490F6-FC13-BCD8-B939-3EF46ED86167}"/>
              </a:ext>
            </a:extLst>
          </p:cNvPr>
          <p:cNvSpPr>
            <a:spLocks/>
          </p:cNvSpPr>
          <p:nvPr/>
        </p:nvSpPr>
        <p:spPr bwMode="auto">
          <a:xfrm flipH="1">
            <a:off x="6708775" y="1903413"/>
            <a:ext cx="214313" cy="371475"/>
          </a:xfrm>
          <a:custGeom>
            <a:avLst/>
            <a:gdLst>
              <a:gd name="T0" fmla="*/ 2147483647 w 438"/>
              <a:gd name="T1" fmla="*/ 0 h 585"/>
              <a:gd name="T2" fmla="*/ 2147483647 w 438"/>
              <a:gd name="T3" fmla="*/ 2147483647 h 585"/>
              <a:gd name="T4" fmla="*/ 2147483647 w 438"/>
              <a:gd name="T5" fmla="*/ 2147483647 h 585"/>
              <a:gd name="T6" fmla="*/ 2147483647 w 438"/>
              <a:gd name="T7" fmla="*/ 2147483647 h 585"/>
              <a:gd name="T8" fmla="*/ 2147483647 w 438"/>
              <a:gd name="T9" fmla="*/ 2147483647 h 5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"/>
              <a:gd name="T16" fmla="*/ 0 h 585"/>
              <a:gd name="T17" fmla="*/ 438 w 438"/>
              <a:gd name="T18" fmla="*/ 585 h 5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" h="585">
                <a:moveTo>
                  <a:pt x="78" y="0"/>
                </a:moveTo>
                <a:cubicBezTo>
                  <a:pt x="90" y="277"/>
                  <a:pt x="0" y="341"/>
                  <a:pt x="198" y="390"/>
                </a:cubicBezTo>
                <a:cubicBezTo>
                  <a:pt x="213" y="400"/>
                  <a:pt x="226" y="415"/>
                  <a:pt x="243" y="420"/>
                </a:cubicBezTo>
                <a:cubicBezTo>
                  <a:pt x="277" y="430"/>
                  <a:pt x="318" y="416"/>
                  <a:pt x="348" y="435"/>
                </a:cubicBezTo>
                <a:cubicBezTo>
                  <a:pt x="422" y="482"/>
                  <a:pt x="390" y="537"/>
                  <a:pt x="438" y="585"/>
                </a:cubicBezTo>
              </a:path>
            </a:pathLst>
          </a:custGeom>
          <a:noFill/>
          <a:ln w="9525" cap="flat">
            <a:solidFill>
              <a:srgbClr val="000000"/>
            </a:solidFill>
            <a:prstDash val="dash"/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Freeform 41">
            <a:extLst>
              <a:ext uri="{FF2B5EF4-FFF2-40B4-BE49-F238E27FC236}">
                <a16:creationId xmlns:a16="http://schemas.microsoft.com/office/drawing/2014/main" id="{9C02B8B4-6783-E41D-BD36-984F99C4CA1F}"/>
              </a:ext>
            </a:extLst>
          </p:cNvPr>
          <p:cNvSpPr>
            <a:spLocks/>
          </p:cNvSpPr>
          <p:nvPr/>
        </p:nvSpPr>
        <p:spPr bwMode="auto">
          <a:xfrm>
            <a:off x="6942138" y="1906588"/>
            <a:ext cx="204787" cy="371475"/>
          </a:xfrm>
          <a:custGeom>
            <a:avLst/>
            <a:gdLst>
              <a:gd name="T0" fmla="*/ 2147483647 w 438"/>
              <a:gd name="T1" fmla="*/ 0 h 585"/>
              <a:gd name="T2" fmla="*/ 2147483647 w 438"/>
              <a:gd name="T3" fmla="*/ 2147483647 h 585"/>
              <a:gd name="T4" fmla="*/ 2147483647 w 438"/>
              <a:gd name="T5" fmla="*/ 2147483647 h 585"/>
              <a:gd name="T6" fmla="*/ 2147483647 w 438"/>
              <a:gd name="T7" fmla="*/ 2147483647 h 585"/>
              <a:gd name="T8" fmla="*/ 2147483647 w 438"/>
              <a:gd name="T9" fmla="*/ 2147483647 h 5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8"/>
              <a:gd name="T16" fmla="*/ 0 h 585"/>
              <a:gd name="T17" fmla="*/ 438 w 438"/>
              <a:gd name="T18" fmla="*/ 585 h 5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8" h="585">
                <a:moveTo>
                  <a:pt x="78" y="0"/>
                </a:moveTo>
                <a:cubicBezTo>
                  <a:pt x="90" y="277"/>
                  <a:pt x="0" y="341"/>
                  <a:pt x="198" y="390"/>
                </a:cubicBezTo>
                <a:cubicBezTo>
                  <a:pt x="213" y="400"/>
                  <a:pt x="226" y="415"/>
                  <a:pt x="243" y="420"/>
                </a:cubicBezTo>
                <a:cubicBezTo>
                  <a:pt x="277" y="430"/>
                  <a:pt x="318" y="416"/>
                  <a:pt x="348" y="435"/>
                </a:cubicBezTo>
                <a:cubicBezTo>
                  <a:pt x="422" y="482"/>
                  <a:pt x="390" y="537"/>
                  <a:pt x="438" y="585"/>
                </a:cubicBezTo>
              </a:path>
            </a:pathLst>
          </a:custGeom>
          <a:noFill/>
          <a:ln w="9525" cap="flat">
            <a:solidFill>
              <a:srgbClr val="000000"/>
            </a:solidFill>
            <a:prstDash val="dash"/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Arc 42">
            <a:extLst>
              <a:ext uri="{FF2B5EF4-FFF2-40B4-BE49-F238E27FC236}">
                <a16:creationId xmlns:a16="http://schemas.microsoft.com/office/drawing/2014/main" id="{8405D5DB-EE3E-5A4E-19E5-E733658267C9}"/>
              </a:ext>
            </a:extLst>
          </p:cNvPr>
          <p:cNvSpPr>
            <a:spLocks/>
          </p:cNvSpPr>
          <p:nvPr/>
        </p:nvSpPr>
        <p:spPr bwMode="auto">
          <a:xfrm flipH="1">
            <a:off x="6781800" y="1541463"/>
            <a:ext cx="292100" cy="511175"/>
          </a:xfrm>
          <a:custGeom>
            <a:avLst/>
            <a:gdLst>
              <a:gd name="T0" fmla="*/ 2147483647 w 21600"/>
              <a:gd name="T1" fmla="*/ 0 h 21388"/>
              <a:gd name="T2" fmla="*/ 2147483647 w 21600"/>
              <a:gd name="T3" fmla="*/ 2147483647 h 21388"/>
              <a:gd name="T4" fmla="*/ 0 w 21600"/>
              <a:gd name="T5" fmla="*/ 2147483647 h 21388"/>
              <a:gd name="T6" fmla="*/ 0 60000 65536"/>
              <a:gd name="T7" fmla="*/ 0 60000 65536"/>
              <a:gd name="T8" fmla="*/ 0 60000 65536"/>
              <a:gd name="T9" fmla="*/ 0 w 21600"/>
              <a:gd name="T10" fmla="*/ 0 h 21388"/>
              <a:gd name="T11" fmla="*/ 21600 w 21600"/>
              <a:gd name="T12" fmla="*/ 21388 h 21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88" fill="none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</a:path>
              <a:path w="21600" h="21388" stroke="0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  <a:lnTo>
                  <a:pt x="0" y="2138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Arc 43">
            <a:extLst>
              <a:ext uri="{FF2B5EF4-FFF2-40B4-BE49-F238E27FC236}">
                <a16:creationId xmlns:a16="http://schemas.microsoft.com/office/drawing/2014/main" id="{E05DC9FD-F87F-CF8F-5539-1FDE4AA2AF59}"/>
              </a:ext>
            </a:extLst>
          </p:cNvPr>
          <p:cNvSpPr>
            <a:spLocks/>
          </p:cNvSpPr>
          <p:nvPr/>
        </p:nvSpPr>
        <p:spPr bwMode="auto">
          <a:xfrm flipH="1">
            <a:off x="7073900" y="1541463"/>
            <a:ext cx="438150" cy="511175"/>
          </a:xfrm>
          <a:custGeom>
            <a:avLst/>
            <a:gdLst>
              <a:gd name="T0" fmla="*/ 2147483647 w 21600"/>
              <a:gd name="T1" fmla="*/ 0 h 21388"/>
              <a:gd name="T2" fmla="*/ 2147483647 w 21600"/>
              <a:gd name="T3" fmla="*/ 2147483647 h 21388"/>
              <a:gd name="T4" fmla="*/ 0 w 21600"/>
              <a:gd name="T5" fmla="*/ 2147483647 h 21388"/>
              <a:gd name="T6" fmla="*/ 0 60000 65536"/>
              <a:gd name="T7" fmla="*/ 0 60000 65536"/>
              <a:gd name="T8" fmla="*/ 0 60000 65536"/>
              <a:gd name="T9" fmla="*/ 0 w 21600"/>
              <a:gd name="T10" fmla="*/ 0 h 21388"/>
              <a:gd name="T11" fmla="*/ 21600 w 21600"/>
              <a:gd name="T12" fmla="*/ 21388 h 21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88" fill="none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</a:path>
              <a:path w="21600" h="21388" stroke="0" extrusionOk="0">
                <a:moveTo>
                  <a:pt x="3021" y="0"/>
                </a:moveTo>
                <a:cubicBezTo>
                  <a:pt x="13677" y="1506"/>
                  <a:pt x="21600" y="10626"/>
                  <a:pt x="21600" y="21388"/>
                </a:cubicBezTo>
                <a:lnTo>
                  <a:pt x="0" y="2138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AutoShape 45">
            <a:extLst>
              <a:ext uri="{FF2B5EF4-FFF2-40B4-BE49-F238E27FC236}">
                <a16:creationId xmlns:a16="http://schemas.microsoft.com/office/drawing/2014/main" id="{44997AE9-AC7A-1956-B95C-A828CDAD6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400" y="2271713"/>
            <a:ext cx="219075" cy="65722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6" name="AutoShape 46">
            <a:extLst>
              <a:ext uri="{FF2B5EF4-FFF2-40B4-BE49-F238E27FC236}">
                <a16:creationId xmlns:a16="http://schemas.microsoft.com/office/drawing/2014/main" id="{9E680973-1479-957D-F787-6F9815710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425" y="2198688"/>
            <a:ext cx="219075" cy="65722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7" name="AutoShape 47">
            <a:extLst>
              <a:ext uri="{FF2B5EF4-FFF2-40B4-BE49-F238E27FC236}">
                <a16:creationId xmlns:a16="http://schemas.microsoft.com/office/drawing/2014/main" id="{48107538-CC84-5E5A-B6A1-0EBDC1AAA50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25925" y="2417763"/>
            <a:ext cx="219075" cy="65722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8" name="AutoShape 48">
            <a:extLst>
              <a:ext uri="{FF2B5EF4-FFF2-40B4-BE49-F238E27FC236}">
                <a16:creationId xmlns:a16="http://schemas.microsoft.com/office/drawing/2014/main" id="{97EA66E4-1813-D8FD-B5E0-45DCD77EF43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7219950" y="2490788"/>
            <a:ext cx="219075" cy="65722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9" name="Text Box 49">
            <a:extLst>
              <a:ext uri="{FF2B5EF4-FFF2-40B4-BE49-F238E27FC236}">
                <a16:creationId xmlns:a16="http://schemas.microsoft.com/office/drawing/2014/main" id="{5BCA859E-ECC5-2E8F-2CB7-CDC977A98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205038"/>
            <a:ext cx="1150937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Combustion</a:t>
            </a:r>
          </a:p>
          <a:p>
            <a:pPr eaLnBrk="1" hangingPunct="1"/>
            <a:r>
              <a:rPr lang="en-US" altLang="en-US" sz="1200"/>
              <a:t>Products</a:t>
            </a:r>
            <a:endParaRPr lang="en-US" altLang="en-US"/>
          </a:p>
        </p:txBody>
      </p:sp>
      <p:sp>
        <p:nvSpPr>
          <p:cNvPr id="11310" name="AutoShape 50">
            <a:extLst>
              <a:ext uri="{FF2B5EF4-FFF2-40B4-BE49-F238E27FC236}">
                <a16:creationId xmlns:a16="http://schemas.microsoft.com/office/drawing/2014/main" id="{CEB9C65C-CFB9-2AB8-D140-088EAFAD956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102225" y="1833563"/>
            <a:ext cx="219075" cy="2190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1" name="Rectangle 51">
            <a:extLst>
              <a:ext uri="{FF2B5EF4-FFF2-40B4-BE49-F238E27FC236}">
                <a16:creationId xmlns:a16="http://schemas.microsoft.com/office/drawing/2014/main" id="{52B3BCFD-AC29-CE26-A7A2-740FBFAC8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1687513"/>
            <a:ext cx="73025" cy="146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2" name="Line 52">
            <a:extLst>
              <a:ext uri="{FF2B5EF4-FFF2-40B4-BE49-F238E27FC236}">
                <a16:creationId xmlns:a16="http://schemas.microsoft.com/office/drawing/2014/main" id="{85BDA6C0-AB87-55E2-3602-455B32CCBC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8275" y="2052638"/>
            <a:ext cx="0" cy="730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3" name="Line 53">
            <a:extLst>
              <a:ext uri="{FF2B5EF4-FFF2-40B4-BE49-F238E27FC236}">
                <a16:creationId xmlns:a16="http://schemas.microsoft.com/office/drawing/2014/main" id="{8B8D9A15-CC93-7A3E-6A51-D7474E3E2D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5250" y="2125663"/>
            <a:ext cx="730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4" name="Line 54">
            <a:extLst>
              <a:ext uri="{FF2B5EF4-FFF2-40B4-BE49-F238E27FC236}">
                <a16:creationId xmlns:a16="http://schemas.microsoft.com/office/drawing/2014/main" id="{D209D0FD-C671-FC21-58FF-BDDD2E963B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83150" y="2125663"/>
            <a:ext cx="146050" cy="146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5" name="Line 55">
            <a:extLst>
              <a:ext uri="{FF2B5EF4-FFF2-40B4-BE49-F238E27FC236}">
                <a16:creationId xmlns:a16="http://schemas.microsoft.com/office/drawing/2014/main" id="{D7BBEB5E-1569-6FD8-A8CE-8EEDFD3E41A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5250" y="2198688"/>
            <a:ext cx="0" cy="2190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6" name="Line 56">
            <a:extLst>
              <a:ext uri="{FF2B5EF4-FFF2-40B4-BE49-F238E27FC236}">
                <a16:creationId xmlns:a16="http://schemas.microsoft.com/office/drawing/2014/main" id="{D22BBE9F-DDE7-F707-6DD1-307078F52B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4325" y="2125663"/>
            <a:ext cx="146050" cy="146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7" name="Text Box 57">
            <a:extLst>
              <a:ext uri="{FF2B5EF4-FFF2-40B4-BE49-F238E27FC236}">
                <a16:creationId xmlns:a16="http://schemas.microsoft.com/office/drawing/2014/main" id="{6683E807-38F0-9A65-0FA2-9C13726FA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8075" y="1468438"/>
            <a:ext cx="914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Ignition</a:t>
            </a:r>
            <a:endParaRPr lang="en-US" altLang="en-US"/>
          </a:p>
        </p:txBody>
      </p:sp>
      <p:sp>
        <p:nvSpPr>
          <p:cNvPr id="11318" name="Text Box 58">
            <a:extLst>
              <a:ext uri="{FF2B5EF4-FFF2-40B4-BE49-F238E27FC236}">
                <a16:creationId xmlns:a16="http://schemas.microsoft.com/office/drawing/2014/main" id="{7B978DC3-A4A1-29C6-600B-A19624FE5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3254375"/>
            <a:ext cx="914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Intake</a:t>
            </a:r>
          </a:p>
          <a:p>
            <a:pPr algn="ctr" eaLnBrk="1" hangingPunct="1"/>
            <a:r>
              <a:rPr lang="en-US" altLang="en-US" sz="1400" b="1"/>
              <a:t>Stroke</a:t>
            </a:r>
            <a:endParaRPr lang="en-US" altLang="en-US"/>
          </a:p>
        </p:txBody>
      </p:sp>
      <p:sp>
        <p:nvSpPr>
          <p:cNvPr id="11319" name="Oval 59">
            <a:extLst>
              <a:ext uri="{FF2B5EF4-FFF2-40B4-BE49-F238E27FC236}">
                <a16:creationId xmlns:a16="http://schemas.microsoft.com/office/drawing/2014/main" id="{0118ABE9-0C75-F71F-EDE2-1468F4065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2528888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20" name="Oval 60">
            <a:extLst>
              <a:ext uri="{FF2B5EF4-FFF2-40B4-BE49-F238E27FC236}">
                <a16:creationId xmlns:a16="http://schemas.microsoft.com/office/drawing/2014/main" id="{547A3646-BFEA-1CA6-F5B4-EEADB53F7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8775" y="2747963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21" name="Oval 61">
            <a:extLst>
              <a:ext uri="{FF2B5EF4-FFF2-40B4-BE49-F238E27FC236}">
                <a16:creationId xmlns:a16="http://schemas.microsoft.com/office/drawing/2014/main" id="{4C935468-9485-0FD1-224A-D4E5FFB87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2528888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22" name="Oval 62">
            <a:extLst>
              <a:ext uri="{FF2B5EF4-FFF2-40B4-BE49-F238E27FC236}">
                <a16:creationId xmlns:a16="http://schemas.microsoft.com/office/drawing/2014/main" id="{68051F98-A030-2B0B-7A13-397EA78AE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4750" y="2747963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23" name="Rectangle 63">
            <a:extLst>
              <a:ext uri="{FF2B5EF4-FFF2-40B4-BE49-F238E27FC236}">
                <a16:creationId xmlns:a16="http://schemas.microsoft.com/office/drawing/2014/main" id="{99EB448E-CF9F-16D7-7EA9-405132C9A156}"/>
              </a:ext>
            </a:extLst>
          </p:cNvPr>
          <p:cNvSpPr>
            <a:spLocks noChangeArrowheads="1"/>
          </p:cNvSpPr>
          <p:nvPr/>
        </p:nvSpPr>
        <p:spPr bwMode="auto">
          <a:xfrm rot="-1032526">
            <a:off x="2181225" y="2967038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24" name="Rectangle 64">
            <a:extLst>
              <a:ext uri="{FF2B5EF4-FFF2-40B4-BE49-F238E27FC236}">
                <a16:creationId xmlns:a16="http://schemas.microsoft.com/office/drawing/2014/main" id="{E70E6EA2-4C7D-2749-3783-792D4D6A26A2}"/>
              </a:ext>
            </a:extLst>
          </p:cNvPr>
          <p:cNvSpPr>
            <a:spLocks noChangeArrowheads="1"/>
          </p:cNvSpPr>
          <p:nvPr/>
        </p:nvSpPr>
        <p:spPr bwMode="auto">
          <a:xfrm rot="-1032526">
            <a:off x="5175250" y="2967038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25" name="Rectangle 65">
            <a:extLst>
              <a:ext uri="{FF2B5EF4-FFF2-40B4-BE49-F238E27FC236}">
                <a16:creationId xmlns:a16="http://schemas.microsoft.com/office/drawing/2014/main" id="{0E63E781-6A30-08C1-E7BD-B0B14EEC114A}"/>
              </a:ext>
            </a:extLst>
          </p:cNvPr>
          <p:cNvSpPr>
            <a:spLocks noChangeArrowheads="1"/>
          </p:cNvSpPr>
          <p:nvPr/>
        </p:nvSpPr>
        <p:spPr bwMode="auto">
          <a:xfrm rot="753377">
            <a:off x="3349625" y="3300413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26" name="Rectangle 66">
            <a:extLst>
              <a:ext uri="{FF2B5EF4-FFF2-40B4-BE49-F238E27FC236}">
                <a16:creationId xmlns:a16="http://schemas.microsoft.com/office/drawing/2014/main" id="{141DC513-D7C6-71BE-C6BA-24B228B2746C}"/>
              </a:ext>
            </a:extLst>
          </p:cNvPr>
          <p:cNvSpPr>
            <a:spLocks noChangeArrowheads="1"/>
          </p:cNvSpPr>
          <p:nvPr/>
        </p:nvSpPr>
        <p:spPr bwMode="auto">
          <a:xfrm rot="753377">
            <a:off x="6343650" y="3300413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27" name="Line 67">
            <a:extLst>
              <a:ext uri="{FF2B5EF4-FFF2-40B4-BE49-F238E27FC236}">
                <a16:creationId xmlns:a16="http://schemas.microsoft.com/office/drawing/2014/main" id="{D1D9F464-4446-0E43-05FA-9687AA5360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5175" y="1433513"/>
            <a:ext cx="146050" cy="3651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8" name="Text Box 68">
            <a:extLst>
              <a:ext uri="{FF2B5EF4-FFF2-40B4-BE49-F238E27FC236}">
                <a16:creationId xmlns:a16="http://schemas.microsoft.com/office/drawing/2014/main" id="{F1B41C0C-CE10-C341-1C31-58580A848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175" y="1214438"/>
            <a:ext cx="5842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FUEL</a:t>
            </a:r>
            <a:endParaRPr lang="en-US" altLang="en-US"/>
          </a:p>
        </p:txBody>
      </p:sp>
      <p:sp>
        <p:nvSpPr>
          <p:cNvPr id="11329" name="Text Box 69">
            <a:extLst>
              <a:ext uri="{FF2B5EF4-FFF2-40B4-BE49-F238E27FC236}">
                <a16:creationId xmlns:a16="http://schemas.microsoft.com/office/drawing/2014/main" id="{8597472F-69A5-141F-2DA5-CF5111A11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5" y="2090738"/>
            <a:ext cx="8032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Fuel/Air</a:t>
            </a:r>
          </a:p>
          <a:p>
            <a:pPr eaLnBrk="1" hangingPunct="1"/>
            <a:r>
              <a:rPr lang="en-US" altLang="en-US" sz="1200"/>
              <a:t>Mixture</a:t>
            </a:r>
            <a:endParaRPr lang="en-US" altLang="en-US"/>
          </a:p>
        </p:txBody>
      </p:sp>
      <p:sp>
        <p:nvSpPr>
          <p:cNvPr id="11330" name="AutoShape 70">
            <a:extLst>
              <a:ext uri="{FF2B5EF4-FFF2-40B4-BE49-F238E27FC236}">
                <a16:creationId xmlns:a16="http://schemas.microsoft.com/office/drawing/2014/main" id="{6800CE6D-726E-D652-1DF1-4C8C08BBD94A}"/>
              </a:ext>
            </a:extLst>
          </p:cNvPr>
          <p:cNvSpPr>
            <a:spLocks noChangeArrowheads="1"/>
          </p:cNvSpPr>
          <p:nvPr/>
        </p:nvSpPr>
        <p:spPr bwMode="auto">
          <a:xfrm rot="11874598" flipH="1">
            <a:off x="6588125" y="5318125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1" name="AutoShape 71">
            <a:extLst>
              <a:ext uri="{FF2B5EF4-FFF2-40B4-BE49-F238E27FC236}">
                <a16:creationId xmlns:a16="http://schemas.microsoft.com/office/drawing/2014/main" id="{E39E76A8-B45B-267D-A9A0-8BB445CDDA86}"/>
              </a:ext>
            </a:extLst>
          </p:cNvPr>
          <p:cNvSpPr>
            <a:spLocks noChangeArrowheads="1"/>
          </p:cNvSpPr>
          <p:nvPr/>
        </p:nvSpPr>
        <p:spPr bwMode="auto">
          <a:xfrm rot="11874598" flipH="1">
            <a:off x="3594100" y="4784725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2" name="AutoShape 72">
            <a:extLst>
              <a:ext uri="{FF2B5EF4-FFF2-40B4-BE49-F238E27FC236}">
                <a16:creationId xmlns:a16="http://schemas.microsoft.com/office/drawing/2014/main" id="{9688A74A-2740-2A05-BB09-5A9AEAB227C9}"/>
              </a:ext>
            </a:extLst>
          </p:cNvPr>
          <p:cNvSpPr>
            <a:spLocks noChangeArrowheads="1"/>
          </p:cNvSpPr>
          <p:nvPr/>
        </p:nvSpPr>
        <p:spPr bwMode="auto">
          <a:xfrm rot="9725402">
            <a:off x="5200650" y="5060950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3" name="AutoShape 73">
            <a:extLst>
              <a:ext uri="{FF2B5EF4-FFF2-40B4-BE49-F238E27FC236}">
                <a16:creationId xmlns:a16="http://schemas.microsoft.com/office/drawing/2014/main" id="{4E11AAA2-205C-DAAF-2D66-31A2EB16CB94}"/>
              </a:ext>
            </a:extLst>
          </p:cNvPr>
          <p:cNvSpPr>
            <a:spLocks noChangeArrowheads="1"/>
          </p:cNvSpPr>
          <p:nvPr/>
        </p:nvSpPr>
        <p:spPr bwMode="auto">
          <a:xfrm rot="9725402">
            <a:off x="2206625" y="5048250"/>
            <a:ext cx="219075" cy="5111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4" name="Rectangle 74">
            <a:extLst>
              <a:ext uri="{FF2B5EF4-FFF2-40B4-BE49-F238E27FC236}">
                <a16:creationId xmlns:a16="http://schemas.microsoft.com/office/drawing/2014/main" id="{B5C9787F-9B15-0F3C-DBF1-AA70771A1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6025" y="4394200"/>
            <a:ext cx="949325" cy="803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35" name="Rectangle 76">
            <a:extLst>
              <a:ext uri="{FF2B5EF4-FFF2-40B4-BE49-F238E27FC236}">
                <a16:creationId xmlns:a16="http://schemas.microsoft.com/office/drawing/2014/main" id="{4ACBB6A5-7DD8-EC1C-AE37-8FB4C60FA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4937125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36" name="Line 77">
            <a:extLst>
              <a:ext uri="{FF2B5EF4-FFF2-40B4-BE49-F238E27FC236}">
                <a16:creationId xmlns:a16="http://schemas.microsoft.com/office/drawing/2014/main" id="{CA2538BD-07EE-F033-6D86-D07F1C81FD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8475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7" name="Line 78">
            <a:extLst>
              <a:ext uri="{FF2B5EF4-FFF2-40B4-BE49-F238E27FC236}">
                <a16:creationId xmlns:a16="http://schemas.microsoft.com/office/drawing/2014/main" id="{2ADD3877-CCD6-6E93-E595-EABA9924A3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7800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8" name="Rectangle 89">
            <a:extLst>
              <a:ext uri="{FF2B5EF4-FFF2-40B4-BE49-F238E27FC236}">
                <a16:creationId xmlns:a16="http://schemas.microsoft.com/office/drawing/2014/main" id="{47CE26D7-1184-47C2-5FF5-8B5E6BF59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0" y="4949825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39" name="Line 90">
            <a:extLst>
              <a:ext uri="{FF2B5EF4-FFF2-40B4-BE49-F238E27FC236}">
                <a16:creationId xmlns:a16="http://schemas.microsoft.com/office/drawing/2014/main" id="{ABCCA244-802A-A5BD-3768-4B1BD57F46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2500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0" name="Line 91">
            <a:extLst>
              <a:ext uri="{FF2B5EF4-FFF2-40B4-BE49-F238E27FC236}">
                <a16:creationId xmlns:a16="http://schemas.microsoft.com/office/drawing/2014/main" id="{7BB20DEA-4AC1-41D6-D3E8-49CC9B6782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1825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1" name="Rectangle 94">
            <a:extLst>
              <a:ext uri="{FF2B5EF4-FFF2-40B4-BE49-F238E27FC236}">
                <a16:creationId xmlns:a16="http://schemas.microsoft.com/office/drawing/2014/main" id="{001051C8-E9AE-96F8-1DD0-9D698A426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0" y="4673600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42" name="Line 95">
            <a:extLst>
              <a:ext uri="{FF2B5EF4-FFF2-40B4-BE49-F238E27FC236}">
                <a16:creationId xmlns:a16="http://schemas.microsoft.com/office/drawing/2014/main" id="{AB1BAF76-87BA-C316-3BE0-8D86E10C23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02000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3" name="Line 96">
            <a:extLst>
              <a:ext uri="{FF2B5EF4-FFF2-40B4-BE49-F238E27FC236}">
                <a16:creationId xmlns:a16="http://schemas.microsoft.com/office/drawing/2014/main" id="{8C4A56D0-11C8-6CCB-CA76-8209394EB6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51325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4" name="Line 97">
            <a:extLst>
              <a:ext uri="{FF2B5EF4-FFF2-40B4-BE49-F238E27FC236}">
                <a16:creationId xmlns:a16="http://schemas.microsoft.com/office/drawing/2014/main" id="{ADBA97B2-5CF4-C500-73BF-C51066A36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2000" y="4394200"/>
            <a:ext cx="949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5" name="Rectangle 98">
            <a:extLst>
              <a:ext uri="{FF2B5EF4-FFF2-40B4-BE49-F238E27FC236}">
                <a16:creationId xmlns:a16="http://schemas.microsoft.com/office/drawing/2014/main" id="{B2AD3B33-2CE9-A4F8-60CF-3B68F6B17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6025" y="5245100"/>
            <a:ext cx="949325" cy="219075"/>
          </a:xfrm>
          <a:prstGeom prst="rect">
            <a:avLst/>
          </a:prstGeom>
          <a:gradFill rotWithShape="0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46" name="Line 99">
            <a:extLst>
              <a:ext uri="{FF2B5EF4-FFF2-40B4-BE49-F238E27FC236}">
                <a16:creationId xmlns:a16="http://schemas.microsoft.com/office/drawing/2014/main" id="{90187E0B-0B4C-D97E-BF8F-4B392F1A8F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6025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7" name="Line 100">
            <a:extLst>
              <a:ext uri="{FF2B5EF4-FFF2-40B4-BE49-F238E27FC236}">
                <a16:creationId xmlns:a16="http://schemas.microsoft.com/office/drawing/2014/main" id="{9190A2F1-E424-31F6-4BAE-661751E8ED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5350" y="4394200"/>
            <a:ext cx="0" cy="1241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48" name="AutoShape 111">
            <a:extLst>
              <a:ext uri="{FF2B5EF4-FFF2-40B4-BE49-F238E27FC236}">
                <a16:creationId xmlns:a16="http://schemas.microsoft.com/office/drawing/2014/main" id="{A3EF213A-B5C8-FCA4-51A3-B16E0F635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7225" y="4781550"/>
            <a:ext cx="219075" cy="65722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49" name="AutoShape 112">
            <a:extLst>
              <a:ext uri="{FF2B5EF4-FFF2-40B4-BE49-F238E27FC236}">
                <a16:creationId xmlns:a16="http://schemas.microsoft.com/office/drawing/2014/main" id="{52D322E5-7B07-024A-0421-8EB2CBEB679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67013" y="4697413"/>
            <a:ext cx="219075" cy="657225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50" name="Oval 124">
            <a:extLst>
              <a:ext uri="{FF2B5EF4-FFF2-40B4-BE49-F238E27FC236}">
                <a16:creationId xmlns:a16="http://schemas.microsoft.com/office/drawing/2014/main" id="{4F56376B-62A9-2D11-DCC5-879FEF1D0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25" y="5048250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51" name="Oval 125">
            <a:extLst>
              <a:ext uri="{FF2B5EF4-FFF2-40B4-BE49-F238E27FC236}">
                <a16:creationId xmlns:a16="http://schemas.microsoft.com/office/drawing/2014/main" id="{3AF4AF68-B4DA-EE01-95D1-37B5B5DAC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4175" y="5318125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52" name="Oval 126">
            <a:extLst>
              <a:ext uri="{FF2B5EF4-FFF2-40B4-BE49-F238E27FC236}">
                <a16:creationId xmlns:a16="http://schemas.microsoft.com/office/drawing/2014/main" id="{4D3163E9-3C3B-C32A-31F0-796F8A351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5060950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53" name="Oval 127">
            <a:extLst>
              <a:ext uri="{FF2B5EF4-FFF2-40B4-BE49-F238E27FC236}">
                <a16:creationId xmlns:a16="http://schemas.microsoft.com/office/drawing/2014/main" id="{50160D93-B691-3F9C-81AD-305668CA8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0150" y="4784725"/>
            <a:ext cx="73025" cy="73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54" name="Rectangle 128">
            <a:extLst>
              <a:ext uri="{FF2B5EF4-FFF2-40B4-BE49-F238E27FC236}">
                <a16:creationId xmlns:a16="http://schemas.microsoft.com/office/drawing/2014/main" id="{F7237B57-988D-725C-5380-BF2B53AB4BA4}"/>
              </a:ext>
            </a:extLst>
          </p:cNvPr>
          <p:cNvSpPr>
            <a:spLocks noChangeArrowheads="1"/>
          </p:cNvSpPr>
          <p:nvPr/>
        </p:nvSpPr>
        <p:spPr bwMode="auto">
          <a:xfrm rot="-1032526">
            <a:off x="2206625" y="5486400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55" name="Rectangle 129">
            <a:extLst>
              <a:ext uri="{FF2B5EF4-FFF2-40B4-BE49-F238E27FC236}">
                <a16:creationId xmlns:a16="http://schemas.microsoft.com/office/drawing/2014/main" id="{46F6CA6B-3889-A850-C8CC-529372037F7D}"/>
              </a:ext>
            </a:extLst>
          </p:cNvPr>
          <p:cNvSpPr>
            <a:spLocks noChangeArrowheads="1"/>
          </p:cNvSpPr>
          <p:nvPr/>
        </p:nvSpPr>
        <p:spPr bwMode="auto">
          <a:xfrm rot="-1032526">
            <a:off x="5200650" y="5468938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56" name="Rectangle 130">
            <a:extLst>
              <a:ext uri="{FF2B5EF4-FFF2-40B4-BE49-F238E27FC236}">
                <a16:creationId xmlns:a16="http://schemas.microsoft.com/office/drawing/2014/main" id="{2547EB41-5201-B0A1-75C7-B084F3530CE0}"/>
              </a:ext>
            </a:extLst>
          </p:cNvPr>
          <p:cNvSpPr>
            <a:spLocks noChangeArrowheads="1"/>
          </p:cNvSpPr>
          <p:nvPr/>
        </p:nvSpPr>
        <p:spPr bwMode="auto">
          <a:xfrm rot="753377">
            <a:off x="3375025" y="5222875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57" name="Rectangle 131">
            <a:extLst>
              <a:ext uri="{FF2B5EF4-FFF2-40B4-BE49-F238E27FC236}">
                <a16:creationId xmlns:a16="http://schemas.microsoft.com/office/drawing/2014/main" id="{D49F6155-5977-CE89-B9EB-2CC89B617559}"/>
              </a:ext>
            </a:extLst>
          </p:cNvPr>
          <p:cNvSpPr>
            <a:spLocks noChangeArrowheads="1"/>
          </p:cNvSpPr>
          <p:nvPr/>
        </p:nvSpPr>
        <p:spPr bwMode="auto">
          <a:xfrm rot="753377">
            <a:off x="6369050" y="5908675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58" name="Text Box 134">
            <a:extLst>
              <a:ext uri="{FF2B5EF4-FFF2-40B4-BE49-F238E27FC236}">
                <a16:creationId xmlns:a16="http://schemas.microsoft.com/office/drawing/2014/main" id="{FF670B33-5AF2-7277-12DB-B85D5C8F5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2475" y="4511675"/>
            <a:ext cx="392113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/>
              <a:t>Air</a:t>
            </a:r>
            <a:endParaRPr lang="en-US" altLang="en-US"/>
          </a:p>
        </p:txBody>
      </p:sp>
      <p:sp>
        <p:nvSpPr>
          <p:cNvPr id="11359" name="Line 135">
            <a:extLst>
              <a:ext uri="{FF2B5EF4-FFF2-40B4-BE49-F238E27FC236}">
                <a16:creationId xmlns:a16="http://schemas.microsoft.com/office/drawing/2014/main" id="{32091788-230E-38AD-E6F6-5E613C6566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4406900"/>
            <a:ext cx="949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0" name="Line 136">
            <a:extLst>
              <a:ext uri="{FF2B5EF4-FFF2-40B4-BE49-F238E27FC236}">
                <a16:creationId xmlns:a16="http://schemas.microsoft.com/office/drawing/2014/main" id="{2BFC23C2-7B48-94D7-C37A-56B5D303D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5200" y="4386263"/>
            <a:ext cx="949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1" name="Line 137">
            <a:extLst>
              <a:ext uri="{FF2B5EF4-FFF2-40B4-BE49-F238E27FC236}">
                <a16:creationId xmlns:a16="http://schemas.microsoft.com/office/drawing/2014/main" id="{1BFB808A-E422-F90B-6DB7-593A74A2F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1263" y="4400550"/>
            <a:ext cx="949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2" name="Text Box 138">
            <a:extLst>
              <a:ext uri="{FF2B5EF4-FFF2-40B4-BE49-F238E27FC236}">
                <a16:creationId xmlns:a16="http://schemas.microsoft.com/office/drawing/2014/main" id="{BBF7D6E8-1165-79E6-DDFC-872B1CE67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3" y="4625975"/>
            <a:ext cx="420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400"/>
              <a:t>TC</a:t>
            </a:r>
            <a:endParaRPr lang="en-US" altLang="en-US" sz="1400"/>
          </a:p>
        </p:txBody>
      </p:sp>
      <p:sp>
        <p:nvSpPr>
          <p:cNvPr id="11363" name="Text Box 139">
            <a:extLst>
              <a:ext uri="{FF2B5EF4-FFF2-40B4-BE49-F238E27FC236}">
                <a16:creationId xmlns:a16="http://schemas.microsoft.com/office/drawing/2014/main" id="{378AB1F1-525C-247D-119F-6A14091D8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1538" y="5214938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400"/>
              <a:t>BC</a:t>
            </a:r>
            <a:endParaRPr lang="en-US" altLang="en-US" sz="1400"/>
          </a:p>
        </p:txBody>
      </p:sp>
      <p:sp>
        <p:nvSpPr>
          <p:cNvPr id="11364" name="AutoShape 140">
            <a:extLst>
              <a:ext uri="{FF2B5EF4-FFF2-40B4-BE49-F238E27FC236}">
                <a16:creationId xmlns:a16="http://schemas.microsoft.com/office/drawing/2014/main" id="{2EB66A19-B3DD-9667-9099-F87E3B219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4114800"/>
            <a:ext cx="393700" cy="446088"/>
          </a:xfrm>
          <a:prstGeom prst="downArrow">
            <a:avLst>
              <a:gd name="adj1" fmla="val 50000"/>
              <a:gd name="adj2" fmla="val 2832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65" name="AutoShape 141">
            <a:extLst>
              <a:ext uri="{FF2B5EF4-FFF2-40B4-BE49-F238E27FC236}">
                <a16:creationId xmlns:a16="http://schemas.microsoft.com/office/drawing/2014/main" id="{A1F1BBF0-F06C-070F-C807-B5E441BBCF8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572250" y="4171950"/>
            <a:ext cx="393700" cy="446088"/>
          </a:xfrm>
          <a:prstGeom prst="downArrow">
            <a:avLst>
              <a:gd name="adj1" fmla="val 50000"/>
              <a:gd name="adj2" fmla="val 2832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66" name="Text Box 142">
            <a:extLst>
              <a:ext uri="{FF2B5EF4-FFF2-40B4-BE49-F238E27FC236}">
                <a16:creationId xmlns:a16="http://schemas.microsoft.com/office/drawing/2014/main" id="{3C417E5D-05B8-A705-428D-EB3A8ACF4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800" y="3254375"/>
            <a:ext cx="1431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Compression</a:t>
            </a:r>
          </a:p>
          <a:p>
            <a:pPr algn="ctr" eaLnBrk="1" hangingPunct="1"/>
            <a:r>
              <a:rPr lang="en-US" altLang="en-US" sz="1400" b="1"/>
              <a:t>Stroke</a:t>
            </a:r>
            <a:endParaRPr lang="en-US" altLang="en-US"/>
          </a:p>
        </p:txBody>
      </p:sp>
      <p:sp>
        <p:nvSpPr>
          <p:cNvPr id="11367" name="Text Box 143">
            <a:extLst>
              <a:ext uri="{FF2B5EF4-FFF2-40B4-BE49-F238E27FC236}">
                <a16:creationId xmlns:a16="http://schemas.microsoft.com/office/drawing/2014/main" id="{9E149A6D-6F55-CF1B-9F74-2FD5A84DD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3254375"/>
            <a:ext cx="914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Power</a:t>
            </a:r>
          </a:p>
          <a:p>
            <a:pPr algn="ctr" eaLnBrk="1" hangingPunct="1"/>
            <a:r>
              <a:rPr lang="en-US" altLang="en-US" sz="1400" b="1"/>
              <a:t>Stroke</a:t>
            </a:r>
            <a:endParaRPr lang="en-US" altLang="en-US"/>
          </a:p>
        </p:txBody>
      </p:sp>
      <p:sp>
        <p:nvSpPr>
          <p:cNvPr id="11368" name="Text Box 144">
            <a:extLst>
              <a:ext uri="{FF2B5EF4-FFF2-40B4-BE49-F238E27FC236}">
                <a16:creationId xmlns:a16="http://schemas.microsoft.com/office/drawing/2014/main" id="{C06B88B0-83F2-5B6C-B35E-59901D73F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8563" y="3254375"/>
            <a:ext cx="914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Exhaust</a:t>
            </a:r>
          </a:p>
          <a:p>
            <a:pPr algn="ctr" eaLnBrk="1" hangingPunct="1"/>
            <a:r>
              <a:rPr lang="en-US" altLang="en-US" sz="1400" b="1"/>
              <a:t>Stroke</a:t>
            </a:r>
            <a:endParaRPr lang="en-US" altLang="en-US"/>
          </a:p>
        </p:txBody>
      </p:sp>
      <p:sp>
        <p:nvSpPr>
          <p:cNvPr id="11369" name="Rectangle 145">
            <a:extLst>
              <a:ext uri="{FF2B5EF4-FFF2-40B4-BE49-F238E27FC236}">
                <a16:creationId xmlns:a16="http://schemas.microsoft.com/office/drawing/2014/main" id="{589202CA-60F4-7E9E-F37F-27534608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171825"/>
            <a:ext cx="530225" cy="117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70" name="Rectangle 146">
            <a:extLst>
              <a:ext uri="{FF2B5EF4-FFF2-40B4-BE49-F238E27FC236}">
                <a16:creationId xmlns:a16="http://schemas.microsoft.com/office/drawing/2014/main" id="{4533003E-0356-B521-5D9B-102FA9C71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3198813"/>
            <a:ext cx="530225" cy="92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71" name="Text Box 147">
            <a:extLst>
              <a:ext uri="{FF2B5EF4-FFF2-40B4-BE49-F238E27FC236}">
                <a16:creationId xmlns:a16="http://schemas.microsoft.com/office/drawing/2014/main" id="{7FC52F2A-8DE4-C621-B7A3-C6049E01E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238" y="3827463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 b="1"/>
              <a:t>Q</a:t>
            </a:r>
            <a:r>
              <a:rPr lang="en-CA" altLang="en-US" sz="1800" b="1" baseline="-25000"/>
              <a:t>in</a:t>
            </a:r>
            <a:endParaRPr lang="en-US" altLang="en-US" sz="1800" b="1" baseline="-25000"/>
          </a:p>
        </p:txBody>
      </p:sp>
      <p:sp>
        <p:nvSpPr>
          <p:cNvPr id="11372" name="Text Box 148">
            <a:extLst>
              <a:ext uri="{FF2B5EF4-FFF2-40B4-BE49-F238E27FC236}">
                <a16:creationId xmlns:a16="http://schemas.microsoft.com/office/drawing/2014/main" id="{38E2F86D-139E-940F-09C7-1F2514954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325" y="3844925"/>
            <a:ext cx="600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 b="1"/>
              <a:t>Q</a:t>
            </a:r>
            <a:r>
              <a:rPr lang="en-CA" altLang="en-US" sz="1800" b="1" baseline="-25000"/>
              <a:t>out</a:t>
            </a:r>
            <a:endParaRPr lang="en-US" altLang="en-US" sz="1800" b="1" baseline="-25000"/>
          </a:p>
        </p:txBody>
      </p:sp>
      <p:sp>
        <p:nvSpPr>
          <p:cNvPr id="11373" name="Text Box 149">
            <a:extLst>
              <a:ext uri="{FF2B5EF4-FFF2-40B4-BE49-F238E27FC236}">
                <a16:creationId xmlns:a16="http://schemas.microsoft.com/office/drawing/2014/main" id="{BE9C0CA8-E307-E73F-F58B-572E7D2EF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5862638"/>
            <a:ext cx="1431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Compression</a:t>
            </a:r>
          </a:p>
          <a:p>
            <a:pPr algn="ctr" eaLnBrk="1" hangingPunct="1"/>
            <a:r>
              <a:rPr lang="en-US" altLang="en-US" sz="1400" b="1"/>
              <a:t>Process</a:t>
            </a:r>
            <a:endParaRPr lang="en-US" altLang="en-US"/>
          </a:p>
        </p:txBody>
      </p:sp>
      <p:sp>
        <p:nvSpPr>
          <p:cNvPr id="11374" name="Text Box 150">
            <a:extLst>
              <a:ext uri="{FF2B5EF4-FFF2-40B4-BE49-F238E27FC236}">
                <a16:creationId xmlns:a16="http://schemas.microsoft.com/office/drawing/2014/main" id="{BE61FADE-59D7-46A3-4BFB-238E280D8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650" y="5862638"/>
            <a:ext cx="1431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Const volume </a:t>
            </a:r>
          </a:p>
          <a:p>
            <a:pPr algn="ctr" eaLnBrk="1" hangingPunct="1"/>
            <a:r>
              <a:rPr lang="en-US" altLang="en-US" sz="1400" b="1"/>
              <a:t>heat addition</a:t>
            </a:r>
          </a:p>
          <a:p>
            <a:pPr algn="ctr" eaLnBrk="1" hangingPunct="1"/>
            <a:r>
              <a:rPr lang="en-US" altLang="en-US" sz="1400" b="1"/>
              <a:t>Process</a:t>
            </a:r>
            <a:endParaRPr lang="en-US" altLang="en-US"/>
          </a:p>
        </p:txBody>
      </p:sp>
      <p:sp>
        <p:nvSpPr>
          <p:cNvPr id="11375" name="Text Box 151">
            <a:extLst>
              <a:ext uri="{FF2B5EF4-FFF2-40B4-BE49-F238E27FC236}">
                <a16:creationId xmlns:a16="http://schemas.microsoft.com/office/drawing/2014/main" id="{CC8A4B32-15E8-D69A-4C9A-7F2FE246E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8663" y="5862638"/>
            <a:ext cx="1431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Expansion</a:t>
            </a:r>
          </a:p>
          <a:p>
            <a:pPr algn="ctr" eaLnBrk="1" hangingPunct="1"/>
            <a:r>
              <a:rPr lang="en-US" altLang="en-US" sz="1400" b="1"/>
              <a:t>Process</a:t>
            </a:r>
            <a:endParaRPr lang="en-US" altLang="en-US"/>
          </a:p>
        </p:txBody>
      </p:sp>
      <p:sp>
        <p:nvSpPr>
          <p:cNvPr id="11376" name="Text Box 152">
            <a:extLst>
              <a:ext uri="{FF2B5EF4-FFF2-40B4-BE49-F238E27FC236}">
                <a16:creationId xmlns:a16="http://schemas.microsoft.com/office/drawing/2014/main" id="{2A80CC23-875E-B5C0-A4E0-57EE19A7A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150" y="5862638"/>
            <a:ext cx="1431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Const volume </a:t>
            </a:r>
          </a:p>
          <a:p>
            <a:pPr algn="ctr" eaLnBrk="1" hangingPunct="1"/>
            <a:r>
              <a:rPr lang="en-US" altLang="en-US" sz="1400" b="1"/>
              <a:t>heat rejection</a:t>
            </a:r>
          </a:p>
          <a:p>
            <a:pPr algn="ctr" eaLnBrk="1" hangingPunct="1"/>
            <a:r>
              <a:rPr lang="en-US" altLang="en-US" sz="1400" b="1"/>
              <a:t>Process</a:t>
            </a:r>
            <a:endParaRPr lang="en-US" altLang="en-US"/>
          </a:p>
        </p:txBody>
      </p:sp>
      <p:sp>
        <p:nvSpPr>
          <p:cNvPr id="11377" name="Text Box 153">
            <a:extLst>
              <a:ext uri="{FF2B5EF4-FFF2-40B4-BE49-F238E27FC236}">
                <a16:creationId xmlns:a16="http://schemas.microsoft.com/office/drawing/2014/main" id="{233DF1DE-624E-AA18-AE25-783AC5BFE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2447925"/>
            <a:ext cx="81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/>
              <a:t>Actual</a:t>
            </a:r>
          </a:p>
          <a:p>
            <a:pPr eaLnBrk="1" hangingPunct="1"/>
            <a:r>
              <a:rPr lang="en-CA" altLang="en-US" sz="1800"/>
              <a:t>Cycle</a:t>
            </a:r>
            <a:endParaRPr lang="en-US" altLang="en-US" sz="1800"/>
          </a:p>
        </p:txBody>
      </p:sp>
      <p:sp>
        <p:nvSpPr>
          <p:cNvPr id="11378" name="Text Box 154">
            <a:extLst>
              <a:ext uri="{FF2B5EF4-FFF2-40B4-BE49-F238E27FC236}">
                <a16:creationId xmlns:a16="http://schemas.microsoft.com/office/drawing/2014/main" id="{3CAD13B6-2368-8E5C-1877-33925368C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568825"/>
            <a:ext cx="755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1800"/>
              <a:t>Otto</a:t>
            </a:r>
          </a:p>
          <a:p>
            <a:pPr eaLnBrk="1" hangingPunct="1"/>
            <a:r>
              <a:rPr lang="en-CA" altLang="en-US" sz="1800"/>
              <a:t>Cycle</a:t>
            </a:r>
            <a:endParaRPr lang="en-US" altLang="en-US" sz="1800"/>
          </a:p>
        </p:txBody>
      </p:sp>
      <p:sp>
        <p:nvSpPr>
          <p:cNvPr id="11379" name="Rectangle 155">
            <a:extLst>
              <a:ext uri="{FF2B5EF4-FFF2-40B4-BE49-F238E27FC236}">
                <a16:creationId xmlns:a16="http://schemas.microsoft.com/office/drawing/2014/main" id="{DCF7326E-48CD-7303-2B57-C124BD513F61}"/>
              </a:ext>
            </a:extLst>
          </p:cNvPr>
          <p:cNvSpPr>
            <a:spLocks noChangeArrowheads="1"/>
          </p:cNvSpPr>
          <p:nvPr/>
        </p:nvSpPr>
        <p:spPr bwMode="auto">
          <a:xfrm rot="753377">
            <a:off x="6361113" y="5761038"/>
            <a:ext cx="438150" cy="146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>
            <a:extLst>
              <a:ext uri="{FF2B5EF4-FFF2-40B4-BE49-F238E27FC236}">
                <a16:creationId xmlns:a16="http://schemas.microsoft.com/office/drawing/2014/main" id="{80FEBA2D-5870-4C21-9D3C-2470CC37D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316038"/>
            <a:ext cx="70770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	Process 1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2   Isentropic compression</a:t>
            </a:r>
          </a:p>
          <a:p>
            <a:pPr eaLnBrk="1" hangingPunct="1"/>
            <a:r>
              <a:rPr lang="en-US" altLang="en-US"/>
              <a:t>	Process 2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3  Constant volume heat addition</a:t>
            </a:r>
          </a:p>
          <a:p>
            <a:pPr eaLnBrk="1" hangingPunct="1"/>
            <a:r>
              <a:rPr lang="en-US" altLang="en-US"/>
              <a:t>	Process 3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4  Isentropic expansion</a:t>
            </a:r>
          </a:p>
          <a:p>
            <a:pPr eaLnBrk="1" hangingPunct="1"/>
            <a:r>
              <a:rPr lang="en-US" altLang="en-US"/>
              <a:t>	Process 4 </a:t>
            </a:r>
            <a:r>
              <a:rPr lang="en-US" altLang="en-US">
                <a:sym typeface="Wingdings" panose="05000000000000000000" pitchFamily="2" charset="2"/>
              </a:rPr>
              <a:t></a:t>
            </a:r>
            <a:r>
              <a:rPr lang="en-US" altLang="en-US"/>
              <a:t> 1  Constant volume heat rejection</a:t>
            </a:r>
          </a:p>
        </p:txBody>
      </p:sp>
      <p:pic>
        <p:nvPicPr>
          <p:cNvPr id="1028" name="Picture 5" descr="PvTs">
            <a:extLst>
              <a:ext uri="{FF2B5EF4-FFF2-40B4-BE49-F238E27FC236}">
                <a16:creationId xmlns:a16="http://schemas.microsoft.com/office/drawing/2014/main" id="{1163E391-2182-CA8F-A2FE-EAC5D12D7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2911475"/>
            <a:ext cx="523875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6">
            <a:extLst>
              <a:ext uri="{FF2B5EF4-FFF2-40B4-BE49-F238E27FC236}">
                <a16:creationId xmlns:a16="http://schemas.microsoft.com/office/drawing/2014/main" id="{0FA64B66-43CD-AFBB-1E10-07A5FA72D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213" y="3968750"/>
            <a:ext cx="160337" cy="735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0" name="Text Box 11">
            <a:extLst>
              <a:ext uri="{FF2B5EF4-FFF2-40B4-BE49-F238E27FC236}">
                <a16:creationId xmlns:a16="http://schemas.microsoft.com/office/drawing/2014/main" id="{9A0C179C-D369-970B-48A3-C6C7097E5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00" y="5954713"/>
            <a:ext cx="584200" cy="511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1" i="1">
                <a:cs typeface="Times New Roman" panose="02020603050405020304" pitchFamily="18" charset="0"/>
              </a:rPr>
              <a:t>v</a:t>
            </a:r>
            <a:r>
              <a:rPr lang="en-US" altLang="en-US" sz="1600" b="1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1200" b="1">
                <a:cs typeface="Times New Roman" panose="02020603050405020304" pitchFamily="18" charset="0"/>
              </a:rPr>
              <a:t>TC</a:t>
            </a:r>
            <a:endParaRPr lang="en-US" altLang="en-US" sz="1800"/>
          </a:p>
        </p:txBody>
      </p:sp>
      <p:sp>
        <p:nvSpPr>
          <p:cNvPr id="1031" name="Text Box 9">
            <a:extLst>
              <a:ext uri="{FF2B5EF4-FFF2-40B4-BE49-F238E27FC236}">
                <a16:creationId xmlns:a16="http://schemas.microsoft.com/office/drawing/2014/main" id="{08B90C46-9A3F-A73B-9B46-1922B87C3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038" y="5932488"/>
            <a:ext cx="584200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200" b="1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200" b="1">
                <a:cs typeface="Times New Roman" panose="02020603050405020304" pitchFamily="18" charset="0"/>
              </a:rPr>
              <a:t>TC</a:t>
            </a:r>
          </a:p>
          <a:p>
            <a:endParaRPr lang="en-US" altLang="en-US" sz="1800"/>
          </a:p>
        </p:txBody>
      </p:sp>
      <p:sp>
        <p:nvSpPr>
          <p:cNvPr id="1032" name="Text Box 12">
            <a:extLst>
              <a:ext uri="{FF2B5EF4-FFF2-40B4-BE49-F238E27FC236}">
                <a16:creationId xmlns:a16="http://schemas.microsoft.com/office/drawing/2014/main" id="{A4CE319D-D42B-BC41-71A4-544B96A39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5946775"/>
            <a:ext cx="511175" cy="511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i="1"/>
              <a:t>v</a:t>
            </a:r>
            <a:r>
              <a:rPr lang="en-US" altLang="en-US" sz="1600" b="1" i="1" baseline="-30000">
                <a:cs typeface="Times New Roman" panose="02020603050405020304" pitchFamily="18" charset="0"/>
              </a:rPr>
              <a:t>1</a:t>
            </a:r>
          </a:p>
          <a:p>
            <a:pPr eaLnBrk="1" hangingPunct="1"/>
            <a:r>
              <a:rPr lang="en-US" altLang="en-US" sz="1200" b="1">
                <a:cs typeface="Times New Roman" panose="02020603050405020304" pitchFamily="18" charset="0"/>
              </a:rPr>
              <a:t>BC</a:t>
            </a:r>
          </a:p>
          <a:p>
            <a:endParaRPr lang="en-US" altLang="en-US" sz="1800"/>
          </a:p>
        </p:txBody>
      </p:sp>
      <p:sp>
        <p:nvSpPr>
          <p:cNvPr id="1033" name="Text Box 10">
            <a:extLst>
              <a:ext uri="{FF2B5EF4-FFF2-40B4-BE49-F238E27FC236}">
                <a16:creationId xmlns:a16="http://schemas.microsoft.com/office/drawing/2014/main" id="{A9D10F00-738F-78B7-233D-D57384703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2338" y="5959475"/>
            <a:ext cx="417512" cy="292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200" b="1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200" b="1">
                <a:cs typeface="Times New Roman" panose="02020603050405020304" pitchFamily="18" charset="0"/>
              </a:rPr>
              <a:t>BC</a:t>
            </a:r>
            <a:endParaRPr lang="en-US" altLang="en-US" sz="1800"/>
          </a:p>
        </p:txBody>
      </p:sp>
      <p:sp>
        <p:nvSpPr>
          <p:cNvPr id="1034" name="Line 13">
            <a:extLst>
              <a:ext uri="{FF2B5EF4-FFF2-40B4-BE49-F238E27FC236}">
                <a16:creationId xmlns:a16="http://schemas.microsoft.com/office/drawing/2014/main" id="{193E9A54-C367-6653-F622-509F206FD4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2738" y="4371975"/>
            <a:ext cx="0" cy="4381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14">
            <a:extLst>
              <a:ext uri="{FF2B5EF4-FFF2-40B4-BE49-F238E27FC236}">
                <a16:creationId xmlns:a16="http://schemas.microsoft.com/office/drawing/2014/main" id="{CEF1F988-6134-C016-FC93-27F2C57FB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5163" y="4937125"/>
            <a:ext cx="0" cy="43815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Text Box 15">
            <a:extLst>
              <a:ext uri="{FF2B5EF4-FFF2-40B4-BE49-F238E27FC236}">
                <a16:creationId xmlns:a16="http://schemas.microsoft.com/office/drawing/2014/main" id="{51C136DA-B5E3-C9A7-FBD8-424FF61AF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638" y="5300663"/>
            <a:ext cx="71596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>
                <a:cs typeface="Times New Roman" panose="02020603050405020304" pitchFamily="18" charset="0"/>
              </a:rPr>
              <a:t>Q</a:t>
            </a:r>
            <a:r>
              <a:rPr lang="en-US" altLang="en-US" sz="1600" i="1" baseline="-30000">
                <a:cs typeface="Times New Roman" panose="02020603050405020304" pitchFamily="18" charset="0"/>
              </a:rPr>
              <a:t>out</a:t>
            </a:r>
            <a:endParaRPr lang="en-US" altLang="en-US" sz="1800"/>
          </a:p>
        </p:txBody>
      </p:sp>
      <p:sp>
        <p:nvSpPr>
          <p:cNvPr id="1037" name="Rectangle 17">
            <a:extLst>
              <a:ext uri="{FF2B5EF4-FFF2-40B4-BE49-F238E27FC236}">
                <a16:creationId xmlns:a16="http://schemas.microsoft.com/office/drawing/2014/main" id="{997307E4-B154-FA90-1782-0C962D9E7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62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38" name="Rectangle 19">
            <a:extLst>
              <a:ext uri="{FF2B5EF4-FFF2-40B4-BE49-F238E27FC236}">
                <a16:creationId xmlns:a16="http://schemas.microsoft.com/office/drawing/2014/main" id="{163D8EA7-B67B-845A-4B37-37414BA04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3349625"/>
            <a:ext cx="160337" cy="8270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9" name="Rectangle 20">
            <a:extLst>
              <a:ext uri="{FF2B5EF4-FFF2-40B4-BE49-F238E27FC236}">
                <a16:creationId xmlns:a16="http://schemas.microsoft.com/office/drawing/2014/main" id="{2D442941-084E-494C-CB12-781AF6C44FEB}"/>
              </a:ext>
            </a:extLst>
          </p:cNvPr>
          <p:cNvSpPr>
            <a:spLocks noChangeArrowheads="1"/>
          </p:cNvSpPr>
          <p:nvPr/>
        </p:nvSpPr>
        <p:spPr bwMode="auto">
          <a:xfrm rot="-1709019">
            <a:off x="4638675" y="3530600"/>
            <a:ext cx="2066925" cy="4238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0" name="Text Box 16">
            <a:extLst>
              <a:ext uri="{FF2B5EF4-FFF2-40B4-BE49-F238E27FC236}">
                <a16:creationId xmlns:a16="http://schemas.microsoft.com/office/drawing/2014/main" id="{D9C76CE1-5132-28DB-EC93-DF9E79A31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7950" y="3973513"/>
            <a:ext cx="9144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i="1">
                <a:cs typeface="Times New Roman" panose="02020603050405020304" pitchFamily="18" charset="0"/>
              </a:rPr>
              <a:t>Q</a:t>
            </a:r>
            <a:r>
              <a:rPr lang="en-US" altLang="en-US" sz="1600" i="1" baseline="-30000">
                <a:cs typeface="Times New Roman" panose="02020603050405020304" pitchFamily="18" charset="0"/>
              </a:rPr>
              <a:t>in</a:t>
            </a:r>
            <a:endParaRPr lang="en-US" altLang="en-US" sz="1800"/>
          </a:p>
        </p:txBody>
      </p:sp>
      <p:sp>
        <p:nvSpPr>
          <p:cNvPr id="1041" name="Rectangle 21">
            <a:extLst>
              <a:ext uri="{FF2B5EF4-FFF2-40B4-BE49-F238E27FC236}">
                <a16:creationId xmlns:a16="http://schemas.microsoft.com/office/drawing/2014/main" id="{91CD3F7A-32C9-6036-66A8-A5A64123D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9950" y="5608638"/>
            <a:ext cx="277813" cy="225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2" name="Text Box 22">
            <a:extLst>
              <a:ext uri="{FF2B5EF4-FFF2-40B4-BE49-F238E27FC236}">
                <a16:creationId xmlns:a16="http://schemas.microsoft.com/office/drawing/2014/main" id="{2D54D419-392E-580A-17AA-D04AEAA87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8" y="647700"/>
            <a:ext cx="4200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Air-Standard Otto cycle</a:t>
            </a:r>
          </a:p>
        </p:txBody>
      </p:sp>
      <p:sp>
        <p:nvSpPr>
          <p:cNvPr id="1043" name="Rectangle 24">
            <a:extLst>
              <a:ext uri="{FF2B5EF4-FFF2-40B4-BE49-F238E27FC236}">
                <a16:creationId xmlns:a16="http://schemas.microsoft.com/office/drawing/2014/main" id="{9BC51D2B-95F8-4D2B-73C4-ED7FCEC7F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044" name="Group 22">
            <a:extLst>
              <a:ext uri="{FF2B5EF4-FFF2-40B4-BE49-F238E27FC236}">
                <a16:creationId xmlns:a16="http://schemas.microsoft.com/office/drawing/2014/main" id="{78C66721-54A7-F4D4-71D8-E2FF90226025}"/>
              </a:ext>
            </a:extLst>
          </p:cNvPr>
          <p:cNvGrpSpPr>
            <a:grpSpLocks/>
          </p:cNvGrpSpPr>
          <p:nvPr/>
        </p:nvGrpSpPr>
        <p:grpSpPr bwMode="auto">
          <a:xfrm>
            <a:off x="6488113" y="2768600"/>
            <a:ext cx="2401887" cy="1917700"/>
            <a:chOff x="6475413" y="2897188"/>
            <a:chExt cx="1716087" cy="1255712"/>
          </a:xfrm>
        </p:grpSpPr>
        <p:sp>
          <p:nvSpPr>
            <p:cNvPr id="1045" name="Rectangle 7">
              <a:extLst>
                <a:ext uri="{FF2B5EF4-FFF2-40B4-BE49-F238E27FC236}">
                  <a16:creationId xmlns:a16="http://schemas.microsoft.com/office/drawing/2014/main" id="{CF99AAFE-CE3B-78BB-2FB8-30F7D8FFFC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3" y="3787775"/>
              <a:ext cx="146050" cy="365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026" name="Object 23">
              <a:extLst>
                <a:ext uri="{FF2B5EF4-FFF2-40B4-BE49-F238E27FC236}">
                  <a16:creationId xmlns:a16="http://schemas.microsoft.com/office/drawing/2014/main" id="{C9D68092-B98D-2939-8B2C-D38FFF4BA8F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1266054"/>
                </p:ext>
              </p:extLst>
            </p:nvPr>
          </p:nvGraphicFramePr>
          <p:xfrm>
            <a:off x="6728346" y="3318184"/>
            <a:ext cx="1082054" cy="433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079280" imgH="431640" progId="Equation.3">
                    <p:embed/>
                  </p:oleObj>
                </mc:Choice>
                <mc:Fallback>
                  <p:oleObj name="Equation" r:id="rId3" imgW="1079280" imgH="431640" progId="Equation.3">
                    <p:embed/>
                    <p:pic>
                      <p:nvPicPr>
                        <p:cNvPr id="1026" name="Object 23">
                          <a:extLst>
                            <a:ext uri="{FF2B5EF4-FFF2-40B4-BE49-F238E27FC236}">
                              <a16:creationId xmlns:a16="http://schemas.microsoft.com/office/drawing/2014/main" id="{C9D68092-B98D-2939-8B2C-D38FFF4BA8F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8346" y="3318184"/>
                          <a:ext cx="1082054" cy="4334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6" name="Text Box 25">
              <a:extLst>
                <a:ext uri="{FF2B5EF4-FFF2-40B4-BE49-F238E27FC236}">
                  <a16:creationId xmlns:a16="http://schemas.microsoft.com/office/drawing/2014/main" id="{851FC82B-4376-15C6-593A-8011883F5B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9863" y="2897188"/>
              <a:ext cx="1671637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CA" altLang="en-US" sz="1400"/>
                <a:t>Compression ratio:</a:t>
              </a:r>
              <a:endParaRPr lang="en-US" altLang="en-US" sz="1400"/>
            </a:p>
          </p:txBody>
        </p:sp>
        <p:sp>
          <p:nvSpPr>
            <p:cNvPr id="1047" name="Rectangle 26">
              <a:extLst>
                <a:ext uri="{FF2B5EF4-FFF2-40B4-BE49-F238E27FC236}">
                  <a16:creationId xmlns:a16="http://schemas.microsoft.com/office/drawing/2014/main" id="{9CC844BA-F34F-594E-C294-6C9BCF5E2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2563" y="2901950"/>
              <a:ext cx="1630362" cy="10080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53">
            <a:extLst>
              <a:ext uri="{FF2B5EF4-FFF2-40B4-BE49-F238E27FC236}">
                <a16:creationId xmlns:a16="http://schemas.microsoft.com/office/drawing/2014/main" id="{804643D2-09CC-67CE-0DFE-E3D9D0DF4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0338" y="377825"/>
            <a:ext cx="566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First Law Analysis of Otto Cycle</a:t>
            </a:r>
            <a:endParaRPr lang="en-US" altLang="en-US" sz="2800" b="1"/>
          </a:p>
        </p:txBody>
      </p:sp>
      <p:sp>
        <p:nvSpPr>
          <p:cNvPr id="2055" name="Rectangle 56">
            <a:extLst>
              <a:ext uri="{FF2B5EF4-FFF2-40B4-BE49-F238E27FC236}">
                <a16:creationId xmlns:a16="http://schemas.microsoft.com/office/drawing/2014/main" id="{716EEE30-EDC4-19C5-75D8-7FB674734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Rectangle 60">
            <a:extLst>
              <a:ext uri="{FF2B5EF4-FFF2-40B4-BE49-F238E27FC236}">
                <a16:creationId xmlns:a16="http://schemas.microsoft.com/office/drawing/2014/main" id="{96C19E96-61E6-5B11-E456-4785FE2D8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7" name="Rectangle 62">
            <a:extLst>
              <a:ext uri="{FF2B5EF4-FFF2-40B4-BE49-F238E27FC236}">
                <a16:creationId xmlns:a16="http://schemas.microsoft.com/office/drawing/2014/main" id="{1F487EE4-BA06-E3A4-535D-0CAB9E9B3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Rectangle 72">
            <a:extLst>
              <a:ext uri="{FF2B5EF4-FFF2-40B4-BE49-F238E27FC236}">
                <a16:creationId xmlns:a16="http://schemas.microsoft.com/office/drawing/2014/main" id="{FD928620-60E3-EF8E-FCA4-039B9D6C6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9" name="Rectangle 75">
            <a:extLst>
              <a:ext uri="{FF2B5EF4-FFF2-40B4-BE49-F238E27FC236}">
                <a16:creationId xmlns:a16="http://schemas.microsoft.com/office/drawing/2014/main" id="{41EAFEA6-C67E-4DFA-AFA6-883E8652E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0" name="Rectangle 88">
            <a:extLst>
              <a:ext uri="{FF2B5EF4-FFF2-40B4-BE49-F238E27FC236}">
                <a16:creationId xmlns:a16="http://schemas.microsoft.com/office/drawing/2014/main" id="{6BD77BBF-4974-8B96-C5A5-3B9F10984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1884363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br>
              <a:rPr lang="en-US" altLang="en-US" sz="1100"/>
            </a:br>
            <a:endParaRPr lang="en-US" altLang="en-US" sz="1800"/>
          </a:p>
          <a:p>
            <a:endParaRPr lang="en-US" altLang="en-US" sz="1800"/>
          </a:p>
        </p:txBody>
      </p:sp>
      <p:sp>
        <p:nvSpPr>
          <p:cNvPr id="2061" name="Rectangle 89">
            <a:extLst>
              <a:ext uri="{FF2B5EF4-FFF2-40B4-BE49-F238E27FC236}">
                <a16:creationId xmlns:a16="http://schemas.microsoft.com/office/drawing/2014/main" id="{7A1EF640-8D18-6074-11B8-D6F04432F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2693988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	</a:t>
            </a:r>
            <a:endParaRPr lang="en-US" altLang="en-US" sz="1800"/>
          </a:p>
        </p:txBody>
      </p:sp>
      <p:sp>
        <p:nvSpPr>
          <p:cNvPr id="2062" name="Rectangle 90">
            <a:extLst>
              <a:ext uri="{FF2B5EF4-FFF2-40B4-BE49-F238E27FC236}">
                <a16:creationId xmlns:a16="http://schemas.microsoft.com/office/drawing/2014/main" id="{273FF5DE-4F60-2EAD-DC27-452E31F8A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300" y="3709988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100"/>
          </a:p>
          <a:p>
            <a:endParaRPr lang="en-US" altLang="en-US" sz="1800"/>
          </a:p>
        </p:txBody>
      </p:sp>
      <p:sp>
        <p:nvSpPr>
          <p:cNvPr id="2063" name="Rectangle 91">
            <a:extLst>
              <a:ext uri="{FF2B5EF4-FFF2-40B4-BE49-F238E27FC236}">
                <a16:creationId xmlns:a16="http://schemas.microsoft.com/office/drawing/2014/main" id="{F968274B-6180-312B-2FCA-470854049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4244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4" name="Text Box 98">
            <a:extLst>
              <a:ext uri="{FF2B5EF4-FFF2-40B4-BE49-F238E27FC236}">
                <a16:creationId xmlns:a16="http://schemas.microsoft.com/office/drawing/2014/main" id="{6D6BBA20-E4A4-8AC9-14F6-908915EDC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0963" y="4645025"/>
            <a:ext cx="584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2065" name="Group 42">
            <a:extLst>
              <a:ext uri="{FF2B5EF4-FFF2-40B4-BE49-F238E27FC236}">
                <a16:creationId xmlns:a16="http://schemas.microsoft.com/office/drawing/2014/main" id="{0FDFA422-0107-4ED0-72E9-7B92C39B6F17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244600"/>
            <a:ext cx="7658100" cy="4127500"/>
            <a:chOff x="954088" y="1016000"/>
            <a:chExt cx="6108700" cy="2774950"/>
          </a:xfrm>
        </p:grpSpPr>
        <p:sp>
          <p:nvSpPr>
            <p:cNvPr id="2066" name="Text Box 54">
              <a:extLst>
                <a:ext uri="{FF2B5EF4-FFF2-40B4-BE49-F238E27FC236}">
                  <a16:creationId xmlns:a16="http://schemas.microsoft.com/office/drawing/2014/main" id="{873A50BA-7511-6E5C-32F1-C81BBD218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4088" y="1016000"/>
              <a:ext cx="3267411" cy="284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/>
                <a:t>1</a:t>
              </a:r>
              <a:r>
                <a:rPr lang="en-US" altLang="en-US" sz="2400">
                  <a:sym typeface="Wingdings" panose="05000000000000000000" pitchFamily="2" charset="2"/>
                </a:rPr>
                <a:t></a:t>
              </a:r>
              <a:r>
                <a:rPr lang="en-US" altLang="en-US" sz="2400"/>
                <a:t>2 </a:t>
              </a:r>
              <a:r>
                <a:rPr lang="en-US" altLang="en-US" sz="2400" u="sng"/>
                <a:t>Isentropic Compression</a:t>
              </a:r>
            </a:p>
          </p:txBody>
        </p:sp>
        <p:graphicFrame>
          <p:nvGraphicFramePr>
            <p:cNvPr id="2050" name="Object 55">
              <a:extLst>
                <a:ext uri="{FF2B5EF4-FFF2-40B4-BE49-F238E27FC236}">
                  <a16:creationId xmlns:a16="http://schemas.microsoft.com/office/drawing/2014/main" id="{B6E86BE4-FC97-BC66-9E11-95BACA1400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06538" y="1504950"/>
            <a:ext cx="233362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336800" imgH="622300" progId="Equation.3">
                    <p:embed/>
                  </p:oleObj>
                </mc:Choice>
                <mc:Fallback>
                  <p:oleObj name="Equation" r:id="rId2" imgW="2336800" imgH="622300" progId="Equation.3">
                    <p:embed/>
                    <p:pic>
                      <p:nvPicPr>
                        <p:cNvPr id="2050" name="Object 55">
                          <a:extLst>
                            <a:ext uri="{FF2B5EF4-FFF2-40B4-BE49-F238E27FC236}">
                              <a16:creationId xmlns:a16="http://schemas.microsoft.com/office/drawing/2014/main" id="{B6E86BE4-FC97-BC66-9E11-95BACA14005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538" y="1504950"/>
                          <a:ext cx="2333625" cy="619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57">
              <a:extLst>
                <a:ext uri="{FF2B5EF4-FFF2-40B4-BE49-F238E27FC236}">
                  <a16:creationId xmlns:a16="http://schemas.microsoft.com/office/drawing/2014/main" id="{040522E1-67C7-2AFB-3012-C30CFE9F213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06538" y="3011488"/>
            <a:ext cx="1266825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269449" imgH="761669" progId="Equation.3">
                    <p:embed/>
                  </p:oleObj>
                </mc:Choice>
                <mc:Fallback>
                  <p:oleObj name="Equation" r:id="rId4" imgW="1269449" imgH="761669" progId="Equation.3">
                    <p:embed/>
                    <p:pic>
                      <p:nvPicPr>
                        <p:cNvPr id="2051" name="Object 57">
                          <a:extLst>
                            <a:ext uri="{FF2B5EF4-FFF2-40B4-BE49-F238E27FC236}">
                              <a16:creationId xmlns:a16="http://schemas.microsoft.com/office/drawing/2014/main" id="{040522E1-67C7-2AFB-3012-C30CFE9F213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538" y="3011488"/>
                          <a:ext cx="1266825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61">
              <a:extLst>
                <a:ext uri="{FF2B5EF4-FFF2-40B4-BE49-F238E27FC236}">
                  <a16:creationId xmlns:a16="http://schemas.microsoft.com/office/drawing/2014/main" id="{F67C18A2-3F19-6D40-59B5-4E140A59B58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38563" y="3041650"/>
            <a:ext cx="3228975" cy="676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225800" imgH="673100" progId="Equation.3">
                    <p:embed/>
                  </p:oleObj>
                </mc:Choice>
                <mc:Fallback>
                  <p:oleObj name="Equation" r:id="rId6" imgW="3225800" imgH="673100" progId="Equation.3">
                    <p:embed/>
                    <p:pic>
                      <p:nvPicPr>
                        <p:cNvPr id="2052" name="Object 61">
                          <a:extLst>
                            <a:ext uri="{FF2B5EF4-FFF2-40B4-BE49-F238E27FC236}">
                              <a16:creationId xmlns:a16="http://schemas.microsoft.com/office/drawing/2014/main" id="{F67C18A2-3F19-6D40-59B5-4E140A59B58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8563" y="3041650"/>
                          <a:ext cx="3228975" cy="676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7" name="Rectangle 64">
              <a:extLst>
                <a:ext uri="{FF2B5EF4-FFF2-40B4-BE49-F238E27FC236}">
                  <a16:creationId xmlns:a16="http://schemas.microsoft.com/office/drawing/2014/main" id="{E588C7F0-EE3B-B437-4CA1-7F89FE343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5075" y="1393825"/>
              <a:ext cx="949325" cy="219075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8" name="Line 65">
              <a:extLst>
                <a:ext uri="{FF2B5EF4-FFF2-40B4-BE49-F238E27FC236}">
                  <a16:creationId xmlns:a16="http://schemas.microsoft.com/office/drawing/2014/main" id="{1459E4B3-F0BA-11E8-75FD-F21C7A2287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5075" y="1101725"/>
              <a:ext cx="0" cy="1241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66">
              <a:extLst>
                <a:ext uri="{FF2B5EF4-FFF2-40B4-BE49-F238E27FC236}">
                  <a16:creationId xmlns:a16="http://schemas.microsoft.com/office/drawing/2014/main" id="{6FDA8987-4726-66C0-D4B2-992942C991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94400" y="1101725"/>
              <a:ext cx="0" cy="1241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67">
              <a:extLst>
                <a:ext uri="{FF2B5EF4-FFF2-40B4-BE49-F238E27FC236}">
                  <a16:creationId xmlns:a16="http://schemas.microsoft.com/office/drawing/2014/main" id="{910086A6-7964-5CA6-FAD6-BBB20B8321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5075" y="1101725"/>
              <a:ext cx="9493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Rectangle 68">
              <a:extLst>
                <a:ext uri="{FF2B5EF4-FFF2-40B4-BE49-F238E27FC236}">
                  <a16:creationId xmlns:a16="http://schemas.microsoft.com/office/drawing/2014/main" id="{723F607C-69E1-E17F-9D93-EA1BC8AF8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5075" y="2051050"/>
              <a:ext cx="949325" cy="219075"/>
            </a:xfrm>
            <a:prstGeom prst="rect">
              <a:avLst/>
            </a:prstGeom>
            <a:gradFill rotWithShape="0">
              <a:gsLst>
                <a:gs pos="0">
                  <a:srgbClr val="D1D1D1"/>
                </a:gs>
                <a:gs pos="50000">
                  <a:srgbClr val="FFFFFF"/>
                </a:gs>
                <a:gs pos="100000">
                  <a:srgbClr val="D1D1D1"/>
                </a:gs>
              </a:gsLst>
              <a:lin ang="0" scaled="1"/>
            </a:gra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2" name="Line 69">
              <a:extLst>
                <a:ext uri="{FF2B5EF4-FFF2-40B4-BE49-F238E27FC236}">
                  <a16:creationId xmlns:a16="http://schemas.microsoft.com/office/drawing/2014/main" id="{229B111A-8544-AAA2-7639-1936DEBBD7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40450" y="1612900"/>
              <a:ext cx="0" cy="438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Text Box 70">
              <a:extLst>
                <a:ext uri="{FF2B5EF4-FFF2-40B4-BE49-F238E27FC236}">
                  <a16:creationId xmlns:a16="http://schemas.microsoft.com/office/drawing/2014/main" id="{75C3CB27-33D7-92E4-96D5-7E52A2B5CC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1125" y="1101725"/>
              <a:ext cx="9144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/>
                <a:t>AIR</a:t>
              </a:r>
              <a:endParaRPr lang="en-US" altLang="en-US" sz="1800"/>
            </a:p>
          </p:txBody>
        </p:sp>
        <p:graphicFrame>
          <p:nvGraphicFramePr>
            <p:cNvPr id="2053" name="Object 71">
              <a:extLst>
                <a:ext uri="{FF2B5EF4-FFF2-40B4-BE49-F238E27FC236}">
                  <a16:creationId xmlns:a16="http://schemas.microsoft.com/office/drawing/2014/main" id="{8B1DAE85-1B25-EEBC-47BD-053DE952B47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06538" y="2247900"/>
            <a:ext cx="155257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548728" imgH="622030" progId="Equation.3">
                    <p:embed/>
                  </p:oleObj>
                </mc:Choice>
                <mc:Fallback>
                  <p:oleObj name="Equation" r:id="rId8" imgW="1548728" imgH="622030" progId="Equation.3">
                    <p:embed/>
                    <p:pic>
                      <p:nvPicPr>
                        <p:cNvPr id="2053" name="Object 71">
                          <a:extLst>
                            <a:ext uri="{FF2B5EF4-FFF2-40B4-BE49-F238E27FC236}">
                              <a16:creationId xmlns:a16="http://schemas.microsoft.com/office/drawing/2014/main" id="{8B1DAE85-1B25-EEBC-47BD-053DE952B47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538" y="2247900"/>
                          <a:ext cx="1552575" cy="619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4" name="Line 99">
              <a:extLst>
                <a:ext uri="{FF2B5EF4-FFF2-40B4-BE49-F238E27FC236}">
                  <a16:creationId xmlns:a16="http://schemas.microsoft.com/office/drawing/2014/main" id="{1F4E7FAB-F9FB-0782-83A5-F7E7EE9DDC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38425" y="1549400"/>
              <a:ext cx="304800" cy="212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Rectangle 101">
              <a:extLst>
                <a:ext uri="{FF2B5EF4-FFF2-40B4-BE49-F238E27FC236}">
                  <a16:creationId xmlns:a16="http://schemas.microsoft.com/office/drawing/2014/main" id="{DB5ED718-C330-B311-A592-F9F3F38BB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4625" y="2252663"/>
              <a:ext cx="1655763" cy="62388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6" name="Rectangle 102">
              <a:extLst>
                <a:ext uri="{FF2B5EF4-FFF2-40B4-BE49-F238E27FC236}">
                  <a16:creationId xmlns:a16="http://schemas.microsoft.com/office/drawing/2014/main" id="{80A23B6B-63F0-0A4B-D16E-0B2BFE358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638" y="3035300"/>
              <a:ext cx="1550987" cy="755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77" name="Rectangle 103">
              <a:extLst>
                <a:ext uri="{FF2B5EF4-FFF2-40B4-BE49-F238E27FC236}">
                  <a16:creationId xmlns:a16="http://schemas.microsoft.com/office/drawing/2014/main" id="{4A9F4865-3E4A-5B0C-BE19-730792A44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1825" y="2955925"/>
              <a:ext cx="1350963" cy="8334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3">
            <a:extLst>
              <a:ext uri="{FF2B5EF4-FFF2-40B4-BE49-F238E27FC236}">
                <a16:creationId xmlns:a16="http://schemas.microsoft.com/office/drawing/2014/main" id="{F767482D-3255-CB5F-19CD-6197B94DE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238" y="428625"/>
            <a:ext cx="566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First Law Analysis of Otto Cycle</a:t>
            </a:r>
            <a:endParaRPr lang="en-US" altLang="en-US" sz="2800" b="1"/>
          </a:p>
        </p:txBody>
      </p:sp>
      <p:sp>
        <p:nvSpPr>
          <p:cNvPr id="3078" name="Rectangle 56">
            <a:extLst>
              <a:ext uri="{FF2B5EF4-FFF2-40B4-BE49-F238E27FC236}">
                <a16:creationId xmlns:a16="http://schemas.microsoft.com/office/drawing/2014/main" id="{549FCA30-78D1-A1E6-EED2-1C55423AB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60">
            <a:extLst>
              <a:ext uri="{FF2B5EF4-FFF2-40B4-BE49-F238E27FC236}">
                <a16:creationId xmlns:a16="http://schemas.microsoft.com/office/drawing/2014/main" id="{E506CC1F-5A58-1A19-3927-673A70747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Rectangle 62">
            <a:extLst>
              <a:ext uri="{FF2B5EF4-FFF2-40B4-BE49-F238E27FC236}">
                <a16:creationId xmlns:a16="http://schemas.microsoft.com/office/drawing/2014/main" id="{5161CFE6-2964-858F-45D1-5C5C9115C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1" name="Rectangle 72">
            <a:extLst>
              <a:ext uri="{FF2B5EF4-FFF2-40B4-BE49-F238E27FC236}">
                <a16:creationId xmlns:a16="http://schemas.microsoft.com/office/drawing/2014/main" id="{E559B182-FE15-15E0-1DF3-A2E1D9731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2" name="Rectangle 75">
            <a:extLst>
              <a:ext uri="{FF2B5EF4-FFF2-40B4-BE49-F238E27FC236}">
                <a16:creationId xmlns:a16="http://schemas.microsoft.com/office/drawing/2014/main" id="{69E004CC-2884-97E7-2307-387EB6C2B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3" name="Rectangle 88">
            <a:extLst>
              <a:ext uri="{FF2B5EF4-FFF2-40B4-BE49-F238E27FC236}">
                <a16:creationId xmlns:a16="http://schemas.microsoft.com/office/drawing/2014/main" id="{CC5BCC06-2AA3-DF1F-2DC7-1701BF6D0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1884363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br>
              <a:rPr lang="en-US" altLang="en-US" sz="1100"/>
            </a:br>
            <a:endParaRPr lang="en-US" altLang="en-US" sz="1800"/>
          </a:p>
          <a:p>
            <a:endParaRPr lang="en-US" altLang="en-US" sz="1800"/>
          </a:p>
        </p:txBody>
      </p:sp>
      <p:sp>
        <p:nvSpPr>
          <p:cNvPr id="3084" name="Rectangle 89">
            <a:extLst>
              <a:ext uri="{FF2B5EF4-FFF2-40B4-BE49-F238E27FC236}">
                <a16:creationId xmlns:a16="http://schemas.microsoft.com/office/drawing/2014/main" id="{63385DF4-2919-E79C-ACBD-C66DD0433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2693988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	</a:t>
            </a:r>
            <a:endParaRPr lang="en-US" altLang="en-US" sz="1800"/>
          </a:p>
        </p:txBody>
      </p:sp>
      <p:sp>
        <p:nvSpPr>
          <p:cNvPr id="3085" name="Rectangle 90">
            <a:extLst>
              <a:ext uri="{FF2B5EF4-FFF2-40B4-BE49-F238E27FC236}">
                <a16:creationId xmlns:a16="http://schemas.microsoft.com/office/drawing/2014/main" id="{C29F703B-C76D-A763-EB94-4A845B275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300" y="3709988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100"/>
          </a:p>
          <a:p>
            <a:endParaRPr lang="en-US" altLang="en-US" sz="1800"/>
          </a:p>
        </p:txBody>
      </p:sp>
      <p:sp>
        <p:nvSpPr>
          <p:cNvPr id="3086" name="Rectangle 91">
            <a:extLst>
              <a:ext uri="{FF2B5EF4-FFF2-40B4-BE49-F238E27FC236}">
                <a16:creationId xmlns:a16="http://schemas.microsoft.com/office/drawing/2014/main" id="{C3FA6E6F-4A66-895B-A9F7-D835343F8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4244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087" name="Group 42">
            <a:extLst>
              <a:ext uri="{FF2B5EF4-FFF2-40B4-BE49-F238E27FC236}">
                <a16:creationId xmlns:a16="http://schemas.microsoft.com/office/drawing/2014/main" id="{142B4A4B-99F2-4549-E8EC-C2414A7AD40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09700"/>
            <a:ext cx="7810500" cy="4457700"/>
            <a:chOff x="1025525" y="3994150"/>
            <a:chExt cx="5989638" cy="2659063"/>
          </a:xfrm>
        </p:grpSpPr>
        <p:sp>
          <p:nvSpPr>
            <p:cNvPr id="3088" name="Text Box 73">
              <a:extLst>
                <a:ext uri="{FF2B5EF4-FFF2-40B4-BE49-F238E27FC236}">
                  <a16:creationId xmlns:a16="http://schemas.microsoft.com/office/drawing/2014/main" id="{DE7901AC-E061-3604-D018-C8B5C7D4F8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5525" y="3994150"/>
              <a:ext cx="3970622" cy="275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/>
                <a:t>2</a:t>
              </a:r>
              <a:r>
                <a:rPr lang="en-US" altLang="en-US" sz="2400">
                  <a:sym typeface="Wingdings" panose="05000000000000000000" pitchFamily="2" charset="2"/>
                </a:rPr>
                <a:t></a:t>
              </a:r>
              <a:r>
                <a:rPr lang="en-US" altLang="en-US" sz="2400"/>
                <a:t>3 </a:t>
              </a:r>
              <a:r>
                <a:rPr lang="en-US" altLang="en-US" sz="2400" u="sng"/>
                <a:t>Constant Volume Heat Addition</a:t>
              </a:r>
            </a:p>
          </p:txBody>
        </p:sp>
        <p:graphicFrame>
          <p:nvGraphicFramePr>
            <p:cNvPr id="3074" name="Object 74">
              <a:extLst>
                <a:ext uri="{FF2B5EF4-FFF2-40B4-BE49-F238E27FC236}">
                  <a16:creationId xmlns:a16="http://schemas.microsoft.com/office/drawing/2014/main" id="{CDB21314-2E61-429B-13B8-28901AD577D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06538" y="4470400"/>
            <a:ext cx="2400300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400300" imgH="622300" progId="Equation.3">
                    <p:embed/>
                  </p:oleObj>
                </mc:Choice>
                <mc:Fallback>
                  <p:oleObj name="Equation" r:id="rId2" imgW="2400300" imgH="622300" progId="Equation.3">
                    <p:embed/>
                    <p:pic>
                      <p:nvPicPr>
                        <p:cNvPr id="3074" name="Object 74">
                          <a:extLst>
                            <a:ext uri="{FF2B5EF4-FFF2-40B4-BE49-F238E27FC236}">
                              <a16:creationId xmlns:a16="http://schemas.microsoft.com/office/drawing/2014/main" id="{CDB21314-2E61-429B-13B8-28901AD577D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538" y="4470400"/>
                          <a:ext cx="2400300" cy="619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78">
              <a:extLst>
                <a:ext uri="{FF2B5EF4-FFF2-40B4-BE49-F238E27FC236}">
                  <a16:creationId xmlns:a16="http://schemas.microsoft.com/office/drawing/2014/main" id="{4B702440-A9E4-CC33-7D5C-D3447C8E2E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06538" y="5199063"/>
            <a:ext cx="1562100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562100" imgH="622300" progId="Equation.3">
                    <p:embed/>
                  </p:oleObj>
                </mc:Choice>
                <mc:Fallback>
                  <p:oleObj name="Equation" r:id="rId4" imgW="1562100" imgH="622300" progId="Equation.3">
                    <p:embed/>
                    <p:pic>
                      <p:nvPicPr>
                        <p:cNvPr id="3075" name="Object 78">
                          <a:extLst>
                            <a:ext uri="{FF2B5EF4-FFF2-40B4-BE49-F238E27FC236}">
                              <a16:creationId xmlns:a16="http://schemas.microsoft.com/office/drawing/2014/main" id="{4B702440-A9E4-CC33-7D5C-D3447C8E2E8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538" y="5199063"/>
                          <a:ext cx="1562100" cy="619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76">
              <a:extLst>
                <a:ext uri="{FF2B5EF4-FFF2-40B4-BE49-F238E27FC236}">
                  <a16:creationId xmlns:a16="http://schemas.microsoft.com/office/drawing/2014/main" id="{6DE39107-B0D7-F7C4-1BCE-B0AC3EB46DF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06538" y="5953125"/>
            <a:ext cx="2733675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730500" imgH="685800" progId="Equation.3">
                    <p:embed/>
                  </p:oleObj>
                </mc:Choice>
                <mc:Fallback>
                  <p:oleObj name="Equation" r:id="rId6" imgW="2730500" imgH="685800" progId="Equation.3">
                    <p:embed/>
                    <p:pic>
                      <p:nvPicPr>
                        <p:cNvPr id="3076" name="Object 76">
                          <a:extLst>
                            <a:ext uri="{FF2B5EF4-FFF2-40B4-BE49-F238E27FC236}">
                              <a16:creationId xmlns:a16="http://schemas.microsoft.com/office/drawing/2014/main" id="{6DE39107-B0D7-F7C4-1BCE-B0AC3EB46DF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6538" y="5953125"/>
                          <a:ext cx="2733675" cy="68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9" name="Rectangle 92">
              <a:extLst>
                <a:ext uri="{FF2B5EF4-FFF2-40B4-BE49-F238E27FC236}">
                  <a16:creationId xmlns:a16="http://schemas.microsoft.com/office/drawing/2014/main" id="{C04C155E-A462-B5F2-4155-CCD5FEE9A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9538" y="5083175"/>
              <a:ext cx="949325" cy="219075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0" name="Line 93">
              <a:extLst>
                <a:ext uri="{FF2B5EF4-FFF2-40B4-BE49-F238E27FC236}">
                  <a16:creationId xmlns:a16="http://schemas.microsoft.com/office/drawing/2014/main" id="{D9485C6D-F9F5-3D25-16D2-8A9D32CAF5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9538" y="4791075"/>
              <a:ext cx="0" cy="1241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94">
              <a:extLst>
                <a:ext uri="{FF2B5EF4-FFF2-40B4-BE49-F238E27FC236}">
                  <a16:creationId xmlns:a16="http://schemas.microsoft.com/office/drawing/2014/main" id="{5A9D219B-64C0-E442-FE0C-E4CBA8E3C1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38863" y="4791075"/>
              <a:ext cx="0" cy="1241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95">
              <a:extLst>
                <a:ext uri="{FF2B5EF4-FFF2-40B4-BE49-F238E27FC236}">
                  <a16:creationId xmlns:a16="http://schemas.microsoft.com/office/drawing/2014/main" id="{62616F74-7714-1193-B31D-E06C75D185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9538" y="4791075"/>
              <a:ext cx="9493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Text Box 96">
              <a:extLst>
                <a:ext uri="{FF2B5EF4-FFF2-40B4-BE49-F238E27FC236}">
                  <a16:creationId xmlns:a16="http://schemas.microsoft.com/office/drawing/2014/main" id="{0BD3C147-7B19-39B9-6609-0C34424488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2263" y="4799013"/>
              <a:ext cx="9144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/>
                <a:t>AIR</a:t>
              </a:r>
              <a:endParaRPr lang="en-US" altLang="en-US" sz="1800"/>
            </a:p>
          </p:txBody>
        </p:sp>
        <p:sp>
          <p:nvSpPr>
            <p:cNvPr id="3094" name="AutoShape 97">
              <a:extLst>
                <a:ext uri="{FF2B5EF4-FFF2-40B4-BE49-F238E27FC236}">
                  <a16:creationId xmlns:a16="http://schemas.microsoft.com/office/drawing/2014/main" id="{054328B1-2A5B-8DB3-202D-198D018F9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5838" y="4826000"/>
              <a:ext cx="365125" cy="219075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FF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5" name="Text Box 98">
              <a:extLst>
                <a:ext uri="{FF2B5EF4-FFF2-40B4-BE49-F238E27FC236}">
                  <a16:creationId xmlns:a16="http://schemas.microsoft.com/office/drawing/2014/main" id="{B779C4AD-F1A0-ACE3-70DF-5A4CBD8679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30963" y="4645025"/>
              <a:ext cx="58420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i="1"/>
                <a:t>Q</a:t>
              </a:r>
              <a:r>
                <a:rPr lang="en-US" altLang="en-US" i="1" baseline="-25000"/>
                <a:t>in</a:t>
              </a:r>
              <a:endParaRPr lang="en-US" altLang="en-US" sz="1800"/>
            </a:p>
          </p:txBody>
        </p:sp>
        <p:sp>
          <p:nvSpPr>
            <p:cNvPr id="3096" name="Line 100">
              <a:extLst>
                <a:ext uri="{FF2B5EF4-FFF2-40B4-BE49-F238E27FC236}">
                  <a16:creationId xmlns:a16="http://schemas.microsoft.com/office/drawing/2014/main" id="{24A5AB3C-3753-5F01-A6B8-AD34021A85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1238" y="4479925"/>
              <a:ext cx="411162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Rectangle 104">
              <a:extLst>
                <a:ext uri="{FF2B5EF4-FFF2-40B4-BE49-F238E27FC236}">
                  <a16:creationId xmlns:a16="http://schemas.microsoft.com/office/drawing/2014/main" id="{48C66BE5-B918-30C6-E2BD-F9DE05441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1613" y="5168900"/>
              <a:ext cx="1628775" cy="6762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8" name="Rectangle 105">
              <a:extLst>
                <a:ext uri="{FF2B5EF4-FFF2-40B4-BE49-F238E27FC236}">
                  <a16:creationId xmlns:a16="http://schemas.microsoft.com/office/drawing/2014/main" id="{BD15036E-065F-9C14-00B1-EABA483CA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788" y="5897563"/>
              <a:ext cx="993775" cy="755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99" name="Text Box 106">
              <a:extLst>
                <a:ext uri="{FF2B5EF4-FFF2-40B4-BE49-F238E27FC236}">
                  <a16:creationId xmlns:a16="http://schemas.microsoft.com/office/drawing/2014/main" id="{D50C5A4A-EC33-D398-80EF-986489D3CF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1088" y="5026025"/>
              <a:ext cx="4540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/>
                <a:t>TC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4">
            <a:extLst>
              <a:ext uri="{FF2B5EF4-FFF2-40B4-BE49-F238E27FC236}">
                <a16:creationId xmlns:a16="http://schemas.microsoft.com/office/drawing/2014/main" id="{33645D2A-5CAE-CFE5-9285-06B194248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600" y="3362325"/>
            <a:ext cx="15335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Rectangle 19">
            <a:extLst>
              <a:ext uri="{FF2B5EF4-FFF2-40B4-BE49-F238E27FC236}">
                <a16:creationId xmlns:a16="http://schemas.microsoft.com/office/drawing/2014/main" id="{C4206603-11FD-37D1-8E62-E05EE2E56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3160713"/>
            <a:ext cx="15335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Rectangle 25">
            <a:extLst>
              <a:ext uri="{FF2B5EF4-FFF2-40B4-BE49-F238E27FC236}">
                <a16:creationId xmlns:a16="http://schemas.microsoft.com/office/drawing/2014/main" id="{4FF95784-DB68-17A2-B62F-9764FFE0F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906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Rectangle 27">
            <a:extLst>
              <a:ext uri="{FF2B5EF4-FFF2-40B4-BE49-F238E27FC236}">
                <a16:creationId xmlns:a16="http://schemas.microsoft.com/office/drawing/2014/main" id="{BF28AAB9-808C-9727-44F8-205C57773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109788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	</a:t>
            </a:r>
            <a:endParaRPr lang="en-US" altLang="en-US" sz="1800"/>
          </a:p>
        </p:txBody>
      </p:sp>
      <p:sp>
        <p:nvSpPr>
          <p:cNvPr id="4106" name="Rectangle 28">
            <a:extLst>
              <a:ext uri="{FF2B5EF4-FFF2-40B4-BE49-F238E27FC236}">
                <a16:creationId xmlns:a16="http://schemas.microsoft.com/office/drawing/2014/main" id="{579B5971-1E05-0F98-094C-C36BE0576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25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07" name="Rectangle 29">
            <a:extLst>
              <a:ext uri="{FF2B5EF4-FFF2-40B4-BE49-F238E27FC236}">
                <a16:creationId xmlns:a16="http://schemas.microsoft.com/office/drawing/2014/main" id="{CE796AF2-6C34-21C7-CBB7-A21FCF928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25788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           </a:t>
            </a:r>
            <a:endParaRPr lang="en-US" altLang="en-US" sz="1800"/>
          </a:p>
        </p:txBody>
      </p:sp>
      <p:sp>
        <p:nvSpPr>
          <p:cNvPr id="4108" name="Rectangle 30">
            <a:extLst>
              <a:ext uri="{FF2B5EF4-FFF2-40B4-BE49-F238E27FC236}">
                <a16:creationId xmlns:a16="http://schemas.microsoft.com/office/drawing/2014/main" id="{69AE0421-37D1-259E-0427-6415C1104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84663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           </a:t>
            </a:r>
            <a:endParaRPr lang="en-US" altLang="en-US" sz="1800"/>
          </a:p>
        </p:txBody>
      </p:sp>
      <p:grpSp>
        <p:nvGrpSpPr>
          <p:cNvPr id="4109" name="Group 46">
            <a:extLst>
              <a:ext uri="{FF2B5EF4-FFF2-40B4-BE49-F238E27FC236}">
                <a16:creationId xmlns:a16="http://schemas.microsoft.com/office/drawing/2014/main" id="{4F2DDA52-5E85-889B-17D5-87A9D460DCF4}"/>
              </a:ext>
            </a:extLst>
          </p:cNvPr>
          <p:cNvGrpSpPr>
            <a:grpSpLocks/>
          </p:cNvGrpSpPr>
          <p:nvPr/>
        </p:nvGrpSpPr>
        <p:grpSpPr bwMode="auto">
          <a:xfrm>
            <a:off x="723900" y="1657350"/>
            <a:ext cx="6756400" cy="4243388"/>
            <a:chOff x="900113" y="518390"/>
            <a:chExt cx="5716587" cy="2829648"/>
          </a:xfrm>
        </p:grpSpPr>
        <p:sp>
          <p:nvSpPr>
            <p:cNvPr id="4117" name="Rectangle 4">
              <a:extLst>
                <a:ext uri="{FF2B5EF4-FFF2-40B4-BE49-F238E27FC236}">
                  <a16:creationId xmlns:a16="http://schemas.microsoft.com/office/drawing/2014/main" id="{0C2338E5-8542-4915-ED51-38D894A69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0113" y="518390"/>
              <a:ext cx="3336770" cy="307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/>
                <a:t>3 </a:t>
              </a:r>
              <a:r>
                <a:rPr lang="en-US" altLang="en-US" sz="2400">
                  <a:sym typeface="Wingdings" panose="05000000000000000000" pitchFamily="2" charset="2"/>
                </a:rPr>
                <a:t></a:t>
              </a:r>
              <a:r>
                <a:rPr lang="en-US" altLang="en-US" sz="2400"/>
                <a:t> 4 </a:t>
              </a:r>
              <a:r>
                <a:rPr lang="en-US" altLang="en-US" sz="2400" u="sng">
                  <a:sym typeface="Wingdings" panose="05000000000000000000" pitchFamily="2" charset="2"/>
                </a:rPr>
                <a:t>Isentropic Expansion</a:t>
              </a:r>
            </a:p>
          </p:txBody>
        </p:sp>
        <p:sp>
          <p:nvSpPr>
            <p:cNvPr id="4118" name="Line 6">
              <a:extLst>
                <a:ext uri="{FF2B5EF4-FFF2-40B4-BE49-F238E27FC236}">
                  <a16:creationId xmlns:a16="http://schemas.microsoft.com/office/drawing/2014/main" id="{26705596-4A4B-C63D-A771-A4CD10C2E6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2738" y="942975"/>
              <a:ext cx="193675" cy="352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Rectangle 7">
              <a:extLst>
                <a:ext uri="{FF2B5EF4-FFF2-40B4-BE49-F238E27FC236}">
                  <a16:creationId xmlns:a16="http://schemas.microsoft.com/office/drawing/2014/main" id="{9D338458-B561-3349-A14D-FD4E12C81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1950" y="2127250"/>
              <a:ext cx="949325" cy="219075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0" name="Line 8">
              <a:extLst>
                <a:ext uri="{FF2B5EF4-FFF2-40B4-BE49-F238E27FC236}">
                  <a16:creationId xmlns:a16="http://schemas.microsoft.com/office/drawing/2014/main" id="{0FBCF70E-CB36-2275-D2CD-A91A434E9F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41950" y="1177925"/>
              <a:ext cx="0" cy="1241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9">
              <a:extLst>
                <a:ext uri="{FF2B5EF4-FFF2-40B4-BE49-F238E27FC236}">
                  <a16:creationId xmlns:a16="http://schemas.microsoft.com/office/drawing/2014/main" id="{4777B114-8D0F-414C-3574-BA6204F33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91275" y="1177925"/>
              <a:ext cx="0" cy="1241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10">
              <a:extLst>
                <a:ext uri="{FF2B5EF4-FFF2-40B4-BE49-F238E27FC236}">
                  <a16:creationId xmlns:a16="http://schemas.microsoft.com/office/drawing/2014/main" id="{A59B9BE3-58DE-A393-7F5B-DD463D5F0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41950" y="1177925"/>
              <a:ext cx="9493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Rectangle 11">
              <a:extLst>
                <a:ext uri="{FF2B5EF4-FFF2-40B4-BE49-F238E27FC236}">
                  <a16:creationId xmlns:a16="http://schemas.microsoft.com/office/drawing/2014/main" id="{11A0FAB0-E54D-7333-DA2E-1AFC3E0F0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1950" y="1470025"/>
              <a:ext cx="949325" cy="219075"/>
            </a:xfrm>
            <a:prstGeom prst="rect">
              <a:avLst/>
            </a:prstGeom>
            <a:gradFill rotWithShape="0">
              <a:gsLst>
                <a:gs pos="0">
                  <a:srgbClr val="D1D1D1"/>
                </a:gs>
                <a:gs pos="50000">
                  <a:srgbClr val="FFFFFF"/>
                </a:gs>
                <a:gs pos="100000">
                  <a:srgbClr val="D1D1D1"/>
                </a:gs>
              </a:gsLst>
              <a:lin ang="0" scaled="1"/>
            </a:gra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4" name="Line 12">
              <a:extLst>
                <a:ext uri="{FF2B5EF4-FFF2-40B4-BE49-F238E27FC236}">
                  <a16:creationId xmlns:a16="http://schemas.microsoft.com/office/drawing/2014/main" id="{FB78615D-5A91-CC5F-9934-868896A3AD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37325" y="1689100"/>
              <a:ext cx="0" cy="438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Text Box 13">
              <a:extLst>
                <a:ext uri="{FF2B5EF4-FFF2-40B4-BE49-F238E27FC236}">
                  <a16:creationId xmlns:a16="http://schemas.microsoft.com/office/drawing/2014/main" id="{D3002E61-38B0-28BD-8273-54F1BFECE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8000" y="1177925"/>
              <a:ext cx="9144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/>
                <a:t>AIR</a:t>
              </a:r>
              <a:endParaRPr lang="en-US" altLang="en-US" sz="1800"/>
            </a:p>
          </p:txBody>
        </p:sp>
        <p:sp>
          <p:nvSpPr>
            <p:cNvPr id="4126" name="Rectangle 15">
              <a:extLst>
                <a:ext uri="{FF2B5EF4-FFF2-40B4-BE49-F238E27FC236}">
                  <a16:creationId xmlns:a16="http://schemas.microsoft.com/office/drawing/2014/main" id="{EAA001FC-DBE5-F2B1-5CFD-C2B01F3F9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950" y="2520950"/>
              <a:ext cx="1460500" cy="7302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4098" name="Object 24">
              <a:extLst>
                <a:ext uri="{FF2B5EF4-FFF2-40B4-BE49-F238E27FC236}">
                  <a16:creationId xmlns:a16="http://schemas.microsoft.com/office/drawing/2014/main" id="{00A1D451-144E-9225-1AC8-19EDD0EF41C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68463" y="939800"/>
            <a:ext cx="246697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463800" imgH="622300" progId="Equation.3">
                    <p:embed/>
                  </p:oleObj>
                </mc:Choice>
                <mc:Fallback>
                  <p:oleObj name="Equation" r:id="rId2" imgW="2463800" imgH="622300" progId="Equation.3">
                    <p:embed/>
                    <p:pic>
                      <p:nvPicPr>
                        <p:cNvPr id="4098" name="Object 24">
                          <a:extLst>
                            <a:ext uri="{FF2B5EF4-FFF2-40B4-BE49-F238E27FC236}">
                              <a16:creationId xmlns:a16="http://schemas.microsoft.com/office/drawing/2014/main" id="{00A1D451-144E-9225-1AC8-19EDD0EF41C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8463" y="939800"/>
                          <a:ext cx="2466975" cy="619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7" name="Rectangle 23">
              <a:extLst>
                <a:ext uri="{FF2B5EF4-FFF2-40B4-BE49-F238E27FC236}">
                  <a16:creationId xmlns:a16="http://schemas.microsoft.com/office/drawing/2014/main" id="{BAFC3CE3-76D2-FC08-0C31-D78538CFE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900" y="1708150"/>
              <a:ext cx="1882775" cy="61753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8" name="Rectangle 20">
              <a:extLst>
                <a:ext uri="{FF2B5EF4-FFF2-40B4-BE49-F238E27FC236}">
                  <a16:creationId xmlns:a16="http://schemas.microsoft.com/office/drawing/2014/main" id="{A3C079F7-53AA-FB9E-53F6-A0FCCA678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200" y="2617788"/>
              <a:ext cx="1460500" cy="7302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4099" name="Object 22">
              <a:extLst>
                <a:ext uri="{FF2B5EF4-FFF2-40B4-BE49-F238E27FC236}">
                  <a16:creationId xmlns:a16="http://schemas.microsoft.com/office/drawing/2014/main" id="{E5754A77-9B0D-624A-6043-9470B3A8ABD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09738" y="1693863"/>
            <a:ext cx="1676400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676400" imgH="622300" progId="Equation.3">
                    <p:embed/>
                  </p:oleObj>
                </mc:Choice>
                <mc:Fallback>
                  <p:oleObj name="Equation" r:id="rId4" imgW="1676400" imgH="622300" progId="Equation.3">
                    <p:embed/>
                    <p:pic>
                      <p:nvPicPr>
                        <p:cNvPr id="4099" name="Object 22">
                          <a:extLst>
                            <a:ext uri="{FF2B5EF4-FFF2-40B4-BE49-F238E27FC236}">
                              <a16:creationId xmlns:a16="http://schemas.microsoft.com/office/drawing/2014/main" id="{E5754A77-9B0D-624A-6043-9470B3A8ABD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9738" y="1693863"/>
                          <a:ext cx="1676400" cy="619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" name="Object 18">
              <a:extLst>
                <a:ext uri="{FF2B5EF4-FFF2-40B4-BE49-F238E27FC236}">
                  <a16:creationId xmlns:a16="http://schemas.microsoft.com/office/drawing/2014/main" id="{3FFF8BCC-2436-FE3A-932E-3431A3E89DA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84338" y="2481263"/>
            <a:ext cx="1247775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44600" imgH="762000" progId="Equation.3">
                    <p:embed/>
                  </p:oleObj>
                </mc:Choice>
                <mc:Fallback>
                  <p:oleObj name="Equation" r:id="rId6" imgW="1244600" imgH="762000" progId="Equation.3">
                    <p:embed/>
                    <p:pic>
                      <p:nvPicPr>
                        <p:cNvPr id="4100" name="Object 18">
                          <a:extLst>
                            <a:ext uri="{FF2B5EF4-FFF2-40B4-BE49-F238E27FC236}">
                              <a16:creationId xmlns:a16="http://schemas.microsoft.com/office/drawing/2014/main" id="{3FFF8BCC-2436-FE3A-932E-3431A3E89DA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4338" y="2481263"/>
                          <a:ext cx="1247775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1" name="Object 17">
              <a:extLst>
                <a:ext uri="{FF2B5EF4-FFF2-40B4-BE49-F238E27FC236}">
                  <a16:creationId xmlns:a16="http://schemas.microsoft.com/office/drawing/2014/main" id="{2E23F759-5407-78C5-7C91-3BA538CF757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92513" y="2613025"/>
            <a:ext cx="2828925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832100" imgH="685800" progId="Equation.3">
                    <p:embed/>
                  </p:oleObj>
                </mc:Choice>
                <mc:Fallback>
                  <p:oleObj name="Equation" r:id="rId8" imgW="2832100" imgH="685800" progId="Equation.3">
                    <p:embed/>
                    <p:pic>
                      <p:nvPicPr>
                        <p:cNvPr id="4101" name="Object 17">
                          <a:extLst>
                            <a:ext uri="{FF2B5EF4-FFF2-40B4-BE49-F238E27FC236}">
                              <a16:creationId xmlns:a16="http://schemas.microsoft.com/office/drawing/2014/main" id="{2E23F759-5407-78C5-7C91-3BA538CF757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2513" y="2613025"/>
                          <a:ext cx="2828925" cy="68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10" name="Rectangle 54">
            <a:extLst>
              <a:ext uri="{FF2B5EF4-FFF2-40B4-BE49-F238E27FC236}">
                <a16:creationId xmlns:a16="http://schemas.microsoft.com/office/drawing/2014/main" id="{C68A27FC-0AF6-DAF9-8CAB-5EB1C6748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300" y="1895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Rectangle 55">
            <a:extLst>
              <a:ext uri="{FF2B5EF4-FFF2-40B4-BE49-F238E27FC236}">
                <a16:creationId xmlns:a16="http://schemas.microsoft.com/office/drawing/2014/main" id="{50AD076C-AF0F-6CA2-9080-F1FD31B27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300" y="1895475"/>
            <a:ext cx="1098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r>
              <a:rPr lang="en-US" altLang="en-US"/>
              <a:t>	</a:t>
            </a:r>
            <a:endParaRPr lang="en-US" altLang="en-US" sz="1800"/>
          </a:p>
        </p:txBody>
      </p:sp>
      <p:sp>
        <p:nvSpPr>
          <p:cNvPr id="4112" name="Rectangle 56">
            <a:extLst>
              <a:ext uri="{FF2B5EF4-FFF2-40B4-BE49-F238E27FC236}">
                <a16:creationId xmlns:a16="http://schemas.microsoft.com/office/drawing/2014/main" id="{A0A74A92-1025-C7DB-B627-18B430656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300" y="3216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13" name="Rectangle 57">
            <a:extLst>
              <a:ext uri="{FF2B5EF4-FFF2-40B4-BE49-F238E27FC236}">
                <a16:creationId xmlns:a16="http://schemas.microsoft.com/office/drawing/2014/main" id="{E1876CAB-1286-E703-5334-6B3F1E609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3216275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	</a:t>
            </a:r>
            <a:endParaRPr lang="en-US" altLang="en-US" sz="1800"/>
          </a:p>
        </p:txBody>
      </p:sp>
      <p:sp>
        <p:nvSpPr>
          <p:cNvPr id="4114" name="Rectangle 58">
            <a:extLst>
              <a:ext uri="{FF2B5EF4-FFF2-40B4-BE49-F238E27FC236}">
                <a16:creationId xmlns:a16="http://schemas.microsoft.com/office/drawing/2014/main" id="{5D06E891-FD46-9A83-6113-869C9BAF7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300" y="4232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15" name="Rectangle 59">
            <a:extLst>
              <a:ext uri="{FF2B5EF4-FFF2-40B4-BE49-F238E27FC236}">
                <a16:creationId xmlns:a16="http://schemas.microsoft.com/office/drawing/2014/main" id="{AF65BDCC-2A09-3B4E-F383-CAA132B37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4232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Rectangle 45">
            <a:extLst>
              <a:ext uri="{FF2B5EF4-FFF2-40B4-BE49-F238E27FC236}">
                <a16:creationId xmlns:a16="http://schemas.microsoft.com/office/drawing/2014/main" id="{8787C6EE-CD75-4818-23A7-006FB856C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625475"/>
            <a:ext cx="5665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First Law Analysis of Otto Cycle</a:t>
            </a:r>
            <a:endParaRPr lang="en-US" altLang="en-US" sz="28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9">
            <a:extLst>
              <a:ext uri="{FF2B5EF4-FFF2-40B4-BE49-F238E27FC236}">
                <a16:creationId xmlns:a16="http://schemas.microsoft.com/office/drawing/2014/main" id="{47E3D016-042A-9569-925D-B39D0A7C2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3160713"/>
            <a:ext cx="15335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Rectangle 25">
            <a:extLst>
              <a:ext uri="{FF2B5EF4-FFF2-40B4-BE49-F238E27FC236}">
                <a16:creationId xmlns:a16="http://schemas.microsoft.com/office/drawing/2014/main" id="{DA3262FE-43A0-884A-4AD0-955925C0A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906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Rectangle 27">
            <a:extLst>
              <a:ext uri="{FF2B5EF4-FFF2-40B4-BE49-F238E27FC236}">
                <a16:creationId xmlns:a16="http://schemas.microsoft.com/office/drawing/2014/main" id="{394861D3-A034-15D3-0743-3F200E400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109788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	</a:t>
            </a:r>
            <a:endParaRPr lang="en-US" altLang="en-US" sz="1800"/>
          </a:p>
        </p:txBody>
      </p:sp>
      <p:sp>
        <p:nvSpPr>
          <p:cNvPr id="5128" name="Rectangle 28">
            <a:extLst>
              <a:ext uri="{FF2B5EF4-FFF2-40B4-BE49-F238E27FC236}">
                <a16:creationId xmlns:a16="http://schemas.microsoft.com/office/drawing/2014/main" id="{9F8A54AA-6ADC-B55B-42E1-EE605561E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25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29" name="Rectangle 29">
            <a:extLst>
              <a:ext uri="{FF2B5EF4-FFF2-40B4-BE49-F238E27FC236}">
                <a16:creationId xmlns:a16="http://schemas.microsoft.com/office/drawing/2014/main" id="{918644E5-4AB6-E19C-C1EF-055CA4F1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25788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           </a:t>
            </a:r>
            <a:endParaRPr lang="en-US" altLang="en-US" sz="1800"/>
          </a:p>
        </p:txBody>
      </p:sp>
      <p:sp>
        <p:nvSpPr>
          <p:cNvPr id="5130" name="Rectangle 30">
            <a:extLst>
              <a:ext uri="{FF2B5EF4-FFF2-40B4-BE49-F238E27FC236}">
                <a16:creationId xmlns:a16="http://schemas.microsoft.com/office/drawing/2014/main" id="{B5C5C76B-FB16-2B82-CD53-21A832439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84663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           </a:t>
            </a:r>
            <a:endParaRPr lang="en-US" altLang="en-US" sz="1800"/>
          </a:p>
        </p:txBody>
      </p:sp>
      <p:sp>
        <p:nvSpPr>
          <p:cNvPr id="5131" name="Rectangle 54">
            <a:extLst>
              <a:ext uri="{FF2B5EF4-FFF2-40B4-BE49-F238E27FC236}">
                <a16:creationId xmlns:a16="http://schemas.microsoft.com/office/drawing/2014/main" id="{78881AF1-DB4C-F26F-AE00-843BE3B3B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300" y="1895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Rectangle 55">
            <a:extLst>
              <a:ext uri="{FF2B5EF4-FFF2-40B4-BE49-F238E27FC236}">
                <a16:creationId xmlns:a16="http://schemas.microsoft.com/office/drawing/2014/main" id="{7CFCAACA-8F89-4959-589B-22B71C1FE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300" y="1895475"/>
            <a:ext cx="1098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r>
              <a:rPr lang="en-US" altLang="en-US"/>
              <a:t>	</a:t>
            </a:r>
            <a:endParaRPr lang="en-US" altLang="en-US" sz="1800"/>
          </a:p>
        </p:txBody>
      </p:sp>
      <p:sp>
        <p:nvSpPr>
          <p:cNvPr id="5133" name="Rectangle 56">
            <a:extLst>
              <a:ext uri="{FF2B5EF4-FFF2-40B4-BE49-F238E27FC236}">
                <a16:creationId xmlns:a16="http://schemas.microsoft.com/office/drawing/2014/main" id="{BF31C2E8-1C63-754D-5562-E9A0C6BF3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300" y="3216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34" name="Rectangle 57">
            <a:extLst>
              <a:ext uri="{FF2B5EF4-FFF2-40B4-BE49-F238E27FC236}">
                <a16:creationId xmlns:a16="http://schemas.microsoft.com/office/drawing/2014/main" id="{B6232810-3F96-F794-A623-879CDDABF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3216275"/>
            <a:ext cx="1098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cs typeface="Times New Roman" panose="02020603050405020304" pitchFamily="18" charset="0"/>
              </a:rPr>
              <a:t>	</a:t>
            </a:r>
            <a:endParaRPr lang="en-US" altLang="en-US" sz="1800"/>
          </a:p>
        </p:txBody>
      </p:sp>
      <p:sp>
        <p:nvSpPr>
          <p:cNvPr id="5135" name="Rectangle 58">
            <a:extLst>
              <a:ext uri="{FF2B5EF4-FFF2-40B4-BE49-F238E27FC236}">
                <a16:creationId xmlns:a16="http://schemas.microsoft.com/office/drawing/2014/main" id="{CCDC21C5-680D-6337-1A96-85CC8923E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300" y="4232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36" name="Rectangle 59">
            <a:extLst>
              <a:ext uri="{FF2B5EF4-FFF2-40B4-BE49-F238E27FC236}">
                <a16:creationId xmlns:a16="http://schemas.microsoft.com/office/drawing/2014/main" id="{6CA87351-75B3-B023-4CF9-BEEA51053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42322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137" name="Group 46">
            <a:extLst>
              <a:ext uri="{FF2B5EF4-FFF2-40B4-BE49-F238E27FC236}">
                <a16:creationId xmlns:a16="http://schemas.microsoft.com/office/drawing/2014/main" id="{61786D08-6275-A1BE-D862-F960C4C2BB07}"/>
              </a:ext>
            </a:extLst>
          </p:cNvPr>
          <p:cNvGrpSpPr>
            <a:grpSpLocks/>
          </p:cNvGrpSpPr>
          <p:nvPr/>
        </p:nvGrpSpPr>
        <p:grpSpPr bwMode="auto">
          <a:xfrm>
            <a:off x="736600" y="1511300"/>
            <a:ext cx="7950200" cy="4686300"/>
            <a:chOff x="1091912" y="3362325"/>
            <a:chExt cx="6375688" cy="3171825"/>
          </a:xfrm>
        </p:grpSpPr>
        <p:sp>
          <p:nvSpPr>
            <p:cNvPr id="5139" name="Rectangle 14">
              <a:extLst>
                <a:ext uri="{FF2B5EF4-FFF2-40B4-BE49-F238E27FC236}">
                  <a16:creationId xmlns:a16="http://schemas.microsoft.com/office/drawing/2014/main" id="{38B48EC5-A058-3EEB-76C3-255CA7895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8600" y="3362325"/>
              <a:ext cx="1533525" cy="73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0" name="Rectangle 31">
              <a:extLst>
                <a:ext uri="{FF2B5EF4-FFF2-40B4-BE49-F238E27FC236}">
                  <a16:creationId xmlns:a16="http://schemas.microsoft.com/office/drawing/2014/main" id="{8655C219-AF25-E162-71C4-9A85E8E30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912" y="3601862"/>
              <a:ext cx="4384440" cy="312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/>
                <a:t>4 </a:t>
              </a:r>
              <a:r>
                <a:rPr lang="en-US" altLang="en-US" sz="2400">
                  <a:sym typeface="Wingdings" panose="05000000000000000000" pitchFamily="2" charset="2"/>
                </a:rPr>
                <a:t></a:t>
              </a:r>
              <a:r>
                <a:rPr lang="en-US" altLang="en-US" sz="2400"/>
                <a:t> 1 </a:t>
              </a:r>
              <a:r>
                <a:rPr lang="en-US" altLang="en-US" sz="2400" u="sng">
                  <a:sym typeface="Wingdings" panose="05000000000000000000" pitchFamily="2" charset="2"/>
                </a:rPr>
                <a:t>Constant Volume Heat Removal</a:t>
              </a:r>
            </a:p>
          </p:txBody>
        </p:sp>
        <p:sp>
          <p:nvSpPr>
            <p:cNvPr id="5141" name="Rectangle 32">
              <a:extLst>
                <a:ext uri="{FF2B5EF4-FFF2-40B4-BE49-F238E27FC236}">
                  <a16:creationId xmlns:a16="http://schemas.microsoft.com/office/drawing/2014/main" id="{CAE61C2B-515C-7654-6477-6818EF17D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9100" y="4992688"/>
              <a:ext cx="1809750" cy="65563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2" name="Line 33">
              <a:extLst>
                <a:ext uri="{FF2B5EF4-FFF2-40B4-BE49-F238E27FC236}">
                  <a16:creationId xmlns:a16="http://schemas.microsoft.com/office/drawing/2014/main" id="{76B0BC67-4E63-5BC9-D657-DC9A01B775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97313" y="4224338"/>
              <a:ext cx="193675" cy="352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Rectangle 34">
              <a:extLst>
                <a:ext uri="{FF2B5EF4-FFF2-40B4-BE49-F238E27FC236}">
                  <a16:creationId xmlns:a16="http://schemas.microsoft.com/office/drawing/2014/main" id="{F6FA831E-F7C8-307D-9C11-36111A785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550" y="5260975"/>
              <a:ext cx="949325" cy="219075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4" name="Line 35">
              <a:extLst>
                <a:ext uri="{FF2B5EF4-FFF2-40B4-BE49-F238E27FC236}">
                  <a16:creationId xmlns:a16="http://schemas.microsoft.com/office/drawing/2014/main" id="{5E5BF6FB-6DFA-F03A-A104-2EB0A6B832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3550" y="4311650"/>
              <a:ext cx="0" cy="1241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36">
              <a:extLst>
                <a:ext uri="{FF2B5EF4-FFF2-40B4-BE49-F238E27FC236}">
                  <a16:creationId xmlns:a16="http://schemas.microsoft.com/office/drawing/2014/main" id="{F70E2A91-E048-DB28-1D52-5480ED2BEA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92875" y="4311650"/>
              <a:ext cx="0" cy="1241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37">
              <a:extLst>
                <a:ext uri="{FF2B5EF4-FFF2-40B4-BE49-F238E27FC236}">
                  <a16:creationId xmlns:a16="http://schemas.microsoft.com/office/drawing/2014/main" id="{CACFB8D9-B304-C146-7E9F-6694D298E0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43550" y="4311650"/>
              <a:ext cx="9493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Text Box 38">
              <a:extLst>
                <a:ext uri="{FF2B5EF4-FFF2-40B4-BE49-F238E27FC236}">
                  <a16:creationId xmlns:a16="http://schemas.microsoft.com/office/drawing/2014/main" id="{C41729E5-8100-74D4-AE8C-44728AE3AE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4525" y="4676775"/>
              <a:ext cx="9144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/>
                <a:t>AIR</a:t>
              </a:r>
              <a:endParaRPr lang="en-US" altLang="en-US" sz="1800"/>
            </a:p>
          </p:txBody>
        </p:sp>
        <p:sp>
          <p:nvSpPr>
            <p:cNvPr id="5148" name="AutoShape 39">
              <a:extLst>
                <a:ext uri="{FF2B5EF4-FFF2-40B4-BE49-F238E27FC236}">
                  <a16:creationId xmlns:a16="http://schemas.microsoft.com/office/drawing/2014/main" id="{18F0603A-786D-94D6-8D7B-8E97F438B8D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94450" y="4676775"/>
              <a:ext cx="365125" cy="219075"/>
            </a:xfrm>
            <a:prstGeom prst="leftArrow">
              <a:avLst>
                <a:gd name="adj1" fmla="val 50000"/>
                <a:gd name="adj2" fmla="val 41667"/>
              </a:avLst>
            </a:prstGeom>
            <a:solidFill>
              <a:srgbClr val="FF33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49" name="Text Box 40">
              <a:extLst>
                <a:ext uri="{FF2B5EF4-FFF2-40B4-BE49-F238E27FC236}">
                  <a16:creationId xmlns:a16="http://schemas.microsoft.com/office/drawing/2014/main" id="{C98F4014-F86E-F23D-5348-883AB7D0EF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1950" y="4530725"/>
              <a:ext cx="755650" cy="782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i="1"/>
                <a:t>Q</a:t>
              </a:r>
              <a:r>
                <a:rPr lang="en-US" altLang="en-US" i="1" baseline="-25000"/>
                <a:t>out</a:t>
              </a:r>
              <a:endParaRPr lang="en-US" altLang="en-US" sz="1800"/>
            </a:p>
          </p:txBody>
        </p:sp>
        <p:sp>
          <p:nvSpPr>
            <p:cNvPr id="5150" name="Rectangle 41">
              <a:extLst>
                <a:ext uri="{FF2B5EF4-FFF2-40B4-BE49-F238E27FC236}">
                  <a16:creationId xmlns:a16="http://schemas.microsoft.com/office/drawing/2014/main" id="{4C52390B-C748-41D4-3D28-B0D33D474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0600" y="5803900"/>
              <a:ext cx="949325" cy="7302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5122" name="Object 47">
              <a:extLst>
                <a:ext uri="{FF2B5EF4-FFF2-40B4-BE49-F238E27FC236}">
                  <a16:creationId xmlns:a16="http://schemas.microsoft.com/office/drawing/2014/main" id="{5F915FBA-5051-F8EC-3DA4-352A681380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55763" y="4292600"/>
            <a:ext cx="2466975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463800" imgH="622300" progId="Equation.3">
                    <p:embed/>
                  </p:oleObj>
                </mc:Choice>
                <mc:Fallback>
                  <p:oleObj name="Equation" r:id="rId2" imgW="2463800" imgH="622300" progId="Equation.3">
                    <p:embed/>
                    <p:pic>
                      <p:nvPicPr>
                        <p:cNvPr id="5122" name="Object 47">
                          <a:extLst>
                            <a:ext uri="{FF2B5EF4-FFF2-40B4-BE49-F238E27FC236}">
                              <a16:creationId xmlns:a16="http://schemas.microsoft.com/office/drawing/2014/main" id="{5F915FBA-5051-F8EC-3DA4-352A681380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763" y="4292600"/>
                          <a:ext cx="2466975" cy="619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3" name="Object 44">
              <a:extLst>
                <a:ext uri="{FF2B5EF4-FFF2-40B4-BE49-F238E27FC236}">
                  <a16:creationId xmlns:a16="http://schemas.microsoft.com/office/drawing/2014/main" id="{210DBADA-228D-6ADE-75B7-0861ABF4626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68475" y="5006975"/>
            <a:ext cx="1638300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637589" imgH="622030" progId="Equation.3">
                    <p:embed/>
                  </p:oleObj>
                </mc:Choice>
                <mc:Fallback>
                  <p:oleObj name="Equation" r:id="rId4" imgW="1637589" imgH="622030" progId="Equation.3">
                    <p:embed/>
                    <p:pic>
                      <p:nvPicPr>
                        <p:cNvPr id="5123" name="Object 44">
                          <a:extLst>
                            <a:ext uri="{FF2B5EF4-FFF2-40B4-BE49-F238E27FC236}">
                              <a16:creationId xmlns:a16="http://schemas.microsoft.com/office/drawing/2014/main" id="{210DBADA-228D-6ADE-75B7-0861ABF4626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8475" y="5006975"/>
                          <a:ext cx="1638300" cy="619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4" name="Object 42">
              <a:extLst>
                <a:ext uri="{FF2B5EF4-FFF2-40B4-BE49-F238E27FC236}">
                  <a16:creationId xmlns:a16="http://schemas.microsoft.com/office/drawing/2014/main" id="{D5B82061-CE08-E320-DF6E-E5714697D21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97038" y="5788025"/>
            <a:ext cx="2695575" cy="676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692400" imgH="673100" progId="Equation.3">
                    <p:embed/>
                  </p:oleObj>
                </mc:Choice>
                <mc:Fallback>
                  <p:oleObj name="Equation" r:id="rId6" imgW="2692400" imgH="673100" progId="Equation.3">
                    <p:embed/>
                    <p:pic>
                      <p:nvPicPr>
                        <p:cNvPr id="5124" name="Object 42">
                          <a:extLst>
                            <a:ext uri="{FF2B5EF4-FFF2-40B4-BE49-F238E27FC236}">
                              <a16:creationId xmlns:a16="http://schemas.microsoft.com/office/drawing/2014/main" id="{D5B82061-CE08-E320-DF6E-E5714697D21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7038" y="5788025"/>
                          <a:ext cx="2695575" cy="676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1" name="Text Box 60">
              <a:extLst>
                <a:ext uri="{FF2B5EF4-FFF2-40B4-BE49-F238E27FC236}">
                  <a16:creationId xmlns:a16="http://schemas.microsoft.com/office/drawing/2014/main" id="{38906573-E46F-1E5D-E21B-7943755C4B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8913" y="5216525"/>
              <a:ext cx="431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BC</a:t>
              </a:r>
            </a:p>
          </p:txBody>
        </p:sp>
      </p:grpSp>
      <p:sp>
        <p:nvSpPr>
          <p:cNvPr id="5138" name="Rectangle 45">
            <a:extLst>
              <a:ext uri="{FF2B5EF4-FFF2-40B4-BE49-F238E27FC236}">
                <a16:creationId xmlns:a16="http://schemas.microsoft.com/office/drawing/2014/main" id="{956DE664-4A33-3F84-020C-7D5C0080E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400" y="765175"/>
            <a:ext cx="5665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First Law Analysis of Otto Cycle</a:t>
            </a:r>
            <a:endParaRPr lang="en-US" altLang="en-US" sz="28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6">
            <a:extLst>
              <a:ext uri="{FF2B5EF4-FFF2-40B4-BE49-F238E27FC236}">
                <a16:creationId xmlns:a16="http://schemas.microsoft.com/office/drawing/2014/main" id="{277C231B-B73B-1F2E-DA48-8E38383A9D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82725" y="3519488"/>
          <a:ext cx="45212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20880" imgH="711000" progId="Equation.3">
                  <p:embed/>
                </p:oleObj>
              </mc:Choice>
              <mc:Fallback>
                <p:oleObj name="Equation" r:id="rId2" imgW="4520880" imgH="711000" progId="Equation.3">
                  <p:embed/>
                  <p:pic>
                    <p:nvPicPr>
                      <p:cNvPr id="6146" name="Object 6">
                        <a:extLst>
                          <a:ext uri="{FF2B5EF4-FFF2-40B4-BE49-F238E27FC236}">
                            <a16:creationId xmlns:a16="http://schemas.microsoft.com/office/drawing/2014/main" id="{277C231B-B73B-1F2E-DA48-8E38383A9D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3519488"/>
                        <a:ext cx="45212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7">
            <a:extLst>
              <a:ext uri="{FF2B5EF4-FFF2-40B4-BE49-F238E27FC236}">
                <a16:creationId xmlns:a16="http://schemas.microsoft.com/office/drawing/2014/main" id="{7623ADE2-DFBE-802C-2F0A-D3566A365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97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Rectangle 8">
            <a:extLst>
              <a:ext uri="{FF2B5EF4-FFF2-40B4-BE49-F238E27FC236}">
                <a16:creationId xmlns:a16="http://schemas.microsoft.com/office/drawing/2014/main" id="{59E1078D-CA9B-577A-774D-AA453EC05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11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151" name="Rectangle 9">
            <a:extLst>
              <a:ext uri="{FF2B5EF4-FFF2-40B4-BE49-F238E27FC236}">
                <a16:creationId xmlns:a16="http://schemas.microsoft.com/office/drawing/2014/main" id="{847A2A26-B39C-C5EB-6B0D-7EAC66836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11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47" name="Object 4">
            <a:extLst>
              <a:ext uri="{FF2B5EF4-FFF2-40B4-BE49-F238E27FC236}">
                <a16:creationId xmlns:a16="http://schemas.microsoft.com/office/drawing/2014/main" id="{72C07B2A-45DE-CDD0-1694-6F06476F03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17650" y="4608513"/>
          <a:ext cx="37338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33560" imgH="672840" progId="Equation.3">
                  <p:embed/>
                </p:oleObj>
              </mc:Choice>
              <mc:Fallback>
                <p:oleObj name="Equation" r:id="rId4" imgW="3733560" imgH="672840" progId="Equation.3">
                  <p:embed/>
                  <p:pic>
                    <p:nvPicPr>
                      <p:cNvPr id="6147" name="Object 4">
                        <a:extLst>
                          <a:ext uri="{FF2B5EF4-FFF2-40B4-BE49-F238E27FC236}">
                            <a16:creationId xmlns:a16="http://schemas.microsoft.com/office/drawing/2014/main" id="{72C07B2A-45DE-CDD0-1694-6F06476F03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4608513"/>
                        <a:ext cx="3733800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10">
            <a:extLst>
              <a:ext uri="{FF2B5EF4-FFF2-40B4-BE49-F238E27FC236}">
                <a16:creationId xmlns:a16="http://schemas.microsoft.com/office/drawing/2014/main" id="{DAF63049-57A9-F8CD-48E4-FB4AF67D0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388" y="2973388"/>
            <a:ext cx="2935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Cycle thermal efficiency:</a:t>
            </a:r>
            <a:endParaRPr lang="en-US" altLang="en-US"/>
          </a:p>
        </p:txBody>
      </p:sp>
      <p:sp>
        <p:nvSpPr>
          <p:cNvPr id="6153" name="Rectangle 12">
            <a:extLst>
              <a:ext uri="{FF2B5EF4-FFF2-40B4-BE49-F238E27FC236}">
                <a16:creationId xmlns:a16="http://schemas.microsoft.com/office/drawing/2014/main" id="{67AC6E8A-B3B7-AFD3-F363-F9C9B80C6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4" name="Text Box 14">
            <a:extLst>
              <a:ext uri="{FF2B5EF4-FFF2-40B4-BE49-F238E27FC236}">
                <a16:creationId xmlns:a16="http://schemas.microsoft.com/office/drawing/2014/main" id="{3B4BE369-DFE1-415D-DD2D-4359D15F0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313" y="1323975"/>
            <a:ext cx="1905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/>
              <a:t>Net cycle work:</a:t>
            </a:r>
            <a:endParaRPr lang="en-US" altLang="en-US"/>
          </a:p>
        </p:txBody>
      </p:sp>
      <p:graphicFrame>
        <p:nvGraphicFramePr>
          <p:cNvPr id="6148" name="Object 15">
            <a:extLst>
              <a:ext uri="{FF2B5EF4-FFF2-40B4-BE49-F238E27FC236}">
                <a16:creationId xmlns:a16="http://schemas.microsoft.com/office/drawing/2014/main" id="{BD9B4B80-5380-2C99-2088-AC9E3F7A86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7013" y="2020888"/>
          <a:ext cx="44958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95680" imgH="368280" progId="Equation.3">
                  <p:embed/>
                </p:oleObj>
              </mc:Choice>
              <mc:Fallback>
                <p:oleObj name="Equation" r:id="rId6" imgW="4495680" imgH="368280" progId="Equation.3">
                  <p:embed/>
                  <p:pic>
                    <p:nvPicPr>
                      <p:cNvPr id="6148" name="Object 15">
                        <a:extLst>
                          <a:ext uri="{FF2B5EF4-FFF2-40B4-BE49-F238E27FC236}">
                            <a16:creationId xmlns:a16="http://schemas.microsoft.com/office/drawing/2014/main" id="{BD9B4B80-5380-2C99-2088-AC9E3F7A86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2020888"/>
                        <a:ext cx="4495800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16">
            <a:extLst>
              <a:ext uri="{FF2B5EF4-FFF2-40B4-BE49-F238E27FC236}">
                <a16:creationId xmlns:a16="http://schemas.microsoft.com/office/drawing/2014/main" id="{31CF6E11-CD67-44EE-38C0-0CFC2BD36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100" y="498475"/>
            <a:ext cx="332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800" b="1"/>
              <a:t>First Law Analysis</a:t>
            </a:r>
            <a:endParaRPr lang="en-US" altLang="en-US" sz="2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4087</TotalTime>
  <Words>893</Words>
  <Application>Microsoft Office PowerPoint</Application>
  <PresentationFormat>On-screen Show (4:3)</PresentationFormat>
  <Paragraphs>207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Trebuchet MS</vt:lpstr>
      <vt:lpstr>Wingdings</vt:lpstr>
      <vt:lpstr>Office Theme</vt:lpstr>
      <vt:lpstr>Equation</vt:lpstr>
      <vt:lpstr>ME 433 Internal Combustion Engines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Intro</dc:title>
  <dc:creator>Dan Cordon</dc:creator>
  <cp:lastModifiedBy>Cordon, Dan (dcordon@uidaho.edu)</cp:lastModifiedBy>
  <cp:revision>230</cp:revision>
  <dcterms:created xsi:type="dcterms:W3CDTF">2007-12-14T00:01:34Z</dcterms:created>
  <dcterms:modified xsi:type="dcterms:W3CDTF">2024-02-12T21:13:59Z</dcterms:modified>
</cp:coreProperties>
</file>