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330" r:id="rId2"/>
    <p:sldId id="257" r:id="rId3"/>
    <p:sldId id="258" r:id="rId4"/>
    <p:sldId id="272" r:id="rId5"/>
    <p:sldId id="260" r:id="rId6"/>
    <p:sldId id="273" r:id="rId7"/>
    <p:sldId id="266" r:id="rId8"/>
    <p:sldId id="268" r:id="rId9"/>
    <p:sldId id="267" r:id="rId10"/>
    <p:sldId id="270" r:id="rId11"/>
    <p:sldId id="275" r:id="rId12"/>
    <p:sldId id="278" r:id="rId13"/>
    <p:sldId id="277" r:id="rId14"/>
    <p:sldId id="282" r:id="rId15"/>
    <p:sldId id="279" r:id="rId16"/>
    <p:sldId id="280" r:id="rId17"/>
    <p:sldId id="281" r:id="rId18"/>
    <p:sldId id="283" r:id="rId19"/>
    <p:sldId id="284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3"/>
    <p:restoredTop sz="90819" autoAdjust="0"/>
  </p:normalViewPr>
  <p:slideViewPr>
    <p:cSldViewPr>
      <p:cViewPr varScale="1">
        <p:scale>
          <a:sx n="86" d="100"/>
          <a:sy n="86" d="100"/>
        </p:scale>
        <p:origin x="138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93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4ADBB9-1977-3EBE-4484-34C47B311C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BA5355-9D8F-2B7E-43D4-030A3184C1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063E8538-8064-44C8-BBE8-140F531C499B}" type="datetimeFigureOut">
              <a:rPr lang="en-US"/>
              <a:pPr>
                <a:defRPr/>
              </a:pPr>
              <a:t>2/23/2024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771B5-DE39-7CF5-FF4D-123E685CD3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D126DA-62ED-5E5C-1318-36E884B02A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5F21131-B59D-4E5D-824A-6A307651D8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AAA927-4D25-64EB-AFBD-F17A6A2EA3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CB495C-548C-A312-CA2A-96A39AA1374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fld id="{5831B62F-AF9B-42C4-BE3C-15DD9B130DA9}" type="datetimeFigureOut">
              <a:rPr lang="en-US"/>
              <a:pPr>
                <a:defRPr/>
              </a:pPr>
              <a:t>2/23/2024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E3BF4CE-FACF-1761-6FD1-FA1FCA7672E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285867D-7D00-7AA5-C801-29FD350DB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7314E5-7434-A1D3-946E-1626AB1C149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FABF58-B958-4E5F-1F68-FC10B92497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5130A6-BC44-4300-A39E-6BAD0B3323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776B2-8103-BB17-4D29-6D0F932730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B97CFB82-52C8-432C-A04B-96F86E68526C}" type="datetimeFigureOut">
              <a:rPr lang="en-US"/>
              <a:pPr>
                <a:defRPr/>
              </a:pPr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F3460-9152-65CF-06A8-06039FF10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186FB-2470-2A0E-595C-94D0468A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A3C9F97-6AA4-48A5-BDF8-925253248B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307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7DDB8-E587-7D44-0D3E-8306176E01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D0A310FA-9FE1-47E3-BD37-95632143B7FD}" type="datetimeFigureOut">
              <a:rPr lang="en-US"/>
              <a:pPr>
                <a:defRPr/>
              </a:pPr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00264-5224-A01D-1FAA-B34BEF7CD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D5365-79C8-2818-5B05-FB1520FFF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66F0073-FC92-4951-93F2-47F3A9487D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94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EBF4D-74F2-01B3-083A-F3C3A4B843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CA1DB683-929E-411F-B4FD-710AF981B72F}" type="datetimeFigureOut">
              <a:rPr lang="en-US"/>
              <a:pPr>
                <a:defRPr/>
              </a:pPr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5FB65-DA5F-E7D3-36E9-895C949DC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79E6D-58AA-E3C7-1E0B-4BB4A3A92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F778A47-1C94-4179-991C-C5CF7606AA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87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0C00D-0A2A-1343-717A-B7A74E7D5E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732A8285-7550-41BD-98E7-D13CC4BD5C23}" type="datetimeFigureOut">
              <a:rPr lang="en-US"/>
              <a:pPr>
                <a:defRPr/>
              </a:pPr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F2633-955F-22AC-ABE1-83CBD7320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8C4ED-28DC-16FA-2242-8ED5C35BA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A605F3A-DDD2-44F0-AED0-EABB00F8D9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19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7367D-F5A6-C82B-90B8-0FD00A733C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F5427E3F-F12F-499B-BC05-CF305C899C39}" type="datetimeFigureOut">
              <a:rPr lang="en-US"/>
              <a:pPr>
                <a:defRPr/>
              </a:pPr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551D7-66B4-A05A-B6DF-14AAC8EAA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2D37C-B044-7974-626E-93D142CDB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4EC394D-A6CF-452D-A0F8-2CC0302F1C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40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4AF463-C292-EDEA-E201-F12F0D848D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A18FFA00-3F6E-47BC-B3A8-6028A19F003B}" type="datetimeFigureOut">
              <a:rPr lang="en-US"/>
              <a:pPr>
                <a:defRPr/>
              </a:pPr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3A3B9-02B4-D0E1-DD53-D9DCFE2D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7B645-E645-A541-4688-51933A768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CEBCC01-3651-4E3B-AE5D-58CF70FC56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04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A2D457-B1DF-7CBB-FEBF-02A46013B0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6EACB5F0-0615-45A6-8665-FA7145F99F82}" type="datetimeFigureOut">
              <a:rPr lang="en-US"/>
              <a:pPr>
                <a:defRPr/>
              </a:pPr>
              <a:t>2/23/2024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867DD2-D75A-98D9-1C65-3F0C268ED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AEA064-6A05-CF8B-2971-6674269FF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18EF35C-1240-42AE-8382-C07FDBD1D3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2381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317EFE-677F-B9AA-C1BB-09AEED3820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C4A9B6D7-16C1-4FDF-8AC6-926DD83FD7B2}" type="datetimeFigureOut">
              <a:rPr lang="en-US"/>
              <a:pPr>
                <a:defRPr/>
              </a:pPr>
              <a:t>2/23/2024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D9C73A-DD43-9136-CFD0-42AC26F6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0B7FFC-0CAB-F532-22CB-37AA1B9C0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796F7A7-2C05-4FA0-9A5F-AD432E06A2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09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1022BA-4135-A219-7158-3F1CB958B4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EBED959B-A8C9-417E-B1DE-408FC7229F19}" type="datetimeFigureOut">
              <a:rPr lang="en-US"/>
              <a:pPr>
                <a:defRPr/>
              </a:pPr>
              <a:t>2/23/2024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6B0E28-55B4-1641-4500-99048FA13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79745-888F-09ED-DD6F-546364FE0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8525DC4-1F15-44F8-9B0A-E210DA2B30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552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7DE6CE-4C89-3C18-9039-3DB8D5CF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14080795-84DB-4694-BECC-29A5B2B400BF}" type="datetimeFigureOut">
              <a:rPr lang="en-US"/>
              <a:pPr>
                <a:defRPr/>
              </a:pPr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259C2D-A6BA-16D7-9D34-41C0BCD64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600D3-45AF-7F2B-525D-CEC77F7FB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0D15AD5-1467-4B01-B464-EBFAE2BC2E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653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F5EA37-EF8E-58B3-4B65-A476FFCFE1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A5575AC8-4931-4660-B2D0-621F4AD8CC60}" type="datetimeFigureOut">
              <a:rPr lang="en-US"/>
              <a:pPr>
                <a:defRPr/>
              </a:pPr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74FC5-D498-D4CA-CFA8-7FC7CE06A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C562B7-F6CA-D62A-51C6-FDA7673B4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22D1A71-E823-49D7-A12C-4E402869A9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46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86FF71-55A4-67E6-0B72-0672FF623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Mechanical Engineering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0512E3-635A-CAD4-1817-57BE55081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28" name="Group 12">
            <a:extLst>
              <a:ext uri="{FF2B5EF4-FFF2-40B4-BE49-F238E27FC236}">
                <a16:creationId xmlns:a16="http://schemas.microsoft.com/office/drawing/2014/main" id="{D7683F83-B8CA-1A5D-1398-38D0C6EA678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152400"/>
            <a:ext cx="9144000" cy="6705600"/>
            <a:chOff x="0" y="227955"/>
            <a:chExt cx="9238889" cy="692168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D1E728A-FFBF-83E9-5741-70E5AC1F4130}"/>
                </a:ext>
              </a:extLst>
            </p:cNvPr>
            <p:cNvSpPr/>
            <p:nvPr userDrawn="1"/>
          </p:nvSpPr>
          <p:spPr>
            <a:xfrm>
              <a:off x="227764" y="227955"/>
              <a:ext cx="8685519" cy="6398953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0FB5034-54EC-5AB2-6067-044D05DB2E47}"/>
                </a:ext>
              </a:extLst>
            </p:cNvPr>
            <p:cNvSpPr/>
            <p:nvPr userDrawn="1"/>
          </p:nvSpPr>
          <p:spPr>
            <a:xfrm>
              <a:off x="0" y="6240185"/>
              <a:ext cx="376934" cy="117983"/>
            </a:xfrm>
            <a:prstGeom prst="rect">
              <a:avLst/>
            </a:prstGeom>
            <a:solidFill>
              <a:srgbClr val="A78D6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pic>
          <p:nvPicPr>
            <p:cNvPr id="1031" name="Picture 8" descr="ui_logo_rgb.pdf">
              <a:extLst>
                <a:ext uri="{FF2B5EF4-FFF2-40B4-BE49-F238E27FC236}">
                  <a16:creationId xmlns:a16="http://schemas.microsoft.com/office/drawing/2014/main" id="{F23C144C-E5C0-0D0A-0B30-CD88D9608C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2566" y="6138684"/>
              <a:ext cx="1874242" cy="312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19" descr="engr_ppt.pdf">
              <a:extLst>
                <a:ext uri="{FF2B5EF4-FFF2-40B4-BE49-F238E27FC236}">
                  <a16:creationId xmlns:a16="http://schemas.microsoft.com/office/drawing/2014/main" id="{3481DFB6-5AA1-65DE-B575-BF9723B249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660" y="6198313"/>
              <a:ext cx="29337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11" descr="admin-gold-whiteCLIP.png">
              <a:extLst>
                <a:ext uri="{FF2B5EF4-FFF2-40B4-BE49-F238E27FC236}">
                  <a16:creationId xmlns:a16="http://schemas.microsoft.com/office/drawing/2014/main" id="{CD77F6A2-23C5-F3D0-C65C-B8EEB0644A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0342" y="5378209"/>
              <a:ext cx="1758547" cy="1771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32" r:id="rId2"/>
    <p:sldLayoutId id="2147484333" r:id="rId3"/>
    <p:sldLayoutId id="2147484334" r:id="rId4"/>
    <p:sldLayoutId id="2147484335" r:id="rId5"/>
    <p:sldLayoutId id="2147484336" r:id="rId6"/>
    <p:sldLayoutId id="2147484337" r:id="rId7"/>
    <p:sldLayoutId id="2147484338" r:id="rId8"/>
    <p:sldLayoutId id="2147484339" r:id="rId9"/>
    <p:sldLayoutId id="2147484340" r:id="rId10"/>
    <p:sldLayoutId id="214748434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000" spc="-1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04E9D51-DC80-7CBC-4942-19EABE9B8F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828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ME 433</a:t>
            </a:r>
            <a:br>
              <a:rPr lang="en-US" dirty="0"/>
            </a:br>
            <a:r>
              <a:rPr lang="en-US" dirty="0"/>
              <a:t>Internal Combustion Engines</a:t>
            </a:r>
            <a:br>
              <a:rPr lang="en-US" dirty="0"/>
            </a:br>
            <a:endParaRPr lang="en-US" dirty="0"/>
          </a:p>
        </p:txBody>
      </p:sp>
      <p:sp>
        <p:nvSpPr>
          <p:cNvPr id="2051" name="Subtitle 3">
            <a:extLst>
              <a:ext uri="{FF2B5EF4-FFF2-40B4-BE49-F238E27FC236}">
                <a16:creationId xmlns:a16="http://schemas.microsoft.com/office/drawing/2014/main" id="{77BC4226-4466-A85D-6602-9174C3A369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430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3000" dirty="0">
                <a:solidFill>
                  <a:srgbClr val="404040"/>
                </a:solidFill>
                <a:latin typeface="Trebuchet MS" panose="020B0603020202020204" pitchFamily="34" charset="0"/>
                <a:cs typeface="Trebuchet MS" panose="020B0603020202020204" pitchFamily="34" charset="0"/>
              </a:rPr>
              <a:t>Professor: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3000" dirty="0">
                <a:solidFill>
                  <a:srgbClr val="404040"/>
                </a:solidFill>
                <a:latin typeface="Trebuchet MS" panose="020B0603020202020204" pitchFamily="34" charset="0"/>
                <a:cs typeface="Trebuchet MS" panose="020B0603020202020204" pitchFamily="34" charset="0"/>
              </a:rPr>
              <a:t>Dr. Dan Cordon (AKA Dr. Dan)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>
            <a:extLst>
              <a:ext uri="{FF2B5EF4-FFF2-40B4-BE49-F238E27FC236}">
                <a16:creationId xmlns:a16="http://schemas.microsoft.com/office/drawing/2014/main" id="{6BA84E05-8056-1191-83C9-62C797916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0" y="425450"/>
            <a:ext cx="3238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/>
              <a:t>Maximum BMEP</a:t>
            </a:r>
          </a:p>
        </p:txBody>
      </p:sp>
      <p:sp>
        <p:nvSpPr>
          <p:cNvPr id="5124" name="Text Box 5">
            <a:extLst>
              <a:ext uri="{FF2B5EF4-FFF2-40B4-BE49-F238E27FC236}">
                <a16:creationId xmlns:a16="http://schemas.microsoft.com/office/drawing/2014/main" id="{7F7CE93C-0CD3-EBE5-F57E-15D8E25D7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759" y="1938261"/>
            <a:ext cx="8358982" cy="42473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altLang="en-US" dirty="0"/>
              <a:t>The maximum </a:t>
            </a:r>
            <a:r>
              <a:rPr lang="en-CA" altLang="en-US" dirty="0" err="1"/>
              <a:t>bmep</a:t>
            </a:r>
            <a:r>
              <a:rPr lang="en-CA" altLang="en-US" dirty="0"/>
              <a:t> is obtained at WOT at a particular engine speed</a:t>
            </a:r>
          </a:p>
          <a:p>
            <a:pPr marL="342900" indent="-3429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altLang="en-US" dirty="0"/>
              <a:t>Throttle positions less than WOT decreases the </a:t>
            </a:r>
            <a:r>
              <a:rPr lang="en-CA" altLang="en-US" dirty="0" err="1"/>
              <a:t>bmep</a:t>
            </a:r>
            <a:endParaRPr lang="en-CA" altLang="en-US" dirty="0"/>
          </a:p>
          <a:p>
            <a:pPr marL="342900" indent="-3429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altLang="en-US" dirty="0"/>
              <a:t>For a given engine displacement (swept volume), a higher maximum </a:t>
            </a:r>
            <a:r>
              <a:rPr lang="en-CA" altLang="en-US" dirty="0" err="1"/>
              <a:t>bmep</a:t>
            </a:r>
            <a:r>
              <a:rPr lang="en-CA" altLang="en-US" dirty="0"/>
              <a:t> means more torque</a:t>
            </a:r>
          </a:p>
          <a:p>
            <a:pPr marL="342900" indent="-3429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altLang="en-US" dirty="0"/>
              <a:t>A higher </a:t>
            </a:r>
            <a:r>
              <a:rPr lang="en-CA" altLang="en-US" dirty="0" err="1"/>
              <a:t>bmep</a:t>
            </a:r>
            <a:r>
              <a:rPr lang="en-CA" altLang="en-US" dirty="0"/>
              <a:t> would allow a smaller displacement engine to make the same torque as a larger displacement engine</a:t>
            </a:r>
          </a:p>
          <a:p>
            <a:pPr marL="342900" indent="-3429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altLang="en-US" dirty="0"/>
              <a:t>Higher maximum </a:t>
            </a:r>
            <a:r>
              <a:rPr lang="en-CA" altLang="en-US" dirty="0" err="1"/>
              <a:t>bmep</a:t>
            </a:r>
            <a:r>
              <a:rPr lang="en-CA" altLang="en-US" dirty="0"/>
              <a:t> means higher stresses and temperatures in the engine </a:t>
            </a:r>
            <a:r>
              <a:rPr lang="en-CA" altLang="en-US" dirty="0">
                <a:sym typeface="Wingdings" panose="05000000000000000000" pitchFamily="2" charset="2"/>
              </a:rPr>
              <a:t> usually </a:t>
            </a:r>
            <a:r>
              <a:rPr lang="en-CA" altLang="en-US" dirty="0"/>
              <a:t>shorter engine life, or bulkier components</a:t>
            </a:r>
          </a:p>
          <a:p>
            <a:pPr marL="342900" indent="-3429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altLang="en-US" dirty="0"/>
              <a:t>If a two-stroke had the same </a:t>
            </a:r>
            <a:r>
              <a:rPr lang="en-CA" altLang="en-US" dirty="0" err="1"/>
              <a:t>bmep</a:t>
            </a:r>
            <a:r>
              <a:rPr lang="en-CA" altLang="en-US" dirty="0"/>
              <a:t> as a four-stroke, the two-stroke engine would produce twice the torque and power as the same displacement four-stroke engine. </a:t>
            </a:r>
            <a:endParaRPr lang="en-US" altLang="en-US" dirty="0"/>
          </a:p>
        </p:txBody>
      </p:sp>
      <p:graphicFrame>
        <p:nvGraphicFramePr>
          <p:cNvPr id="5122" name="Object 7">
            <a:extLst>
              <a:ext uri="{FF2B5EF4-FFF2-40B4-BE49-F238E27FC236}">
                <a16:creationId xmlns:a16="http://schemas.microsoft.com/office/drawing/2014/main" id="{5CABF73E-6BCF-5CDB-BE32-25F1165F49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73375" y="1081088"/>
          <a:ext cx="2913063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74900" imgH="609600" progId="Equation.3">
                  <p:embed/>
                </p:oleObj>
              </mc:Choice>
              <mc:Fallback>
                <p:oleObj name="Equation" r:id="rId2" imgW="2374900" imgH="609600" progId="Equation.3">
                  <p:embed/>
                  <p:pic>
                    <p:nvPicPr>
                      <p:cNvPr id="5122" name="Object 7">
                        <a:extLst>
                          <a:ext uri="{FF2B5EF4-FFF2-40B4-BE49-F238E27FC236}">
                            <a16:creationId xmlns:a16="http://schemas.microsoft.com/office/drawing/2014/main" id="{5CABF73E-6BCF-5CDB-BE32-25F1165F49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75" y="1081088"/>
                        <a:ext cx="2913063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>
            <a:extLst>
              <a:ext uri="{FF2B5EF4-FFF2-40B4-BE49-F238E27FC236}">
                <a16:creationId xmlns:a16="http://schemas.microsoft.com/office/drawing/2014/main" id="{AD2C9854-F6B2-DFFD-BFB6-123D5BAAE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493713"/>
            <a:ext cx="4818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/>
              <a:t>Specific Fuel Consumption</a:t>
            </a:r>
            <a:endParaRPr lang="en-US" altLang="en-US" sz="2800" b="1"/>
          </a:p>
        </p:txBody>
      </p:sp>
      <p:sp>
        <p:nvSpPr>
          <p:cNvPr id="12291" name="Text Box 5">
            <a:extLst>
              <a:ext uri="{FF2B5EF4-FFF2-40B4-BE49-F238E27FC236}">
                <a16:creationId xmlns:a16="http://schemas.microsoft.com/office/drawing/2014/main" id="{9C2CC1C6-7AE4-F74D-652C-4ADFD3463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1241425"/>
            <a:ext cx="8050213" cy="375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CA" altLang="en-US" dirty="0"/>
              <a:t> For transportation vehicles fuel economy is generally given as</a:t>
            </a:r>
            <a:br>
              <a:rPr lang="en-CA" altLang="en-US" dirty="0"/>
            </a:br>
            <a:r>
              <a:rPr lang="en-CA" altLang="en-US" dirty="0"/>
              <a:t>  mpg, or liters/100 km.</a:t>
            </a:r>
          </a:p>
          <a:p>
            <a:pPr eaLnBrk="1" hangingPunct="1">
              <a:buFontTx/>
              <a:buChar char="•"/>
            </a:pPr>
            <a:endParaRPr lang="en-CA" altLang="en-US" dirty="0"/>
          </a:p>
          <a:p>
            <a:pPr eaLnBrk="1" hangingPunct="1">
              <a:buFontTx/>
              <a:buChar char="•"/>
            </a:pPr>
            <a:r>
              <a:rPr lang="en-CA" altLang="en-US" dirty="0"/>
              <a:t> In engine testing the fuel consumption is measured in terms of</a:t>
            </a:r>
            <a:br>
              <a:rPr lang="en-CA" altLang="en-US" dirty="0"/>
            </a:br>
            <a:r>
              <a:rPr lang="en-CA" altLang="en-US" dirty="0"/>
              <a:t>  the fuel mass flow rate.</a:t>
            </a:r>
          </a:p>
          <a:p>
            <a:pPr eaLnBrk="1" hangingPunct="1"/>
            <a:endParaRPr lang="en-CA" altLang="en-US" dirty="0"/>
          </a:p>
          <a:p>
            <a:pPr eaLnBrk="1" hangingPunct="1">
              <a:buFontTx/>
              <a:buChar char="•"/>
            </a:pPr>
            <a:r>
              <a:rPr lang="en-CA" altLang="en-US" dirty="0"/>
              <a:t> The </a:t>
            </a:r>
            <a:r>
              <a:rPr lang="en-CA" altLang="en-US" b="1" dirty="0"/>
              <a:t>specific fuel consumption, </a:t>
            </a:r>
            <a:r>
              <a:rPr lang="en-CA" altLang="en-US" dirty="0" err="1"/>
              <a:t>sfc</a:t>
            </a:r>
            <a:r>
              <a:rPr lang="en-CA" altLang="en-US" dirty="0"/>
              <a:t>, is a measure of how efficiently</a:t>
            </a:r>
            <a:br>
              <a:rPr lang="en-CA" altLang="en-US" dirty="0"/>
            </a:br>
            <a:r>
              <a:rPr lang="en-CA" altLang="en-US" dirty="0"/>
              <a:t>   the fuel supplied to the engine is used to produce power,</a:t>
            </a:r>
            <a:br>
              <a:rPr lang="en-CA" altLang="en-US" dirty="0"/>
            </a:br>
            <a:r>
              <a:rPr lang="en-CA" altLang="en-US" dirty="0"/>
              <a:t>                 </a:t>
            </a:r>
            <a:r>
              <a:rPr lang="en-CA" altLang="en-US" sz="5400" dirty="0"/>
              <a:t>.           .  </a:t>
            </a:r>
            <a:br>
              <a:rPr lang="en-CA" altLang="en-US" dirty="0"/>
            </a:br>
            <a:r>
              <a:rPr lang="en-CA" altLang="en-US" dirty="0"/>
              <a:t>   </a:t>
            </a:r>
            <a:r>
              <a:rPr lang="en-CA" altLang="en-US" sz="2400" dirty="0" err="1"/>
              <a:t>bsfc</a:t>
            </a:r>
            <a:r>
              <a:rPr lang="en-CA" altLang="en-US" sz="2400" dirty="0"/>
              <a:t> = m</a:t>
            </a:r>
            <a:r>
              <a:rPr lang="en-CA" altLang="en-US" sz="2400" baseline="-25000" dirty="0"/>
              <a:t>f </a:t>
            </a:r>
            <a:r>
              <a:rPr lang="en-CA" altLang="en-US" sz="2400" dirty="0"/>
              <a:t>/ P</a:t>
            </a:r>
            <a:r>
              <a:rPr lang="en-CA" altLang="en-US" sz="2400" baseline="-25000" dirty="0"/>
              <a:t>b</a:t>
            </a:r>
            <a:r>
              <a:rPr lang="en-CA" altLang="en-US" sz="2400" dirty="0"/>
              <a:t>        </a:t>
            </a:r>
            <a:r>
              <a:rPr lang="en-CA" altLang="en-US" sz="2400" dirty="0" err="1"/>
              <a:t>isfc</a:t>
            </a:r>
            <a:r>
              <a:rPr lang="en-CA" altLang="en-US" sz="2400" dirty="0"/>
              <a:t> = m</a:t>
            </a:r>
            <a:r>
              <a:rPr lang="en-CA" altLang="en-US" sz="2400" baseline="-25000" dirty="0"/>
              <a:t>f </a:t>
            </a:r>
            <a:r>
              <a:rPr lang="en-CA" altLang="en-US" sz="2400" dirty="0"/>
              <a:t>/ P</a:t>
            </a:r>
            <a:r>
              <a:rPr lang="en-CA" altLang="en-US" sz="2400" baseline="-25000" dirty="0"/>
              <a:t>i</a:t>
            </a:r>
            <a:r>
              <a:rPr lang="en-CA" altLang="en-US" sz="2400" dirty="0"/>
              <a:t>    (w/units: g/kW-hr)</a:t>
            </a:r>
          </a:p>
        </p:txBody>
      </p:sp>
      <p:sp>
        <p:nvSpPr>
          <p:cNvPr id="12292" name="Text Box 9">
            <a:extLst>
              <a:ext uri="{FF2B5EF4-FFF2-40B4-BE49-F238E27FC236}">
                <a16:creationId xmlns:a16="http://schemas.microsoft.com/office/drawing/2014/main" id="{8D4558F8-07D9-FD7E-0F16-FFB4FF78D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" y="5141913"/>
            <a:ext cx="7254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CA" altLang="en-US"/>
              <a:t> Clearly a low value for sfc is desirable since at a given power</a:t>
            </a:r>
            <a:br>
              <a:rPr lang="en-CA" altLang="en-US"/>
            </a:br>
            <a:r>
              <a:rPr lang="en-CA" altLang="en-US"/>
              <a:t>  level less fuel will be consumed</a:t>
            </a:r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4" descr="~lwf0017">
            <a:extLst>
              <a:ext uri="{FF2B5EF4-FFF2-40B4-BE49-F238E27FC236}">
                <a16:creationId xmlns:a16="http://schemas.microsoft.com/office/drawing/2014/main" id="{CF89A416-54C7-1ADF-6FC3-5546492F21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263" y="1698625"/>
            <a:ext cx="4302125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5">
            <a:extLst>
              <a:ext uri="{FF2B5EF4-FFF2-40B4-BE49-F238E27FC236}">
                <a16:creationId xmlns:a16="http://schemas.microsoft.com/office/drawing/2014/main" id="{65045535-BA20-ACDA-2677-34883EB2D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493713"/>
            <a:ext cx="7234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/>
              <a:t>Brake Specific Fuel Consumption vs Size</a:t>
            </a:r>
            <a:endParaRPr lang="en-US" altLang="en-US" sz="2800" b="1"/>
          </a:p>
        </p:txBody>
      </p:sp>
      <p:sp>
        <p:nvSpPr>
          <p:cNvPr id="6149" name="Text Box 6">
            <a:extLst>
              <a:ext uri="{FF2B5EF4-FFF2-40B4-BE49-F238E27FC236}">
                <a16:creationId xmlns:a16="http://schemas.microsoft.com/office/drawing/2014/main" id="{32C2933A-8043-C461-0935-CC619081C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1166813"/>
            <a:ext cx="72564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CA" altLang="en-US"/>
              <a:t>BSFC decreases with engine size due to reduced heat losses</a:t>
            </a:r>
            <a:br>
              <a:rPr lang="en-CA" altLang="en-US"/>
            </a:br>
            <a:r>
              <a:rPr lang="en-CA" altLang="en-US"/>
              <a:t>  from gas to cylinder wall.</a:t>
            </a:r>
            <a:endParaRPr lang="en-US" altLang="en-US"/>
          </a:p>
        </p:txBody>
      </p:sp>
      <p:graphicFrame>
        <p:nvGraphicFramePr>
          <p:cNvPr id="6146" name="Object 7">
            <a:extLst>
              <a:ext uri="{FF2B5EF4-FFF2-40B4-BE49-F238E27FC236}">
                <a16:creationId xmlns:a16="http://schemas.microsoft.com/office/drawing/2014/main" id="{BE096A46-2442-C2C3-36F4-2A9AF1BDF9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89250" y="5715000"/>
          <a:ext cx="3441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441700" imgH="660400" progId="Equation.3">
                  <p:embed/>
                </p:oleObj>
              </mc:Choice>
              <mc:Fallback>
                <p:oleObj name="Equation" r:id="rId3" imgW="3441700" imgH="660400" progId="Equation.3">
                  <p:embed/>
                  <p:pic>
                    <p:nvPicPr>
                      <p:cNvPr id="6146" name="Object 7">
                        <a:extLst>
                          <a:ext uri="{FF2B5EF4-FFF2-40B4-BE49-F238E27FC236}">
                            <a16:creationId xmlns:a16="http://schemas.microsoft.com/office/drawing/2014/main" id="{BE096A46-2442-C2C3-36F4-2A9AF1BDF9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0" y="5715000"/>
                        <a:ext cx="34417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8">
            <a:extLst>
              <a:ext uri="{FF2B5EF4-FFF2-40B4-BE49-F238E27FC236}">
                <a16:creationId xmlns:a16="http://schemas.microsoft.com/office/drawing/2014/main" id="{FE37918D-32B2-9D9A-328A-70FADA149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" y="5256213"/>
            <a:ext cx="79073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CA" altLang="en-US"/>
              <a:t>Note: cylinder surface to volume ratio increases with bore diameter.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~lwf0016">
            <a:extLst>
              <a:ext uri="{FF2B5EF4-FFF2-40B4-BE49-F238E27FC236}">
                <a16:creationId xmlns:a16="http://schemas.microsoft.com/office/drawing/2014/main" id="{2B7298CA-D7FD-E660-E673-2B7FE9AC4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1485900"/>
            <a:ext cx="6338888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6">
            <a:extLst>
              <a:ext uri="{FF2B5EF4-FFF2-40B4-BE49-F238E27FC236}">
                <a16:creationId xmlns:a16="http://schemas.microsoft.com/office/drawing/2014/main" id="{D0EC0F8B-B416-DF4B-7D19-A13BC0C99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3" y="417513"/>
            <a:ext cx="7594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/>
              <a:t>Brake Specific Fuel Consumption vs Speed</a:t>
            </a:r>
            <a:endParaRPr lang="en-US" altLang="en-US" sz="2800" b="1"/>
          </a:p>
        </p:txBody>
      </p:sp>
      <p:sp>
        <p:nvSpPr>
          <p:cNvPr id="13316" name="Text Box 8">
            <a:extLst>
              <a:ext uri="{FF2B5EF4-FFF2-40B4-BE49-F238E27FC236}">
                <a16:creationId xmlns:a16="http://schemas.microsoft.com/office/drawing/2014/main" id="{82DA92AD-FEF3-DBD2-5757-860254BEE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" y="4800600"/>
            <a:ext cx="8344144" cy="1938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CA" altLang="en-US" dirty="0"/>
              <a:t> At high speeds the </a:t>
            </a:r>
            <a:r>
              <a:rPr lang="en-CA" altLang="en-US" dirty="0" err="1"/>
              <a:t>bsfc</a:t>
            </a:r>
            <a:r>
              <a:rPr lang="en-CA" altLang="en-US" dirty="0"/>
              <a:t> increases due to increased friction</a:t>
            </a:r>
            <a:br>
              <a:rPr lang="en-CA" altLang="en-US" dirty="0"/>
            </a:br>
            <a:endParaRPr lang="en-CA" altLang="en-US" dirty="0"/>
          </a:p>
          <a:p>
            <a:pPr eaLnBrk="1" hangingPunct="1">
              <a:buFontTx/>
              <a:buChar char="•"/>
            </a:pPr>
            <a:r>
              <a:rPr lang="en-CA" altLang="en-US" dirty="0"/>
              <a:t> At lower speeds the </a:t>
            </a:r>
            <a:r>
              <a:rPr lang="en-CA" altLang="en-US" dirty="0" err="1"/>
              <a:t>bsfc</a:t>
            </a:r>
            <a:r>
              <a:rPr lang="en-CA" altLang="en-US" dirty="0"/>
              <a:t> increases due to increased time for heat</a:t>
            </a:r>
            <a:br>
              <a:rPr lang="en-CA" altLang="en-US" dirty="0"/>
            </a:br>
            <a:r>
              <a:rPr lang="en-CA" altLang="en-US" dirty="0"/>
              <a:t>  losses from the gas to the cylinder and piston wall</a:t>
            </a:r>
            <a:br>
              <a:rPr lang="en-CA" altLang="en-US" dirty="0"/>
            </a:br>
            <a:endParaRPr lang="en-CA" altLang="en-US" dirty="0"/>
          </a:p>
          <a:p>
            <a:pPr eaLnBrk="1" hangingPunct="1">
              <a:buFontTx/>
              <a:buChar char="•"/>
            </a:pPr>
            <a:r>
              <a:rPr lang="en-CA" altLang="en-US" dirty="0"/>
              <a:t> </a:t>
            </a:r>
            <a:r>
              <a:rPr lang="en-CA" altLang="en-US" dirty="0" err="1"/>
              <a:t>Bsfc</a:t>
            </a:r>
            <a:r>
              <a:rPr lang="en-CA" altLang="en-US" dirty="0"/>
              <a:t> decreases with compression ratio due to higher thermal efficiency</a:t>
            </a:r>
            <a:endParaRPr lang="en-US" altLang="en-US" dirty="0"/>
          </a:p>
        </p:txBody>
      </p:sp>
      <p:sp>
        <p:nvSpPr>
          <p:cNvPr id="13317" name="Text Box 11">
            <a:extLst>
              <a:ext uri="{FF2B5EF4-FFF2-40B4-BE49-F238E27FC236}">
                <a16:creationId xmlns:a16="http://schemas.microsoft.com/office/drawing/2014/main" id="{D1678A76-4935-CCA1-CA3E-EDBEEE331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" y="1103313"/>
            <a:ext cx="6962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CA" altLang="en-US"/>
              <a:t> There is a minimum in the bsfc versus engine speed curve</a:t>
            </a:r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~lwf0005">
            <a:extLst>
              <a:ext uri="{FF2B5EF4-FFF2-40B4-BE49-F238E27FC236}">
                <a16:creationId xmlns:a16="http://schemas.microsoft.com/office/drawing/2014/main" id="{8D9A111E-7B28-A1E0-187E-962082CA3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2741613"/>
            <a:ext cx="4822825" cy="411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5">
            <a:extLst>
              <a:ext uri="{FF2B5EF4-FFF2-40B4-BE49-F238E27FC236}">
                <a16:creationId xmlns:a16="http://schemas.microsoft.com/office/drawing/2014/main" id="{3274EA51-374D-6EAF-F31B-B1908E3EE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8425" y="392113"/>
            <a:ext cx="3402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/>
              <a:t>Performance Maps</a:t>
            </a:r>
            <a:endParaRPr lang="en-US" altLang="en-US" sz="2800" b="1"/>
          </a:p>
        </p:txBody>
      </p:sp>
      <p:sp>
        <p:nvSpPr>
          <p:cNvPr id="14340" name="Text Box 6">
            <a:extLst>
              <a:ext uri="{FF2B5EF4-FFF2-40B4-BE49-F238E27FC236}">
                <a16:creationId xmlns:a16="http://schemas.microsoft.com/office/drawing/2014/main" id="{A9B3CD48-3E49-4E2F-72BB-0961F59EA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525" y="1049338"/>
            <a:ext cx="8513763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/>
              <a:t>Performance map is used to display the bsfc over the engines full load </a:t>
            </a:r>
          </a:p>
          <a:p>
            <a:pPr eaLnBrk="1" hangingPunct="1"/>
            <a:r>
              <a:rPr lang="en-CA" altLang="en-US"/>
              <a:t>and speed range.  Using a dynamometer to measure the torque and fuel </a:t>
            </a:r>
          </a:p>
          <a:p>
            <a:pPr eaLnBrk="1" hangingPunct="1"/>
            <a:r>
              <a:rPr lang="en-CA" altLang="en-US"/>
              <a:t>mass flow rate you can calculate:</a:t>
            </a:r>
          </a:p>
          <a:p>
            <a:pPr eaLnBrk="1" hangingPunct="1"/>
            <a:endParaRPr lang="en-CA" altLang="en-US"/>
          </a:p>
          <a:p>
            <a:pPr eaLnBrk="1" hangingPunct="1"/>
            <a:r>
              <a:rPr lang="en-CA" altLang="en-US" sz="2400"/>
              <a:t>bmep = 2</a:t>
            </a:r>
            <a:r>
              <a:rPr lang="en-CA" altLang="en-US" sz="2400">
                <a:sym typeface="Symbol" panose="05050102010706020507" pitchFamily="18" charset="2"/>
              </a:rPr>
              <a:t> T n</a:t>
            </a:r>
            <a:r>
              <a:rPr lang="en-CA" altLang="en-US" sz="2400" baseline="-25000">
                <a:sym typeface="Symbol" panose="05050102010706020507" pitchFamily="18" charset="2"/>
              </a:rPr>
              <a:t>R</a:t>
            </a:r>
            <a:r>
              <a:rPr lang="en-CA" altLang="en-US" sz="2400">
                <a:sym typeface="Symbol" panose="05050102010706020507" pitchFamily="18" charset="2"/>
              </a:rPr>
              <a:t> / V</a:t>
            </a:r>
            <a:r>
              <a:rPr lang="en-CA" altLang="en-US" sz="2400" baseline="-25000">
                <a:sym typeface="Symbol" panose="05050102010706020507" pitchFamily="18" charset="2"/>
              </a:rPr>
              <a:t>d</a:t>
            </a:r>
            <a:r>
              <a:rPr lang="en-CA" altLang="en-US" sz="2400">
                <a:sym typeface="Symbol" panose="05050102010706020507" pitchFamily="18" charset="2"/>
              </a:rPr>
              <a:t>      P</a:t>
            </a:r>
            <a:r>
              <a:rPr lang="en-CA" altLang="en-US" sz="2400" baseline="-25000">
                <a:sym typeface="Symbol" panose="05050102010706020507" pitchFamily="18" charset="2"/>
              </a:rPr>
              <a:t>b</a:t>
            </a:r>
            <a:r>
              <a:rPr lang="en-CA" altLang="en-US" sz="2400">
                <a:sym typeface="Symbol" panose="05050102010706020507" pitchFamily="18" charset="2"/>
              </a:rPr>
              <a:t> = 2 N T</a:t>
            </a:r>
            <a:endParaRPr lang="en-US" altLang="en-US" sz="2400" baseline="-25000"/>
          </a:p>
        </p:txBody>
      </p:sp>
      <p:sp>
        <p:nvSpPr>
          <p:cNvPr id="14341" name="Text Box 11">
            <a:extLst>
              <a:ext uri="{FF2B5EF4-FFF2-40B4-BE49-F238E27FC236}">
                <a16:creationId xmlns:a16="http://schemas.microsoft.com/office/drawing/2014/main" id="{3B4A060B-1D5D-0E16-719A-A301F3F61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8675" y="4443181"/>
            <a:ext cx="2641600" cy="523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400" dirty="0"/>
              <a:t>Constant </a:t>
            </a:r>
            <a:r>
              <a:rPr lang="en-CA" altLang="en-US" sz="1400" dirty="0" err="1"/>
              <a:t>bsfc</a:t>
            </a:r>
            <a:r>
              <a:rPr lang="en-CA" altLang="en-US" sz="1400" dirty="0"/>
              <a:t> contours from a </a:t>
            </a:r>
          </a:p>
          <a:p>
            <a:pPr eaLnBrk="1" hangingPunct="1"/>
            <a:r>
              <a:rPr lang="en-CA" altLang="en-US" sz="1400" dirty="0"/>
              <a:t>two-liter four cylinder SI engine</a:t>
            </a:r>
            <a:endParaRPr lang="en-US" altLang="en-US" sz="1400" dirty="0"/>
          </a:p>
        </p:txBody>
      </p:sp>
      <p:sp>
        <p:nvSpPr>
          <p:cNvPr id="14342" name="Text Box 12">
            <a:extLst>
              <a:ext uri="{FF2B5EF4-FFF2-40B4-BE49-F238E27FC236}">
                <a16:creationId xmlns:a16="http://schemas.microsoft.com/office/drawing/2014/main" id="{649F99DC-51AC-AA7D-B88B-C32705F40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925" y="3741738"/>
            <a:ext cx="11064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200" b="1">
                <a:solidFill>
                  <a:srgbClr val="FF0000"/>
                </a:solidFill>
              </a:rPr>
              <a:t>bmep@WOT</a:t>
            </a:r>
            <a:endParaRPr lang="en-US" altLang="en-US" sz="1200" b="1">
              <a:solidFill>
                <a:srgbClr val="FF0000"/>
              </a:solidFill>
            </a:endParaRPr>
          </a:p>
        </p:txBody>
      </p:sp>
      <p:sp>
        <p:nvSpPr>
          <p:cNvPr id="14343" name="Freeform 13">
            <a:extLst>
              <a:ext uri="{FF2B5EF4-FFF2-40B4-BE49-F238E27FC236}">
                <a16:creationId xmlns:a16="http://schemas.microsoft.com/office/drawing/2014/main" id="{C0E6E0FE-F77E-7E31-73CF-58FA74800087}"/>
              </a:ext>
            </a:extLst>
          </p:cNvPr>
          <p:cNvSpPr>
            <a:spLocks/>
          </p:cNvSpPr>
          <p:nvPr/>
        </p:nvSpPr>
        <p:spPr bwMode="auto">
          <a:xfrm>
            <a:off x="2578100" y="3613150"/>
            <a:ext cx="3022600" cy="425450"/>
          </a:xfrm>
          <a:custGeom>
            <a:avLst/>
            <a:gdLst>
              <a:gd name="T0" fmla="*/ 0 w 1904"/>
              <a:gd name="T1" fmla="*/ 2147483647 h 268"/>
              <a:gd name="T2" fmla="*/ 2147483647 w 1904"/>
              <a:gd name="T3" fmla="*/ 2147483647 h 268"/>
              <a:gd name="T4" fmla="*/ 2147483647 w 1904"/>
              <a:gd name="T5" fmla="*/ 2147483647 h 268"/>
              <a:gd name="T6" fmla="*/ 2147483647 w 1904"/>
              <a:gd name="T7" fmla="*/ 2147483647 h 268"/>
              <a:gd name="T8" fmla="*/ 2147483647 w 1904"/>
              <a:gd name="T9" fmla="*/ 2147483647 h 268"/>
              <a:gd name="T10" fmla="*/ 2147483647 w 1904"/>
              <a:gd name="T11" fmla="*/ 2147483647 h 268"/>
              <a:gd name="T12" fmla="*/ 2147483647 w 1904"/>
              <a:gd name="T13" fmla="*/ 2147483647 h 268"/>
              <a:gd name="T14" fmla="*/ 2147483647 w 1904"/>
              <a:gd name="T15" fmla="*/ 2147483647 h 268"/>
              <a:gd name="T16" fmla="*/ 2147483647 w 1904"/>
              <a:gd name="T17" fmla="*/ 2147483647 h 268"/>
              <a:gd name="T18" fmla="*/ 2147483647 w 1904"/>
              <a:gd name="T19" fmla="*/ 2147483647 h 268"/>
              <a:gd name="T20" fmla="*/ 2147483647 w 1904"/>
              <a:gd name="T21" fmla="*/ 2147483647 h 268"/>
              <a:gd name="T22" fmla="*/ 2147483647 w 1904"/>
              <a:gd name="T23" fmla="*/ 2147483647 h 268"/>
              <a:gd name="T24" fmla="*/ 2147483647 w 1904"/>
              <a:gd name="T25" fmla="*/ 2147483647 h 268"/>
              <a:gd name="T26" fmla="*/ 2147483647 w 1904"/>
              <a:gd name="T27" fmla="*/ 2147483647 h 268"/>
              <a:gd name="T28" fmla="*/ 2147483647 w 1904"/>
              <a:gd name="T29" fmla="*/ 2147483647 h 268"/>
              <a:gd name="T30" fmla="*/ 2147483647 w 1904"/>
              <a:gd name="T31" fmla="*/ 2147483647 h 268"/>
              <a:gd name="T32" fmla="*/ 2147483647 w 1904"/>
              <a:gd name="T33" fmla="*/ 2147483647 h 268"/>
              <a:gd name="T34" fmla="*/ 2147483647 w 1904"/>
              <a:gd name="T35" fmla="*/ 2147483647 h 268"/>
              <a:gd name="T36" fmla="*/ 2147483647 w 1904"/>
              <a:gd name="T37" fmla="*/ 2147483647 h 268"/>
              <a:gd name="T38" fmla="*/ 2147483647 w 1904"/>
              <a:gd name="T39" fmla="*/ 2147483647 h 268"/>
              <a:gd name="T40" fmla="*/ 2147483647 w 1904"/>
              <a:gd name="T41" fmla="*/ 2147483647 h 26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904"/>
              <a:gd name="T64" fmla="*/ 0 h 268"/>
              <a:gd name="T65" fmla="*/ 1904 w 1904"/>
              <a:gd name="T66" fmla="*/ 268 h 26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904" h="268">
                <a:moveTo>
                  <a:pt x="0" y="268"/>
                </a:moveTo>
                <a:cubicBezTo>
                  <a:pt x="40" y="264"/>
                  <a:pt x="81" y="260"/>
                  <a:pt x="128" y="252"/>
                </a:cubicBezTo>
                <a:cubicBezTo>
                  <a:pt x="175" y="244"/>
                  <a:pt x="237" y="229"/>
                  <a:pt x="280" y="220"/>
                </a:cubicBezTo>
                <a:cubicBezTo>
                  <a:pt x="323" y="211"/>
                  <a:pt x="355" y="205"/>
                  <a:pt x="384" y="196"/>
                </a:cubicBezTo>
                <a:cubicBezTo>
                  <a:pt x="413" y="187"/>
                  <a:pt x="431" y="175"/>
                  <a:pt x="456" y="164"/>
                </a:cubicBezTo>
                <a:cubicBezTo>
                  <a:pt x="481" y="153"/>
                  <a:pt x="515" y="144"/>
                  <a:pt x="536" y="132"/>
                </a:cubicBezTo>
                <a:cubicBezTo>
                  <a:pt x="557" y="120"/>
                  <a:pt x="564" y="103"/>
                  <a:pt x="584" y="92"/>
                </a:cubicBezTo>
                <a:cubicBezTo>
                  <a:pt x="604" y="81"/>
                  <a:pt x="632" y="73"/>
                  <a:pt x="656" y="68"/>
                </a:cubicBezTo>
                <a:cubicBezTo>
                  <a:pt x="680" y="63"/>
                  <a:pt x="700" y="61"/>
                  <a:pt x="728" y="60"/>
                </a:cubicBezTo>
                <a:cubicBezTo>
                  <a:pt x="756" y="59"/>
                  <a:pt x="789" y="61"/>
                  <a:pt x="824" y="60"/>
                </a:cubicBezTo>
                <a:cubicBezTo>
                  <a:pt x="859" y="59"/>
                  <a:pt x="900" y="56"/>
                  <a:pt x="936" y="52"/>
                </a:cubicBezTo>
                <a:cubicBezTo>
                  <a:pt x="972" y="48"/>
                  <a:pt x="1011" y="40"/>
                  <a:pt x="1040" y="36"/>
                </a:cubicBezTo>
                <a:cubicBezTo>
                  <a:pt x="1069" y="32"/>
                  <a:pt x="1085" y="33"/>
                  <a:pt x="1112" y="28"/>
                </a:cubicBezTo>
                <a:cubicBezTo>
                  <a:pt x="1139" y="23"/>
                  <a:pt x="1175" y="8"/>
                  <a:pt x="1200" y="4"/>
                </a:cubicBezTo>
                <a:cubicBezTo>
                  <a:pt x="1225" y="0"/>
                  <a:pt x="1239" y="3"/>
                  <a:pt x="1264" y="4"/>
                </a:cubicBezTo>
                <a:cubicBezTo>
                  <a:pt x="1289" y="5"/>
                  <a:pt x="1316" y="3"/>
                  <a:pt x="1352" y="12"/>
                </a:cubicBezTo>
                <a:cubicBezTo>
                  <a:pt x="1388" y="21"/>
                  <a:pt x="1439" y="44"/>
                  <a:pt x="1480" y="60"/>
                </a:cubicBezTo>
                <a:cubicBezTo>
                  <a:pt x="1521" y="76"/>
                  <a:pt x="1564" y="92"/>
                  <a:pt x="1600" y="108"/>
                </a:cubicBezTo>
                <a:cubicBezTo>
                  <a:pt x="1636" y="124"/>
                  <a:pt x="1663" y="137"/>
                  <a:pt x="1696" y="156"/>
                </a:cubicBezTo>
                <a:cubicBezTo>
                  <a:pt x="1729" y="175"/>
                  <a:pt x="1765" y="201"/>
                  <a:pt x="1800" y="220"/>
                </a:cubicBezTo>
                <a:cubicBezTo>
                  <a:pt x="1835" y="239"/>
                  <a:pt x="1869" y="253"/>
                  <a:pt x="1904" y="268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TextBox 7">
            <a:extLst>
              <a:ext uri="{FF2B5EF4-FFF2-40B4-BE49-F238E27FC236}">
                <a16:creationId xmlns:a16="http://schemas.microsoft.com/office/drawing/2014/main" id="{33C0A6D4-926B-372E-B5CC-F5D794650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4400" y="2540000"/>
            <a:ext cx="26035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>
                <a:sym typeface="Symbol" panose="05050102010706020507" pitchFamily="18" charset="2"/>
              </a:rPr>
              <a:t>                  </a:t>
            </a:r>
            <a:r>
              <a:rPr lang="en-CA" altLang="en-US" sz="5400">
                <a:sym typeface="Symbol" panose="05050102010706020507" pitchFamily="18" charset="2"/>
              </a:rPr>
              <a:t>.</a:t>
            </a:r>
          </a:p>
          <a:p>
            <a:pPr eaLnBrk="1" hangingPunct="1"/>
            <a:r>
              <a:rPr lang="en-CA" altLang="en-US" sz="3200">
                <a:sym typeface="Symbol" panose="05050102010706020507" pitchFamily="18" charset="2"/>
              </a:rPr>
              <a:t>bsfc = m</a:t>
            </a:r>
            <a:r>
              <a:rPr lang="en-CA" altLang="en-US" sz="3200" baseline="-25000">
                <a:sym typeface="Symbol" panose="05050102010706020507" pitchFamily="18" charset="2"/>
              </a:rPr>
              <a:t>f</a:t>
            </a:r>
            <a:r>
              <a:rPr lang="en-CA" altLang="en-US" sz="3200">
                <a:sym typeface="Symbol" panose="05050102010706020507" pitchFamily="18" charset="2"/>
              </a:rPr>
              <a:t> / P</a:t>
            </a:r>
            <a:r>
              <a:rPr lang="en-CA" altLang="en-US" sz="3200" baseline="-25000">
                <a:sym typeface="Symbol" panose="05050102010706020507" pitchFamily="18" charset="2"/>
              </a:rPr>
              <a:t>b</a:t>
            </a:r>
            <a:endParaRPr lang="en-US" altLang="en-US" sz="3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>
            <a:extLst>
              <a:ext uri="{FF2B5EF4-FFF2-40B4-BE49-F238E27FC236}">
                <a16:creationId xmlns:a16="http://schemas.microsoft.com/office/drawing/2014/main" id="{AE1036DB-5244-11DC-727E-CE5CDC93B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404813"/>
            <a:ext cx="4079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/>
              <a:t>Combustion Efficiency</a:t>
            </a:r>
            <a:endParaRPr lang="en-US" altLang="en-US" sz="2800" b="1"/>
          </a:p>
        </p:txBody>
      </p:sp>
      <p:sp>
        <p:nvSpPr>
          <p:cNvPr id="15363" name="Text Box 5">
            <a:extLst>
              <a:ext uri="{FF2B5EF4-FFF2-40B4-BE49-F238E27FC236}">
                <a16:creationId xmlns:a16="http://schemas.microsoft.com/office/drawing/2014/main" id="{50DF78F9-14F1-2E0F-D428-CAB7AE14E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4" y="1039813"/>
            <a:ext cx="84359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CA" altLang="en-US" dirty="0"/>
              <a:t>The time for combustion in the cylinder is very short so not all the fuel may be consumed or local temperatures may not support combustion</a:t>
            </a:r>
          </a:p>
          <a:p>
            <a:pPr eaLnBrk="1" hangingPunct="1"/>
            <a:endParaRPr lang="en-CA" altLang="en-US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CA" altLang="en-US" dirty="0"/>
              <a:t>A small fraction of the fuel may not react and exits with the exhaust gas. The </a:t>
            </a:r>
            <a:r>
              <a:rPr lang="en-CA" altLang="en-US" b="1" dirty="0"/>
              <a:t>combustion efficiency </a:t>
            </a:r>
            <a:r>
              <a:rPr lang="en-CA" altLang="en-US" dirty="0"/>
              <a:t>is defined as actual heat input (heat released) divided by theoretical heat input:</a:t>
            </a:r>
            <a:endParaRPr lang="en-US" altLang="en-US" dirty="0"/>
          </a:p>
        </p:txBody>
      </p:sp>
      <p:sp>
        <p:nvSpPr>
          <p:cNvPr id="15364" name="Text Box 7">
            <a:extLst>
              <a:ext uri="{FF2B5EF4-FFF2-40B4-BE49-F238E27FC236}">
                <a16:creationId xmlns:a16="http://schemas.microsoft.com/office/drawing/2014/main" id="{E2EE6868-2886-D51C-A815-ED62B5598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3" y="3644362"/>
            <a:ext cx="82708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Where 	</a:t>
            </a:r>
            <a:r>
              <a:rPr lang="en-CA" altLang="en-US" i="1" dirty="0"/>
              <a:t>Q</a:t>
            </a:r>
            <a:r>
              <a:rPr lang="en-CA" altLang="en-US" i="1" baseline="-25000" dirty="0"/>
              <a:t>in</a:t>
            </a:r>
            <a:r>
              <a:rPr lang="en-CA" altLang="en-US" dirty="0"/>
              <a:t> = heat added by combustion per cycle</a:t>
            </a:r>
          </a:p>
          <a:p>
            <a:pPr eaLnBrk="1" hangingPunct="1"/>
            <a:r>
              <a:rPr lang="en-CA" altLang="en-US" dirty="0"/>
              <a:t>	</a:t>
            </a:r>
            <a:r>
              <a:rPr lang="en-CA" altLang="en-US" i="1" dirty="0"/>
              <a:t>m</a:t>
            </a:r>
            <a:r>
              <a:rPr lang="en-CA" altLang="en-US" i="1" baseline="-25000" dirty="0"/>
              <a:t>f</a:t>
            </a:r>
            <a:r>
              <a:rPr lang="en-CA" altLang="en-US" dirty="0"/>
              <a:t> = mass of fuel added to cylinder per cycle</a:t>
            </a:r>
          </a:p>
          <a:p>
            <a:pPr eaLnBrk="1" hangingPunct="1"/>
            <a:r>
              <a:rPr lang="en-CA" altLang="en-US" dirty="0"/>
              <a:t>	</a:t>
            </a:r>
            <a:r>
              <a:rPr lang="en-CA" altLang="en-US" i="1" dirty="0"/>
              <a:t>Q</a:t>
            </a:r>
            <a:r>
              <a:rPr lang="en-CA" altLang="en-US" i="1" baseline="-25000" dirty="0"/>
              <a:t>HV</a:t>
            </a:r>
            <a:r>
              <a:rPr lang="en-CA" altLang="en-US" dirty="0"/>
              <a:t> = heating value of the fuel (chemical energy per unit mass)</a:t>
            </a:r>
            <a:endParaRPr lang="en-US" altLang="en-US" dirty="0"/>
          </a:p>
        </p:txBody>
      </p:sp>
      <p:sp>
        <p:nvSpPr>
          <p:cNvPr id="15365" name="TextBox 1">
            <a:extLst>
              <a:ext uri="{FF2B5EF4-FFF2-40B4-BE49-F238E27FC236}">
                <a16:creationId xmlns:a16="http://schemas.microsoft.com/office/drawing/2014/main" id="{A659FE26-549D-7BB9-B95C-1B6A9A3B6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318683"/>
            <a:ext cx="48006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400" dirty="0">
                <a:sym typeface="Symbol" panose="05050102010706020507" pitchFamily="18" charset="2"/>
              </a:rPr>
              <a:t>               .   .</a:t>
            </a:r>
          </a:p>
          <a:p>
            <a:pPr eaLnBrk="1" hangingPunct="1"/>
            <a:r>
              <a:rPr lang="en-US" altLang="en-US" sz="2400" dirty="0">
                <a:sym typeface="Symbol" panose="05050102010706020507" pitchFamily="18" charset="2"/>
              </a:rPr>
              <a:t> </a:t>
            </a:r>
            <a:r>
              <a:rPr lang="en-US" altLang="en-US" sz="2400" baseline="-25000" dirty="0">
                <a:sym typeface="Symbol" panose="05050102010706020507" pitchFamily="18" charset="2"/>
              </a:rPr>
              <a:t>c</a:t>
            </a:r>
            <a:r>
              <a:rPr lang="en-US" altLang="en-US" sz="2400" dirty="0">
                <a:sym typeface="Symbol" panose="05050102010706020507" pitchFamily="18" charset="2"/>
              </a:rPr>
              <a:t> = Q</a:t>
            </a:r>
            <a:r>
              <a:rPr lang="en-US" altLang="en-US" sz="2400" baseline="-25000" dirty="0">
                <a:sym typeface="Symbol" panose="05050102010706020507" pitchFamily="18" charset="2"/>
              </a:rPr>
              <a:t>in</a:t>
            </a:r>
            <a:r>
              <a:rPr lang="en-US" altLang="en-US" sz="2400" dirty="0">
                <a:sym typeface="Symbol" panose="05050102010706020507" pitchFamily="18" charset="2"/>
              </a:rPr>
              <a:t>/ (m</a:t>
            </a:r>
            <a:r>
              <a:rPr lang="en-US" altLang="en-US" sz="2400" baseline="-25000" dirty="0">
                <a:sym typeface="Symbol" panose="05050102010706020507" pitchFamily="18" charset="2"/>
              </a:rPr>
              <a:t>f</a:t>
            </a:r>
            <a:r>
              <a:rPr lang="en-US" altLang="en-US" sz="2400" dirty="0">
                <a:sym typeface="Symbol" panose="05050102010706020507" pitchFamily="18" charset="2"/>
              </a:rPr>
              <a:t> Q</a:t>
            </a:r>
            <a:r>
              <a:rPr lang="en-US" altLang="en-US" sz="2400" baseline="-25000" dirty="0">
                <a:sym typeface="Symbol" panose="05050102010706020507" pitchFamily="18" charset="2"/>
              </a:rPr>
              <a:t>HV</a:t>
            </a:r>
            <a:r>
              <a:rPr lang="en-US" altLang="en-US" sz="2400" dirty="0">
                <a:sym typeface="Symbol" panose="05050102010706020507" pitchFamily="18" charset="2"/>
              </a:rPr>
              <a:t>)  = Q</a:t>
            </a:r>
            <a:r>
              <a:rPr lang="en-US" altLang="en-US" sz="2400" baseline="-25000" dirty="0">
                <a:sym typeface="Symbol" panose="05050102010706020507" pitchFamily="18" charset="2"/>
              </a:rPr>
              <a:t>in</a:t>
            </a:r>
            <a:r>
              <a:rPr lang="en-US" altLang="en-US" sz="2400" dirty="0">
                <a:sym typeface="Symbol" panose="05050102010706020507" pitchFamily="18" charset="2"/>
              </a:rPr>
              <a:t> / (m</a:t>
            </a:r>
            <a:r>
              <a:rPr lang="en-US" altLang="en-US" sz="2400" baseline="-25000" dirty="0">
                <a:sym typeface="Symbol" panose="05050102010706020507" pitchFamily="18" charset="2"/>
              </a:rPr>
              <a:t>f</a:t>
            </a:r>
            <a:r>
              <a:rPr lang="en-US" altLang="en-US" sz="2400" dirty="0">
                <a:sym typeface="Symbol" panose="05050102010706020507" pitchFamily="18" charset="2"/>
              </a:rPr>
              <a:t> Q</a:t>
            </a:r>
            <a:r>
              <a:rPr lang="en-US" altLang="en-US" sz="2400" baseline="-25000" dirty="0">
                <a:sym typeface="Symbol" panose="05050102010706020507" pitchFamily="18" charset="2"/>
              </a:rPr>
              <a:t>HV</a:t>
            </a:r>
            <a:r>
              <a:rPr lang="en-US" altLang="en-US" sz="2400" dirty="0">
                <a:sym typeface="Symbol" panose="05050102010706020507" pitchFamily="18" charset="2"/>
              </a:rPr>
              <a:t>)</a:t>
            </a:r>
            <a:endParaRPr lang="en-US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Box 5">
                <a:extLst>
                  <a:ext uri="{FF2B5EF4-FFF2-40B4-BE49-F238E27FC236}">
                    <a16:creationId xmlns:a16="http://schemas.microsoft.com/office/drawing/2014/main" id="{74DB1314-B3C6-43B4-8F6C-B4997DBF44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3239" y="4693816"/>
                <a:ext cx="8435975" cy="1336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CA" altLang="en-US" b="1" dirty="0"/>
                  <a:t>Notes: </a:t>
                </a:r>
              </a:p>
              <a:p>
                <a:pPr eaLnBrk="1" hangingPunct="1"/>
                <a:r>
                  <a:rPr lang="en-CA" altLang="en-US" dirty="0"/>
                  <a:t>For a lean or stoichiometric mixture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CA" altLang="en-US" dirty="0"/>
                  <a:t> has a maximum value of 100%</a:t>
                </a:r>
              </a:p>
              <a:p>
                <a:pPr eaLnBrk="1" hangingPunct="1"/>
                <a:r>
                  <a:rPr lang="en-CA" altLang="en-US" dirty="0"/>
                  <a:t>For a rich mixture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CA" altLang="en-US" dirty="0"/>
                  <a:t> can never be higher than the value of lambda</a:t>
                </a:r>
              </a:p>
              <a:p>
                <a:pPr eaLnBrk="1" hangingPunct="1"/>
                <a:r>
                  <a:rPr lang="en-CA" altLang="en-US" dirty="0"/>
                  <a:t>i.e. if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=0.8</m:t>
                    </m:r>
                  </m:oMath>
                </a14:m>
                <a:r>
                  <a:rPr lang="en-CA" altLang="en-US" i="1" dirty="0"/>
                  <a:t> </a:t>
                </a:r>
                <a:r>
                  <a:rPr lang="en-CA" altLang="en-US" dirty="0"/>
                  <a:t>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=80%</m:t>
                    </m:r>
                  </m:oMath>
                </a14:m>
                <a:r>
                  <a:rPr lang="en-CA" altLang="en-US" i="1" dirty="0"/>
                  <a:t> </a:t>
                </a:r>
              </a:p>
            </p:txBody>
          </p:sp>
        </mc:Choice>
        <mc:Fallback>
          <p:sp>
            <p:nvSpPr>
              <p:cNvPr id="2" name="Text Box 5">
                <a:extLst>
                  <a:ext uri="{FF2B5EF4-FFF2-40B4-BE49-F238E27FC236}">
                    <a16:creationId xmlns:a16="http://schemas.microsoft.com/office/drawing/2014/main" id="{74DB1314-B3C6-43B4-8F6C-B4997DBF44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239" y="4693816"/>
                <a:ext cx="8435975" cy="1336841"/>
              </a:xfrm>
              <a:prstGeom prst="rect">
                <a:avLst/>
              </a:prstGeom>
              <a:blipFill>
                <a:blip r:embed="rId2"/>
                <a:stretch>
                  <a:fillRect l="-723" t="-2283" b="-639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>
            <a:extLst>
              <a:ext uri="{FF2B5EF4-FFF2-40B4-BE49-F238E27FC236}">
                <a16:creationId xmlns:a16="http://schemas.microsoft.com/office/drawing/2014/main" id="{9D50E423-82F3-098D-8F06-F8B0EA99C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425" y="493713"/>
            <a:ext cx="44406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 dirty="0"/>
              <a:t>Cycle Thermal Efficiency</a:t>
            </a:r>
            <a:endParaRPr lang="en-US" altLang="en-US" sz="2800" b="1" dirty="0"/>
          </a:p>
        </p:txBody>
      </p:sp>
      <p:sp>
        <p:nvSpPr>
          <p:cNvPr id="16387" name="Text Box 10">
            <a:extLst>
              <a:ext uri="{FF2B5EF4-FFF2-40B4-BE49-F238E27FC236}">
                <a16:creationId xmlns:a16="http://schemas.microsoft.com/office/drawing/2014/main" id="{3F3B8262-A0FF-BF1F-9F48-A107D01EB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781" y="5068190"/>
            <a:ext cx="8278019" cy="1323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CA" altLang="en-US" dirty="0"/>
              <a:t> Thermal efficiencies can be given in terms of brake or indicated values</a:t>
            </a:r>
          </a:p>
          <a:p>
            <a:pPr eaLnBrk="1" hangingPunct="1">
              <a:buFontTx/>
              <a:buChar char="•"/>
            </a:pPr>
            <a:r>
              <a:rPr lang="en-CA" altLang="en-US" dirty="0"/>
              <a:t> Indicated thermal efficiencies are typically 50% to 60%</a:t>
            </a:r>
          </a:p>
          <a:p>
            <a:pPr eaLnBrk="1" hangingPunct="1">
              <a:buFontTx/>
              <a:buChar char="•"/>
            </a:pPr>
            <a:r>
              <a:rPr lang="en-US" altLang="en-US" dirty="0"/>
              <a:t>You can estimate Cycle Thermal Efficiency by the idealized cycles (Otto and Dual Cycle)</a:t>
            </a:r>
          </a:p>
        </p:txBody>
      </p:sp>
      <p:sp>
        <p:nvSpPr>
          <p:cNvPr id="16388" name="TextBox 2">
            <a:extLst>
              <a:ext uri="{FF2B5EF4-FFF2-40B4-BE49-F238E27FC236}">
                <a16:creationId xmlns:a16="http://schemas.microsoft.com/office/drawing/2014/main" id="{C236D096-C151-41F8-AC8E-7807DF4BA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613" y="1144588"/>
            <a:ext cx="5784850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ym typeface="Symbol" panose="05050102010706020507" pitchFamily="18" charset="2"/>
              </a:rPr>
              <a:t></a:t>
            </a:r>
            <a:r>
              <a:rPr lang="en-US" altLang="en-US" sz="2400" baseline="-25000" dirty="0">
                <a:sym typeface="Symbol" panose="05050102010706020507" pitchFamily="18" charset="2"/>
              </a:rPr>
              <a:t>t</a:t>
            </a:r>
            <a:r>
              <a:rPr lang="en-US" altLang="en-US" sz="2400" dirty="0">
                <a:sym typeface="Symbol" panose="05050102010706020507" pitchFamily="18" charset="2"/>
              </a:rPr>
              <a:t> = work per cycle / heat input per cycle</a:t>
            </a:r>
          </a:p>
          <a:p>
            <a:pPr eaLnBrk="1" hangingPunct="1"/>
            <a:endParaRPr lang="en-US" altLang="en-US" sz="2400" dirty="0"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 sz="2400" dirty="0">
                <a:sym typeface="Symbol" panose="05050102010706020507" pitchFamily="18" charset="2"/>
              </a:rPr>
              <a:t></a:t>
            </a:r>
            <a:r>
              <a:rPr lang="en-US" altLang="en-US" sz="2400" baseline="-25000" dirty="0">
                <a:sym typeface="Symbol" panose="05050102010706020507" pitchFamily="18" charset="2"/>
              </a:rPr>
              <a:t>t</a:t>
            </a:r>
            <a:r>
              <a:rPr lang="en-US" altLang="en-US" sz="2400" dirty="0">
                <a:sym typeface="Symbol" panose="05050102010706020507" pitchFamily="18" charset="2"/>
              </a:rPr>
              <a:t> = W / Q</a:t>
            </a:r>
            <a:r>
              <a:rPr lang="en-US" altLang="en-US" sz="2400" baseline="-25000" dirty="0">
                <a:sym typeface="Symbol" panose="05050102010706020507" pitchFamily="18" charset="2"/>
              </a:rPr>
              <a:t>in</a:t>
            </a:r>
            <a:r>
              <a:rPr lang="en-US" altLang="en-US" sz="2400" dirty="0">
                <a:sym typeface="Symbol" panose="05050102010706020507" pitchFamily="18" charset="2"/>
              </a:rPr>
              <a:t> = W / (</a:t>
            </a:r>
            <a:r>
              <a:rPr lang="en-US" altLang="en-US" sz="2400" baseline="-25000" dirty="0">
                <a:sym typeface="Symbol" panose="05050102010706020507" pitchFamily="18" charset="2"/>
              </a:rPr>
              <a:t>c</a:t>
            </a:r>
            <a:r>
              <a:rPr lang="en-US" altLang="en-US" sz="2400" dirty="0">
                <a:sym typeface="Symbol" panose="05050102010706020507" pitchFamily="18" charset="2"/>
              </a:rPr>
              <a:t> m</a:t>
            </a:r>
            <a:r>
              <a:rPr lang="en-US" altLang="en-US" sz="2400" baseline="-25000" dirty="0">
                <a:sym typeface="Symbol" panose="05050102010706020507" pitchFamily="18" charset="2"/>
              </a:rPr>
              <a:t>f</a:t>
            </a:r>
            <a:r>
              <a:rPr lang="en-US" altLang="en-US" sz="2400" dirty="0">
                <a:sym typeface="Symbol" panose="05050102010706020507" pitchFamily="18" charset="2"/>
              </a:rPr>
              <a:t> Q</a:t>
            </a:r>
            <a:r>
              <a:rPr lang="en-US" altLang="en-US" sz="2400" baseline="-25000" dirty="0">
                <a:sym typeface="Symbol" panose="05050102010706020507" pitchFamily="18" charset="2"/>
              </a:rPr>
              <a:t>HV</a:t>
            </a:r>
            <a:r>
              <a:rPr lang="en-US" altLang="en-US" sz="2400" dirty="0">
                <a:sym typeface="Symbol" panose="05050102010706020507" pitchFamily="18" charset="2"/>
              </a:rPr>
              <a:t>)</a:t>
            </a:r>
          </a:p>
          <a:p>
            <a:pPr eaLnBrk="1" hangingPunct="1"/>
            <a:endParaRPr lang="en-US" altLang="en-US" dirty="0"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 dirty="0">
                <a:sym typeface="Symbol" panose="05050102010706020507" pitchFamily="18" charset="2"/>
              </a:rPr>
              <a:t>or in terms of </a:t>
            </a:r>
            <a:r>
              <a:rPr lang="en-US" altLang="en-US" u="sng" dirty="0">
                <a:sym typeface="Symbol" panose="05050102010706020507" pitchFamily="18" charset="2"/>
              </a:rPr>
              <a:t>rates</a:t>
            </a:r>
            <a:r>
              <a:rPr lang="en-US" altLang="en-US" dirty="0">
                <a:sym typeface="Symbol" panose="05050102010706020507" pitchFamily="18" charset="2"/>
              </a:rPr>
              <a:t>…</a:t>
            </a:r>
          </a:p>
          <a:p>
            <a:pPr eaLnBrk="1" hangingPunct="1"/>
            <a:endParaRPr lang="en-US" altLang="en-US" dirty="0"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 sz="2400" dirty="0">
                <a:sym typeface="Symbol" panose="05050102010706020507" pitchFamily="18" charset="2"/>
              </a:rPr>
              <a:t></a:t>
            </a:r>
            <a:r>
              <a:rPr lang="en-US" altLang="en-US" sz="2400" baseline="-25000" dirty="0">
                <a:sym typeface="Symbol" panose="05050102010706020507" pitchFamily="18" charset="2"/>
              </a:rPr>
              <a:t>t</a:t>
            </a:r>
            <a:r>
              <a:rPr lang="en-US" altLang="en-US" sz="2400" dirty="0">
                <a:sym typeface="Symbol" panose="05050102010706020507" pitchFamily="18" charset="2"/>
              </a:rPr>
              <a:t> = power out / rate of heat input</a:t>
            </a:r>
            <a:br>
              <a:rPr lang="en-US" altLang="en-US" sz="2400" dirty="0">
                <a:sym typeface="Symbol" panose="05050102010706020507" pitchFamily="18" charset="2"/>
              </a:rPr>
            </a:br>
            <a:r>
              <a:rPr lang="en-US" altLang="en-US" sz="2400" dirty="0">
                <a:sym typeface="Symbol" panose="05050102010706020507" pitchFamily="18" charset="2"/>
              </a:rPr>
              <a:t>           </a:t>
            </a:r>
            <a:r>
              <a:rPr lang="en-US" altLang="en-US" sz="4800" dirty="0">
                <a:sym typeface="Symbol" panose="05050102010706020507" pitchFamily="18" charset="2"/>
              </a:rPr>
              <a:t>.        .</a:t>
            </a:r>
          </a:p>
          <a:p>
            <a:pPr eaLnBrk="1" hangingPunct="1"/>
            <a:r>
              <a:rPr lang="en-US" altLang="en-US" sz="2400" dirty="0">
                <a:sym typeface="Symbol" panose="05050102010706020507" pitchFamily="18" charset="2"/>
              </a:rPr>
              <a:t></a:t>
            </a:r>
            <a:r>
              <a:rPr lang="en-US" altLang="en-US" sz="2400" baseline="-25000" dirty="0">
                <a:sym typeface="Symbol" panose="05050102010706020507" pitchFamily="18" charset="2"/>
              </a:rPr>
              <a:t>t</a:t>
            </a:r>
            <a:r>
              <a:rPr lang="en-US" altLang="en-US" sz="2400" dirty="0">
                <a:sym typeface="Symbol" panose="05050102010706020507" pitchFamily="18" charset="2"/>
              </a:rPr>
              <a:t> = P/Q</a:t>
            </a:r>
            <a:r>
              <a:rPr lang="en-US" altLang="en-US" sz="2400" baseline="-25000" dirty="0">
                <a:sym typeface="Symbol" panose="05050102010706020507" pitchFamily="18" charset="2"/>
              </a:rPr>
              <a:t>in</a:t>
            </a:r>
            <a:r>
              <a:rPr lang="en-US" altLang="en-US" sz="2400" dirty="0">
                <a:sym typeface="Symbol" panose="05050102010706020507" pitchFamily="18" charset="2"/>
              </a:rPr>
              <a:t> =  P/(</a:t>
            </a:r>
            <a:r>
              <a:rPr lang="en-US" altLang="en-US" sz="2400" baseline="-25000" dirty="0">
                <a:sym typeface="Symbol" panose="05050102010706020507" pitchFamily="18" charset="2"/>
              </a:rPr>
              <a:t>c</a:t>
            </a:r>
            <a:r>
              <a:rPr lang="en-US" altLang="en-US" sz="2400" dirty="0">
                <a:sym typeface="Symbol" panose="05050102010706020507" pitchFamily="18" charset="2"/>
              </a:rPr>
              <a:t> m</a:t>
            </a:r>
            <a:r>
              <a:rPr lang="en-US" altLang="en-US" sz="2400" baseline="-25000" dirty="0">
                <a:sym typeface="Symbol" panose="05050102010706020507" pitchFamily="18" charset="2"/>
              </a:rPr>
              <a:t>f</a:t>
            </a:r>
            <a:r>
              <a:rPr lang="en-US" altLang="en-US" sz="2400" dirty="0">
                <a:sym typeface="Symbol" panose="05050102010706020507" pitchFamily="18" charset="2"/>
              </a:rPr>
              <a:t> Q</a:t>
            </a:r>
            <a:r>
              <a:rPr lang="en-US" altLang="en-US" sz="2400" baseline="-25000" dirty="0">
                <a:sym typeface="Symbol" panose="05050102010706020507" pitchFamily="18" charset="2"/>
              </a:rPr>
              <a:t>HV</a:t>
            </a:r>
            <a:r>
              <a:rPr lang="en-US" altLang="en-US" sz="2400" dirty="0">
                <a:sym typeface="Symbol" panose="05050102010706020507" pitchFamily="18" charset="2"/>
              </a:rPr>
              <a:t>)</a:t>
            </a:r>
            <a:endParaRPr lang="en-US" altLang="en-US" sz="2400" dirty="0"/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>
            <a:extLst>
              <a:ext uri="{FF2B5EF4-FFF2-40B4-BE49-F238E27FC236}">
                <a16:creationId xmlns:a16="http://schemas.microsoft.com/office/drawing/2014/main" id="{A45E1560-5C1C-942B-3158-641D5BCDA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455613"/>
            <a:ext cx="566373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 dirty="0"/>
              <a:t>Arbitrary Efficiency</a:t>
            </a:r>
            <a:br>
              <a:rPr lang="en-CA" altLang="en-US" sz="2800" b="1" dirty="0"/>
            </a:br>
            <a:r>
              <a:rPr lang="en-CA" altLang="en-US" sz="2800" b="1" dirty="0"/>
              <a:t>(aka: fuel conversion efficiency)</a:t>
            </a:r>
            <a:br>
              <a:rPr lang="en-CA" altLang="en-US" sz="2800" b="1" dirty="0"/>
            </a:br>
            <a:r>
              <a:rPr lang="en-CA" altLang="en-US" sz="2800" b="1" dirty="0"/>
              <a:t>(aka: net thermal efficiency)</a:t>
            </a:r>
            <a:endParaRPr lang="en-US" altLang="en-US" sz="2800" b="1" dirty="0"/>
          </a:p>
        </p:txBody>
      </p:sp>
      <p:sp>
        <p:nvSpPr>
          <p:cNvPr id="17411" name="Text Box 7">
            <a:extLst>
              <a:ext uri="{FF2B5EF4-FFF2-40B4-BE49-F238E27FC236}">
                <a16:creationId xmlns:a16="http://schemas.microsoft.com/office/drawing/2014/main" id="{97206EEA-E4F3-B888-6B61-52D87FF59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2674938"/>
            <a:ext cx="8245475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b="1" dirty="0"/>
              <a:t>Note: </a:t>
            </a:r>
            <a:br>
              <a:rPr lang="en-CA" altLang="en-US" b="1" dirty="0"/>
            </a:br>
            <a:r>
              <a:rPr lang="en-CA" altLang="en-US" dirty="0"/>
              <a:t>In most cases the value of </a:t>
            </a:r>
            <a:r>
              <a:rPr lang="en-CA" altLang="en-US" i="1" dirty="0">
                <a:latin typeface="Symbol" panose="05050102010706020507" pitchFamily="18" charset="2"/>
              </a:rPr>
              <a:t>h</a:t>
            </a:r>
            <a:r>
              <a:rPr lang="en-CA" altLang="en-US" i="1" baseline="-25000" dirty="0"/>
              <a:t>f</a:t>
            </a:r>
            <a:r>
              <a:rPr lang="en-CA" altLang="en-US" dirty="0"/>
              <a:t> is very similar to </a:t>
            </a:r>
            <a:r>
              <a:rPr lang="en-CA" altLang="en-US" i="1" dirty="0">
                <a:latin typeface="Symbol" panose="05050102010706020507" pitchFamily="18" charset="2"/>
              </a:rPr>
              <a:t>h</a:t>
            </a:r>
            <a:r>
              <a:rPr lang="en-CA" altLang="en-US" i="1" baseline="-25000" dirty="0"/>
              <a:t>t</a:t>
            </a:r>
            <a:r>
              <a:rPr lang="en-CA" altLang="en-US" dirty="0"/>
              <a:t>. Since mechanical and combustion efficiency are typically much higher than cycle efficiency, we expect that </a:t>
            </a:r>
            <a:r>
              <a:rPr lang="en-CA" altLang="en-US" i="1" dirty="0">
                <a:latin typeface="Symbol" panose="05050102010706020507" pitchFamily="18" charset="2"/>
              </a:rPr>
              <a:t>h</a:t>
            </a:r>
            <a:r>
              <a:rPr lang="en-CA" altLang="en-US" i="1" baseline="-25000" dirty="0"/>
              <a:t>f</a:t>
            </a:r>
            <a:r>
              <a:rPr lang="en-CA" altLang="en-US" dirty="0"/>
              <a:t> will always be slightly lower than </a:t>
            </a:r>
            <a:r>
              <a:rPr lang="en-CA" altLang="en-US" i="1" dirty="0">
                <a:latin typeface="Symbol" panose="05050102010706020507" pitchFamily="18" charset="2"/>
              </a:rPr>
              <a:t>h</a:t>
            </a:r>
            <a:r>
              <a:rPr lang="en-CA" altLang="en-US" i="1" baseline="-25000" dirty="0"/>
              <a:t>t</a:t>
            </a:r>
            <a:r>
              <a:rPr lang="en-CA" altLang="en-US" dirty="0"/>
              <a:t>.</a:t>
            </a:r>
          </a:p>
          <a:p>
            <a:pPr eaLnBrk="1" hangingPunct="1"/>
            <a:r>
              <a:rPr lang="en-CA" altLang="en-US" dirty="0"/>
              <a:t>                            </a:t>
            </a:r>
            <a:r>
              <a:rPr lang="en-CA" altLang="en-US" sz="5400" dirty="0"/>
              <a:t>.</a:t>
            </a:r>
          </a:p>
          <a:p>
            <a:pPr eaLnBrk="1" hangingPunct="1"/>
            <a:r>
              <a:rPr lang="en-CA" altLang="en-US" dirty="0"/>
              <a:t>Recall that </a:t>
            </a:r>
            <a:r>
              <a:rPr lang="en-CA" altLang="en-US" i="1" dirty="0" err="1"/>
              <a:t>sfc</a:t>
            </a:r>
            <a:r>
              <a:rPr lang="en-CA" altLang="en-US" dirty="0"/>
              <a:t> = m</a:t>
            </a:r>
            <a:r>
              <a:rPr lang="en-CA" altLang="en-US" baseline="-25000" dirty="0"/>
              <a:t>f</a:t>
            </a:r>
            <a:r>
              <a:rPr lang="en-CA" altLang="en-US" dirty="0"/>
              <a:t> / P</a:t>
            </a:r>
            <a:r>
              <a:rPr lang="en-CA" altLang="en-US" baseline="-25000" dirty="0"/>
              <a:t>b</a:t>
            </a:r>
          </a:p>
          <a:p>
            <a:pPr eaLnBrk="1" hangingPunct="1"/>
            <a:endParaRPr lang="en-CA" altLang="en-US" dirty="0"/>
          </a:p>
          <a:p>
            <a:pPr eaLnBrk="1" hangingPunct="1"/>
            <a:r>
              <a:rPr lang="en-CA" altLang="en-US" dirty="0"/>
              <a:t>Thus </a:t>
            </a:r>
            <a:r>
              <a:rPr lang="en-CA" altLang="en-US" sz="2400" dirty="0">
                <a:sym typeface="Symbol" panose="05050102010706020507" pitchFamily="18" charset="2"/>
              </a:rPr>
              <a:t></a:t>
            </a:r>
            <a:r>
              <a:rPr lang="en-CA" altLang="en-US" sz="2400" baseline="-25000" dirty="0">
                <a:sym typeface="Symbol" panose="05050102010706020507" pitchFamily="18" charset="2"/>
              </a:rPr>
              <a:t>f</a:t>
            </a:r>
            <a:r>
              <a:rPr lang="en-CA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= </a:t>
            </a:r>
            <a:r>
              <a:rPr lang="en-US" altLang="en-US" sz="2400" baseline="-25000" dirty="0">
                <a:sym typeface="Symbol" panose="05050102010706020507" pitchFamily="18" charset="2"/>
              </a:rPr>
              <a:t>o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CA" altLang="en-US" sz="2400" dirty="0">
                <a:sym typeface="Symbol" panose="05050102010706020507" pitchFamily="18" charset="2"/>
              </a:rPr>
              <a:t>= 1 / (</a:t>
            </a:r>
            <a:r>
              <a:rPr lang="en-CA" altLang="en-US" sz="2400" i="1" dirty="0" err="1">
                <a:sym typeface="Symbol" panose="05050102010706020507" pitchFamily="18" charset="2"/>
              </a:rPr>
              <a:t>sfc</a:t>
            </a:r>
            <a:r>
              <a:rPr lang="en-CA" altLang="en-US" sz="2400" dirty="0">
                <a:sym typeface="Symbol" panose="05050102010706020507" pitchFamily="18" charset="2"/>
              </a:rPr>
              <a:t> Q</a:t>
            </a:r>
            <a:r>
              <a:rPr lang="en-CA" altLang="en-US" sz="2400" baseline="-25000" dirty="0">
                <a:sym typeface="Symbol" panose="05050102010706020507" pitchFamily="18" charset="2"/>
              </a:rPr>
              <a:t>HV</a:t>
            </a:r>
            <a:r>
              <a:rPr lang="en-CA" altLang="en-US" sz="2400" dirty="0">
                <a:sym typeface="Symbol" panose="05050102010706020507" pitchFamily="18" charset="2"/>
              </a:rPr>
              <a:t>)</a:t>
            </a:r>
            <a:endParaRPr lang="en-US" altLang="en-US" sz="2400" dirty="0"/>
          </a:p>
        </p:txBody>
      </p:sp>
      <p:sp>
        <p:nvSpPr>
          <p:cNvPr id="17412" name="TextBox 1">
            <a:extLst>
              <a:ext uri="{FF2B5EF4-FFF2-40B4-BE49-F238E27FC236}">
                <a16:creationId xmlns:a16="http://schemas.microsoft.com/office/drawing/2014/main" id="{1CFDF478-13D5-81FE-C4A7-2B8822644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459" y="1194277"/>
            <a:ext cx="5367175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ym typeface="Symbol" panose="05050102010706020507" pitchFamily="18" charset="2"/>
              </a:rPr>
              <a:t>                            	               </a:t>
            </a:r>
            <a:r>
              <a:rPr lang="en-US" altLang="en-US" sz="5400" dirty="0">
                <a:sym typeface="Symbol" panose="05050102010706020507" pitchFamily="18" charset="2"/>
              </a:rPr>
              <a:t>. </a:t>
            </a:r>
          </a:p>
          <a:p>
            <a:pPr eaLnBrk="1" hangingPunct="1"/>
            <a:r>
              <a:rPr lang="en-US" altLang="en-US" sz="2400" dirty="0">
                <a:sym typeface="Symbol" panose="05050102010706020507" pitchFamily="18" charset="2"/>
              </a:rPr>
              <a:t></a:t>
            </a:r>
            <a:r>
              <a:rPr lang="en-US" altLang="en-US" sz="2400" baseline="-25000" dirty="0">
                <a:sym typeface="Symbol" panose="05050102010706020507" pitchFamily="18" charset="2"/>
              </a:rPr>
              <a:t>f</a:t>
            </a:r>
            <a:r>
              <a:rPr lang="en-US" altLang="en-US" sz="2400" dirty="0">
                <a:sym typeface="Symbol" panose="05050102010706020507" pitchFamily="18" charset="2"/>
              </a:rPr>
              <a:t> = </a:t>
            </a:r>
            <a:r>
              <a:rPr lang="en-US" altLang="en-US" sz="2400" baseline="-25000" dirty="0">
                <a:sym typeface="Symbol" panose="05050102010706020507" pitchFamily="18" charset="2"/>
              </a:rPr>
              <a:t>o</a:t>
            </a:r>
            <a:r>
              <a:rPr lang="en-US" altLang="en-US" sz="2400" dirty="0">
                <a:sym typeface="Symbol" panose="05050102010706020507" pitchFamily="18" charset="2"/>
              </a:rPr>
              <a:t> = W</a:t>
            </a:r>
            <a:r>
              <a:rPr lang="en-US" altLang="en-US" sz="2400" baseline="-25000" dirty="0">
                <a:sym typeface="Symbol" panose="05050102010706020507" pitchFamily="18" charset="2"/>
              </a:rPr>
              <a:t>b</a:t>
            </a:r>
            <a:r>
              <a:rPr lang="en-US" altLang="en-US" sz="2400" dirty="0">
                <a:sym typeface="Symbol" panose="05050102010706020507" pitchFamily="18" charset="2"/>
              </a:rPr>
              <a:t> / (m</a:t>
            </a:r>
            <a:r>
              <a:rPr lang="en-US" altLang="en-US" sz="2400" baseline="-25000" dirty="0">
                <a:sym typeface="Symbol" panose="05050102010706020507" pitchFamily="18" charset="2"/>
              </a:rPr>
              <a:t>f</a:t>
            </a:r>
            <a:r>
              <a:rPr lang="en-US" altLang="en-US" sz="2400" dirty="0">
                <a:sym typeface="Symbol" panose="05050102010706020507" pitchFamily="18" charset="2"/>
              </a:rPr>
              <a:t> Q</a:t>
            </a:r>
            <a:r>
              <a:rPr lang="en-US" altLang="en-US" sz="2400" baseline="-25000" dirty="0">
                <a:sym typeface="Symbol" panose="05050102010706020507" pitchFamily="18" charset="2"/>
              </a:rPr>
              <a:t>HV</a:t>
            </a:r>
            <a:r>
              <a:rPr lang="en-US" altLang="en-US" sz="2400" dirty="0">
                <a:sym typeface="Symbol" panose="05050102010706020507" pitchFamily="18" charset="2"/>
              </a:rPr>
              <a:t>) = P</a:t>
            </a:r>
            <a:r>
              <a:rPr lang="en-US" altLang="en-US" sz="2400" baseline="-25000" dirty="0">
                <a:sym typeface="Symbol" panose="05050102010706020507" pitchFamily="18" charset="2"/>
              </a:rPr>
              <a:t>b</a:t>
            </a:r>
            <a:r>
              <a:rPr lang="en-US" altLang="en-US" sz="2400" dirty="0">
                <a:sym typeface="Symbol" panose="05050102010706020507" pitchFamily="18" charset="2"/>
              </a:rPr>
              <a:t> / (m</a:t>
            </a:r>
            <a:r>
              <a:rPr lang="en-US" altLang="en-US" sz="2400" baseline="-25000" dirty="0">
                <a:sym typeface="Symbol" panose="05050102010706020507" pitchFamily="18" charset="2"/>
              </a:rPr>
              <a:t>f</a:t>
            </a:r>
            <a:r>
              <a:rPr lang="en-US" altLang="en-US" sz="2400" dirty="0">
                <a:sym typeface="Symbol" panose="05050102010706020507" pitchFamily="18" charset="2"/>
              </a:rPr>
              <a:t> Q</a:t>
            </a:r>
            <a:r>
              <a:rPr lang="en-US" altLang="en-US" sz="2400" baseline="-25000" dirty="0">
                <a:sym typeface="Symbol" panose="05050102010706020507" pitchFamily="18" charset="2"/>
              </a:rPr>
              <a:t>HV</a:t>
            </a:r>
            <a:r>
              <a:rPr lang="en-US" altLang="en-US" sz="2400" dirty="0">
                <a:sym typeface="Symbol" panose="05050102010706020507" pitchFamily="18" charset="2"/>
              </a:rPr>
              <a:t>)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>
            <a:extLst>
              <a:ext uri="{FF2B5EF4-FFF2-40B4-BE49-F238E27FC236}">
                <a16:creationId xmlns:a16="http://schemas.microsoft.com/office/drawing/2014/main" id="{E7943ED1-4F9B-D01F-216B-6E2616990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" y="341313"/>
            <a:ext cx="3813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/>
              <a:t>Volumetric Efficiency</a:t>
            </a:r>
            <a:endParaRPr lang="en-US" altLang="en-US" sz="2800" b="1"/>
          </a:p>
        </p:txBody>
      </p:sp>
      <p:sp>
        <p:nvSpPr>
          <p:cNvPr id="18435" name="Text Box 5">
            <a:extLst>
              <a:ext uri="{FF2B5EF4-FFF2-40B4-BE49-F238E27FC236}">
                <a16:creationId xmlns:a16="http://schemas.microsoft.com/office/drawing/2014/main" id="{A410923D-59B8-FBEF-583D-70038E240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" y="887413"/>
            <a:ext cx="781367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CA" altLang="en-US" dirty="0"/>
              <a:t> Due to the short cycle time and flow restrictions less than ideal</a:t>
            </a:r>
            <a:br>
              <a:rPr lang="en-CA" altLang="en-US" dirty="0"/>
            </a:br>
            <a:r>
              <a:rPr lang="en-CA" altLang="en-US" dirty="0"/>
              <a:t>  amount of air enters the cylinder. </a:t>
            </a:r>
          </a:p>
          <a:p>
            <a:pPr eaLnBrk="1" hangingPunct="1">
              <a:buFontTx/>
              <a:buChar char="•"/>
            </a:pPr>
            <a:r>
              <a:rPr lang="en-CA" altLang="en-US" dirty="0"/>
              <a:t> The effectiveness of an engine to induct air into the cylinders is</a:t>
            </a:r>
            <a:br>
              <a:rPr lang="en-CA" altLang="en-US" dirty="0"/>
            </a:br>
            <a:r>
              <a:rPr lang="en-CA" altLang="en-US" dirty="0"/>
              <a:t>  measured by the volumetric efficiency which is the ratio of actual</a:t>
            </a:r>
            <a:br>
              <a:rPr lang="en-CA" altLang="en-US" dirty="0"/>
            </a:br>
            <a:r>
              <a:rPr lang="en-CA" altLang="en-US" dirty="0"/>
              <a:t>  air inducted divided by the theoretical air inducted:</a:t>
            </a:r>
          </a:p>
        </p:txBody>
      </p:sp>
      <p:sp>
        <p:nvSpPr>
          <p:cNvPr id="18436" name="Text Box 7">
            <a:extLst>
              <a:ext uri="{FF2B5EF4-FFF2-40B4-BE49-F238E27FC236}">
                <a16:creationId xmlns:a16="http://schemas.microsoft.com/office/drawing/2014/main" id="{DA8C274E-CB75-5E1F-2826-C8FD3F71F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525" y="4008438"/>
            <a:ext cx="8296275" cy="22467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 dirty="0"/>
          </a:p>
          <a:p>
            <a:pPr eaLnBrk="1" hangingPunct="1"/>
            <a:r>
              <a:rPr lang="en-CA" altLang="en-US" dirty="0"/>
              <a:t>  where </a:t>
            </a:r>
            <a:r>
              <a:rPr lang="en-CA" altLang="en-US" dirty="0" err="1">
                <a:latin typeface="Symbol" panose="05050102010706020507" pitchFamily="18" charset="2"/>
              </a:rPr>
              <a:t>r</a:t>
            </a:r>
            <a:r>
              <a:rPr lang="en-CA" altLang="en-US" baseline="-25000" dirty="0" err="1"/>
              <a:t>a</a:t>
            </a:r>
            <a:r>
              <a:rPr lang="en-CA" altLang="en-US" dirty="0"/>
              <a:t> is the density of air at atmospheric conditions P</a:t>
            </a:r>
            <a:r>
              <a:rPr lang="en-CA" altLang="en-US" baseline="-25000" dirty="0"/>
              <a:t>o</a:t>
            </a:r>
            <a:r>
              <a:rPr lang="en-CA" altLang="en-US" dirty="0"/>
              <a:t>, T</a:t>
            </a:r>
            <a:r>
              <a:rPr lang="en-CA" altLang="en-US" baseline="-25000" dirty="0"/>
              <a:t>o </a:t>
            </a:r>
            <a:r>
              <a:rPr lang="en-CA" altLang="en-US" dirty="0"/>
              <a:t>for an</a:t>
            </a:r>
            <a:br>
              <a:rPr lang="en-CA" altLang="en-US" dirty="0"/>
            </a:br>
            <a:r>
              <a:rPr lang="en-CA" altLang="en-US" dirty="0"/>
              <a:t>  ideal gas </a:t>
            </a:r>
            <a:r>
              <a:rPr lang="en-CA" altLang="en-US" i="1" dirty="0" err="1">
                <a:latin typeface="Symbol" panose="05050102010706020507" pitchFamily="18" charset="2"/>
              </a:rPr>
              <a:t>r</a:t>
            </a:r>
            <a:r>
              <a:rPr lang="en-CA" altLang="en-US" i="1" baseline="-25000" dirty="0" err="1"/>
              <a:t>a</a:t>
            </a:r>
            <a:r>
              <a:rPr lang="en-CA" altLang="en-US" i="1" dirty="0"/>
              <a:t> =P</a:t>
            </a:r>
            <a:r>
              <a:rPr lang="en-CA" altLang="en-US" i="1" baseline="-25000" dirty="0"/>
              <a:t>o </a:t>
            </a:r>
            <a:r>
              <a:rPr lang="en-CA" altLang="en-US" i="1" dirty="0"/>
              <a:t>/ </a:t>
            </a:r>
            <a:r>
              <a:rPr lang="en-CA" altLang="en-US" i="1" dirty="0" err="1"/>
              <a:t>R</a:t>
            </a:r>
            <a:r>
              <a:rPr lang="en-CA" altLang="en-US" i="1" baseline="-25000" dirty="0" err="1"/>
              <a:t>a</a:t>
            </a:r>
            <a:r>
              <a:rPr lang="en-CA" altLang="en-US" i="1" dirty="0" err="1"/>
              <a:t>T</a:t>
            </a:r>
            <a:r>
              <a:rPr lang="en-CA" altLang="en-US" i="1" baseline="-25000" dirty="0" err="1"/>
              <a:t>o</a:t>
            </a:r>
            <a:r>
              <a:rPr lang="en-CA" altLang="en-US" i="1" dirty="0"/>
              <a:t>  </a:t>
            </a:r>
            <a:r>
              <a:rPr lang="en-CA" altLang="en-US" dirty="0"/>
              <a:t>and</a:t>
            </a:r>
            <a:r>
              <a:rPr lang="en-CA" altLang="en-US" i="1" dirty="0"/>
              <a:t> R</a:t>
            </a:r>
            <a:r>
              <a:rPr lang="en-CA" altLang="en-US" i="1" baseline="-25000" dirty="0"/>
              <a:t>a</a:t>
            </a:r>
            <a:r>
              <a:rPr lang="en-CA" altLang="en-US" i="1" dirty="0"/>
              <a:t> = 0.287 kJ/kg-K </a:t>
            </a:r>
            <a:r>
              <a:rPr lang="en-CA" altLang="en-US" dirty="0"/>
              <a:t>(at standard conditions</a:t>
            </a:r>
            <a:br>
              <a:rPr lang="en-CA" altLang="en-US" dirty="0"/>
            </a:br>
            <a:r>
              <a:rPr lang="en-CA" altLang="en-US" dirty="0"/>
              <a:t>  </a:t>
            </a:r>
            <a:r>
              <a:rPr lang="en-CA" altLang="en-US" dirty="0" err="1">
                <a:latin typeface="Symbol" panose="05050102010706020507" pitchFamily="18" charset="2"/>
              </a:rPr>
              <a:t>r</a:t>
            </a:r>
            <a:r>
              <a:rPr lang="en-CA" altLang="en-US" baseline="-25000" dirty="0" err="1"/>
              <a:t>a</a:t>
            </a:r>
            <a:r>
              <a:rPr lang="en-CA" altLang="en-US" dirty="0"/>
              <a:t>= 1.181 kg/m</a:t>
            </a:r>
            <a:r>
              <a:rPr lang="en-CA" altLang="en-US" baseline="30000" dirty="0"/>
              <a:t>3</a:t>
            </a:r>
            <a:r>
              <a:rPr lang="en-CA" altLang="en-US" dirty="0"/>
              <a:t>)</a:t>
            </a:r>
          </a:p>
          <a:p>
            <a:pPr eaLnBrk="1" hangingPunct="1"/>
            <a:endParaRPr lang="en-CA" altLang="en-US" dirty="0"/>
          </a:p>
          <a:p>
            <a:pPr eaLnBrk="1" hangingPunct="1"/>
            <a:r>
              <a:rPr lang="en-CA" altLang="en-US" dirty="0"/>
              <a:t>Typical peak values for WOT are in the range 75%-90%, and lower when the throttle is closed</a:t>
            </a:r>
            <a:endParaRPr lang="en-US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AAFBEB-CA73-C23C-9DEC-B3DE1B5F3C87}"/>
              </a:ext>
            </a:extLst>
          </p:cNvPr>
          <p:cNvSpPr txBox="1"/>
          <p:nvPr/>
        </p:nvSpPr>
        <p:spPr>
          <a:xfrm>
            <a:off x="152400" y="1894523"/>
            <a:ext cx="6454775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CA" altLang="en-US" dirty="0">
                <a:sym typeface="Symbol" panose="05050102010706020507" pitchFamily="18" charset="2"/>
              </a:rPr>
              <a:t> 				       </a:t>
            </a:r>
            <a:r>
              <a:rPr lang="en-CA" altLang="en-US" sz="5400" dirty="0">
                <a:sym typeface="Symbol" panose="05050102010706020507" pitchFamily="18" charset="2"/>
              </a:rPr>
              <a:t>.</a:t>
            </a:r>
          </a:p>
          <a:p>
            <a:pPr eaLnBrk="1" hangingPunct="1"/>
            <a:r>
              <a:rPr lang="en-CA" altLang="en-US" dirty="0">
                <a:sym typeface="Symbol" panose="05050102010706020507" pitchFamily="18" charset="2"/>
              </a:rPr>
              <a:t>             </a:t>
            </a:r>
            <a:r>
              <a:rPr lang="en-CA" altLang="en-US" sz="2400" dirty="0">
                <a:sym typeface="Symbol" panose="05050102010706020507" pitchFamily="18" charset="2"/>
              </a:rPr>
              <a:t></a:t>
            </a:r>
            <a:r>
              <a:rPr lang="en-CA" altLang="en-US" sz="2400" i="1" baseline="-25000" dirty="0">
                <a:sym typeface="Symbol" panose="05050102010706020507" pitchFamily="18" charset="2"/>
              </a:rPr>
              <a:t>v</a:t>
            </a:r>
            <a:r>
              <a:rPr lang="en-CA" altLang="en-US" sz="2400" dirty="0">
                <a:sym typeface="Symbol" panose="05050102010706020507" pitchFamily="18" charset="2"/>
              </a:rPr>
              <a:t> = m</a:t>
            </a:r>
            <a:r>
              <a:rPr lang="en-CA" altLang="en-US" sz="2400" baseline="-25000" dirty="0">
                <a:sym typeface="Symbol" panose="05050102010706020507" pitchFamily="18" charset="2"/>
              </a:rPr>
              <a:t>a</a:t>
            </a:r>
            <a:r>
              <a:rPr lang="en-CA" altLang="en-US" sz="2400" dirty="0">
                <a:sym typeface="Symbol" panose="05050102010706020507" pitchFamily="18" charset="2"/>
              </a:rPr>
              <a:t> / (</a:t>
            </a:r>
            <a:r>
              <a:rPr lang="en-CA" altLang="en-US" sz="2400" baseline="-25000" dirty="0">
                <a:sym typeface="Symbol" panose="05050102010706020507" pitchFamily="18" charset="2"/>
              </a:rPr>
              <a:t>a</a:t>
            </a:r>
            <a:r>
              <a:rPr lang="en-CA" altLang="en-US" sz="2400" dirty="0">
                <a:sym typeface="Symbol" panose="05050102010706020507" pitchFamily="18" charset="2"/>
              </a:rPr>
              <a:t> </a:t>
            </a:r>
            <a:r>
              <a:rPr lang="en-CA" altLang="en-US" sz="2400" dirty="0" err="1">
                <a:sym typeface="Symbol" panose="05050102010706020507" pitchFamily="18" charset="2"/>
              </a:rPr>
              <a:t>V</a:t>
            </a:r>
            <a:r>
              <a:rPr lang="en-CA" altLang="en-US" sz="2400" baseline="-25000" dirty="0" err="1">
                <a:sym typeface="Symbol" panose="05050102010706020507" pitchFamily="18" charset="2"/>
              </a:rPr>
              <a:t>bdc</a:t>
            </a:r>
            <a:r>
              <a:rPr lang="en-CA" altLang="en-US" sz="2400" dirty="0">
                <a:sym typeface="Symbol" panose="05050102010706020507" pitchFamily="18" charset="2"/>
              </a:rPr>
              <a:t>) = </a:t>
            </a:r>
            <a:r>
              <a:rPr lang="en-CA" altLang="en-US" sz="2400" dirty="0" err="1">
                <a:sym typeface="Symbol" panose="05050102010706020507" pitchFamily="18" charset="2"/>
              </a:rPr>
              <a:t>n</a:t>
            </a:r>
            <a:r>
              <a:rPr lang="en-CA" altLang="en-US" sz="2400" baseline="-25000" dirty="0" err="1">
                <a:sym typeface="Symbol" panose="05050102010706020507" pitchFamily="18" charset="2"/>
              </a:rPr>
              <a:t>R</a:t>
            </a:r>
            <a:r>
              <a:rPr lang="en-CA" altLang="en-US" sz="2400" dirty="0">
                <a:sym typeface="Symbol" panose="05050102010706020507" pitchFamily="18" charset="2"/>
              </a:rPr>
              <a:t> m</a:t>
            </a:r>
            <a:r>
              <a:rPr lang="en-CA" altLang="en-US" sz="2400" baseline="-25000" dirty="0">
                <a:sym typeface="Symbol" panose="05050102010706020507" pitchFamily="18" charset="2"/>
              </a:rPr>
              <a:t>a</a:t>
            </a:r>
            <a:r>
              <a:rPr lang="en-CA" altLang="en-US" sz="2400" dirty="0">
                <a:sym typeface="Symbol" panose="05050102010706020507" pitchFamily="18" charset="2"/>
              </a:rPr>
              <a:t> / (</a:t>
            </a:r>
            <a:r>
              <a:rPr lang="en-CA" altLang="en-US" sz="2400" baseline="-25000" dirty="0">
                <a:sym typeface="Symbol" panose="05050102010706020507" pitchFamily="18" charset="2"/>
              </a:rPr>
              <a:t>a</a:t>
            </a:r>
            <a:r>
              <a:rPr lang="en-CA" altLang="en-US" sz="2400" dirty="0">
                <a:sym typeface="Symbol" panose="05050102010706020507" pitchFamily="18" charset="2"/>
              </a:rPr>
              <a:t> </a:t>
            </a:r>
            <a:r>
              <a:rPr lang="en-CA" altLang="en-US" sz="2400" dirty="0" err="1">
                <a:sym typeface="Symbol" panose="05050102010706020507" pitchFamily="18" charset="2"/>
              </a:rPr>
              <a:t>V</a:t>
            </a:r>
            <a:r>
              <a:rPr lang="en-CA" altLang="en-US" sz="2400" baseline="-25000" dirty="0" err="1">
                <a:sym typeface="Symbol" panose="05050102010706020507" pitchFamily="18" charset="2"/>
              </a:rPr>
              <a:t>bdc</a:t>
            </a:r>
            <a:r>
              <a:rPr lang="en-CA" altLang="en-US" sz="2400" dirty="0">
                <a:sym typeface="Symbol" panose="05050102010706020507" pitchFamily="18" charset="2"/>
              </a:rPr>
              <a:t> N)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DCCB12-5E4D-3EAE-FF32-F37775D90F5B}"/>
              </a:ext>
            </a:extLst>
          </p:cNvPr>
          <p:cNvSpPr txBox="1"/>
          <p:nvPr/>
        </p:nvSpPr>
        <p:spPr>
          <a:xfrm>
            <a:off x="297598" y="2849562"/>
            <a:ext cx="8160602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CA" altLang="en-US" dirty="0">
                <a:sym typeface="Symbol" panose="05050102010706020507" pitchFamily="18" charset="2"/>
              </a:rPr>
              <a:t> 				     		  </a:t>
            </a:r>
            <a:r>
              <a:rPr lang="en-CA" altLang="en-US" sz="5400" dirty="0">
                <a:sym typeface="Symbol" panose="05050102010706020507" pitchFamily="18" charset="2"/>
              </a:rPr>
              <a:t>.</a:t>
            </a:r>
          </a:p>
          <a:p>
            <a:pPr eaLnBrk="1" hangingPunct="1"/>
            <a:r>
              <a:rPr lang="en-CA" altLang="en-US" dirty="0">
                <a:sym typeface="Symbol" panose="05050102010706020507" pitchFamily="18" charset="2"/>
              </a:rPr>
              <a:t>Approximation: 	</a:t>
            </a:r>
            <a:r>
              <a:rPr lang="en-CA" altLang="en-US" sz="2400" dirty="0">
                <a:sym typeface="Symbol" panose="05050102010706020507" pitchFamily="18" charset="2"/>
              </a:rPr>
              <a:t></a:t>
            </a:r>
            <a:r>
              <a:rPr lang="en-CA" altLang="en-US" sz="2400" i="1" baseline="-25000" dirty="0">
                <a:sym typeface="Symbol" panose="05050102010706020507" pitchFamily="18" charset="2"/>
              </a:rPr>
              <a:t>v</a:t>
            </a:r>
            <a:r>
              <a:rPr lang="en-CA" altLang="en-US" sz="2400" dirty="0">
                <a:sym typeface="Symbol" panose="05050102010706020507" pitchFamily="18" charset="2"/>
              </a:rPr>
              <a:t> = m</a:t>
            </a:r>
            <a:r>
              <a:rPr lang="en-CA" altLang="en-US" sz="2400" baseline="-25000" dirty="0">
                <a:sym typeface="Symbol" panose="05050102010706020507" pitchFamily="18" charset="2"/>
              </a:rPr>
              <a:t>a</a:t>
            </a:r>
            <a:r>
              <a:rPr lang="en-CA" altLang="en-US" sz="2400" dirty="0">
                <a:sym typeface="Symbol" panose="05050102010706020507" pitchFamily="18" charset="2"/>
              </a:rPr>
              <a:t> / (</a:t>
            </a:r>
            <a:r>
              <a:rPr lang="en-CA" altLang="en-US" sz="2400" baseline="-25000" dirty="0">
                <a:sym typeface="Symbol" panose="05050102010706020507" pitchFamily="18" charset="2"/>
              </a:rPr>
              <a:t>a</a:t>
            </a:r>
            <a:r>
              <a:rPr lang="en-CA" altLang="en-US" sz="2400" dirty="0">
                <a:sym typeface="Symbol" panose="05050102010706020507" pitchFamily="18" charset="2"/>
              </a:rPr>
              <a:t> </a:t>
            </a:r>
            <a:r>
              <a:rPr lang="en-CA" altLang="en-US" sz="2400" dirty="0" err="1">
                <a:sym typeface="Symbol" panose="05050102010706020507" pitchFamily="18" charset="2"/>
              </a:rPr>
              <a:t>V</a:t>
            </a:r>
            <a:r>
              <a:rPr lang="en-CA" altLang="en-US" sz="2400" baseline="-25000" dirty="0" err="1">
                <a:sym typeface="Symbol" panose="05050102010706020507" pitchFamily="18" charset="2"/>
              </a:rPr>
              <a:t>d</a:t>
            </a:r>
            <a:r>
              <a:rPr lang="en-CA" altLang="en-US" sz="2400" dirty="0">
                <a:sym typeface="Symbol" panose="05050102010706020507" pitchFamily="18" charset="2"/>
              </a:rPr>
              <a:t>) = </a:t>
            </a:r>
            <a:r>
              <a:rPr lang="en-CA" altLang="en-US" sz="2400" dirty="0" err="1">
                <a:sym typeface="Symbol" panose="05050102010706020507" pitchFamily="18" charset="2"/>
              </a:rPr>
              <a:t>n</a:t>
            </a:r>
            <a:r>
              <a:rPr lang="en-CA" altLang="en-US" sz="2400" baseline="-25000" dirty="0" err="1">
                <a:sym typeface="Symbol" panose="05050102010706020507" pitchFamily="18" charset="2"/>
              </a:rPr>
              <a:t>R</a:t>
            </a:r>
            <a:r>
              <a:rPr lang="en-CA" altLang="en-US" sz="2400" dirty="0">
                <a:sym typeface="Symbol" panose="05050102010706020507" pitchFamily="18" charset="2"/>
              </a:rPr>
              <a:t> m</a:t>
            </a:r>
            <a:r>
              <a:rPr lang="en-CA" altLang="en-US" sz="2400" baseline="-25000" dirty="0">
                <a:sym typeface="Symbol" panose="05050102010706020507" pitchFamily="18" charset="2"/>
              </a:rPr>
              <a:t>a</a:t>
            </a:r>
            <a:r>
              <a:rPr lang="en-CA" altLang="en-US" sz="2400" dirty="0">
                <a:sym typeface="Symbol" panose="05050102010706020507" pitchFamily="18" charset="2"/>
              </a:rPr>
              <a:t> / (</a:t>
            </a:r>
            <a:r>
              <a:rPr lang="en-CA" altLang="en-US" sz="2400" baseline="-25000" dirty="0">
                <a:sym typeface="Symbol" panose="05050102010706020507" pitchFamily="18" charset="2"/>
              </a:rPr>
              <a:t>a</a:t>
            </a:r>
            <a:r>
              <a:rPr lang="en-CA" altLang="en-US" sz="2400" dirty="0">
                <a:sym typeface="Symbol" panose="05050102010706020507" pitchFamily="18" charset="2"/>
              </a:rPr>
              <a:t> </a:t>
            </a:r>
            <a:r>
              <a:rPr lang="en-CA" altLang="en-US" sz="2400" dirty="0" err="1">
                <a:sym typeface="Symbol" panose="05050102010706020507" pitchFamily="18" charset="2"/>
              </a:rPr>
              <a:t>V</a:t>
            </a:r>
            <a:r>
              <a:rPr lang="en-CA" altLang="en-US" sz="2400" baseline="-25000" dirty="0" err="1">
                <a:sym typeface="Symbol" panose="05050102010706020507" pitchFamily="18" charset="2"/>
              </a:rPr>
              <a:t>d</a:t>
            </a:r>
            <a:r>
              <a:rPr lang="en-CA" altLang="en-US" sz="2400" dirty="0">
                <a:sym typeface="Symbol" panose="05050102010706020507" pitchFamily="18" charset="2"/>
              </a:rPr>
              <a:t> N)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>
            <a:extLst>
              <a:ext uri="{FF2B5EF4-FFF2-40B4-BE49-F238E27FC236}">
                <a16:creationId xmlns:a16="http://schemas.microsoft.com/office/drawing/2014/main" id="{F3BC9A60-89A6-3AA6-6C49-B187F58D0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125" y="265113"/>
            <a:ext cx="2541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/>
              <a:t>Air-Fuel Ratio</a:t>
            </a:r>
            <a:endParaRPr lang="en-US" altLang="en-US" sz="2800" b="1"/>
          </a:p>
        </p:txBody>
      </p:sp>
      <p:sp>
        <p:nvSpPr>
          <p:cNvPr id="19459" name="Text Box 5">
            <a:extLst>
              <a:ext uri="{FF2B5EF4-FFF2-40B4-BE49-F238E27FC236}">
                <a16:creationId xmlns:a16="http://schemas.microsoft.com/office/drawing/2014/main" id="{D5711FD0-A627-D9D4-0D45-3A297C47B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811213"/>
            <a:ext cx="707707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CA" altLang="en-US" dirty="0"/>
              <a:t> For combustion to take place, the proper ratio of air and fuel</a:t>
            </a:r>
            <a:br>
              <a:rPr lang="en-CA" altLang="en-US" dirty="0"/>
            </a:br>
            <a:r>
              <a:rPr lang="en-CA" altLang="en-US" dirty="0"/>
              <a:t>  must be present in the cylinder.</a:t>
            </a:r>
            <a:br>
              <a:rPr lang="en-CA" altLang="en-US" dirty="0"/>
            </a:br>
            <a:endParaRPr lang="en-CA" altLang="en-US" dirty="0"/>
          </a:p>
          <a:p>
            <a:pPr eaLnBrk="1" hangingPunct="1">
              <a:buFontTx/>
              <a:buChar char="•"/>
            </a:pPr>
            <a:r>
              <a:rPr lang="en-CA" altLang="en-US"/>
              <a:t>The </a:t>
            </a:r>
            <a:r>
              <a:rPr lang="en-CA" altLang="en-US" b="1"/>
              <a:t>air-fuel ratio</a:t>
            </a:r>
            <a:r>
              <a:rPr lang="en-CA" altLang="en-US"/>
              <a:t> is defined as</a:t>
            </a:r>
          </a:p>
          <a:p>
            <a:pPr eaLnBrk="1" hangingPunct="1"/>
            <a:r>
              <a:rPr lang="en-CA" altLang="en-US" dirty="0"/>
              <a:t>                                         </a:t>
            </a:r>
            <a:r>
              <a:rPr lang="en-CA" altLang="en-US" sz="5400" dirty="0"/>
              <a:t>.  .</a:t>
            </a:r>
          </a:p>
          <a:p>
            <a:pPr eaLnBrk="1" hangingPunct="1"/>
            <a:r>
              <a:rPr lang="en-CA" altLang="en-US" dirty="0"/>
              <a:t>           </a:t>
            </a:r>
            <a:r>
              <a:rPr lang="en-CA" altLang="en-US" sz="2400" dirty="0"/>
              <a:t>AF = m</a:t>
            </a:r>
            <a:r>
              <a:rPr lang="en-CA" altLang="en-US" sz="2400" baseline="-25000" dirty="0"/>
              <a:t>a</a:t>
            </a:r>
            <a:r>
              <a:rPr lang="en-CA" altLang="en-US" sz="2400" dirty="0"/>
              <a:t> / m</a:t>
            </a:r>
            <a:r>
              <a:rPr lang="en-CA" altLang="en-US" sz="2400" baseline="-25000" dirty="0"/>
              <a:t>f</a:t>
            </a:r>
            <a:r>
              <a:rPr lang="en-CA" altLang="en-US" sz="2400" dirty="0"/>
              <a:t> = m</a:t>
            </a:r>
            <a:r>
              <a:rPr lang="en-CA" altLang="en-US" sz="2400" baseline="-25000" dirty="0"/>
              <a:t>a</a:t>
            </a:r>
            <a:r>
              <a:rPr lang="en-CA" altLang="en-US" sz="2400" dirty="0"/>
              <a:t> / m</a:t>
            </a:r>
            <a:r>
              <a:rPr lang="en-CA" altLang="en-US" sz="2400" baseline="-25000" dirty="0"/>
              <a:t>f</a:t>
            </a:r>
            <a:endParaRPr lang="en-US" altLang="en-US" sz="2400" baseline="-25000" dirty="0"/>
          </a:p>
        </p:txBody>
      </p:sp>
      <p:sp>
        <p:nvSpPr>
          <p:cNvPr id="19460" name="Text Box 7">
            <a:extLst>
              <a:ext uri="{FF2B5EF4-FFF2-40B4-BE49-F238E27FC236}">
                <a16:creationId xmlns:a16="http://schemas.microsoft.com/office/drawing/2014/main" id="{26D70883-F631-5F04-4E12-69465B859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3440113"/>
            <a:ext cx="817768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CA" altLang="en-US" dirty="0"/>
              <a:t> The ideal AF for gasoline is about 15:1, with homogenous combustion</a:t>
            </a:r>
            <a:br>
              <a:rPr lang="en-CA" altLang="en-US" dirty="0"/>
            </a:br>
            <a:r>
              <a:rPr lang="en-CA" altLang="en-US" dirty="0"/>
              <a:t>   possible in the range of 6 to 19.</a:t>
            </a:r>
          </a:p>
          <a:p>
            <a:pPr eaLnBrk="1" hangingPunct="1"/>
            <a:endParaRPr lang="en-CA" altLang="en-US" dirty="0"/>
          </a:p>
          <a:p>
            <a:pPr eaLnBrk="1" hangingPunct="1">
              <a:buFontTx/>
              <a:buChar char="•"/>
            </a:pPr>
            <a:r>
              <a:rPr lang="en-CA" altLang="en-US" dirty="0"/>
              <a:t> For a SI engine the AF is in the range of 12:1 to 15:1 depending</a:t>
            </a:r>
            <a:br>
              <a:rPr lang="en-CA" altLang="en-US" dirty="0"/>
            </a:br>
            <a:r>
              <a:rPr lang="en-CA" altLang="en-US" dirty="0"/>
              <a:t>  on the operating conditions.</a:t>
            </a:r>
          </a:p>
          <a:p>
            <a:pPr eaLnBrk="1" hangingPunct="1">
              <a:buFontTx/>
              <a:buChar char="•"/>
            </a:pPr>
            <a:endParaRPr lang="en-CA" altLang="en-US" dirty="0"/>
          </a:p>
          <a:p>
            <a:pPr eaLnBrk="1" hangingPunct="1">
              <a:buFontTx/>
              <a:buChar char="•"/>
            </a:pPr>
            <a:r>
              <a:rPr lang="en-CA" altLang="en-US" dirty="0"/>
              <a:t> For a CI engine, where the mixture is highly non-homogeneous</a:t>
            </a:r>
            <a:br>
              <a:rPr lang="en-CA" altLang="en-US" dirty="0"/>
            </a:br>
            <a:r>
              <a:rPr lang="en-CA" altLang="en-US" dirty="0"/>
              <a:t>  and the AF is in the range of 18 to 70.</a:t>
            </a: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roup 2">
            <a:extLst>
              <a:ext uri="{FF2B5EF4-FFF2-40B4-BE49-F238E27FC236}">
                <a16:creationId xmlns:a16="http://schemas.microsoft.com/office/drawing/2014/main" id="{B5DFCCCF-89FA-8EB8-3AE2-32E8566FC581}"/>
              </a:ext>
            </a:extLst>
          </p:cNvPr>
          <p:cNvGrpSpPr>
            <a:grpSpLocks/>
          </p:cNvGrpSpPr>
          <p:nvPr/>
        </p:nvGrpSpPr>
        <p:grpSpPr bwMode="auto">
          <a:xfrm>
            <a:off x="469900" y="1143000"/>
            <a:ext cx="3605926" cy="4719638"/>
            <a:chOff x="293" y="767"/>
            <a:chExt cx="2140" cy="2854"/>
          </a:xfrm>
        </p:grpSpPr>
        <p:sp>
          <p:nvSpPr>
            <p:cNvPr id="1038" name="Rectangle 3">
              <a:extLst>
                <a:ext uri="{FF2B5EF4-FFF2-40B4-BE49-F238E27FC236}">
                  <a16:creationId xmlns:a16="http://schemas.microsoft.com/office/drawing/2014/main" id="{2BC128F7-005F-305C-249A-E20653C142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8" y="3072"/>
              <a:ext cx="56" cy="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pic>
          <p:nvPicPr>
            <p:cNvPr id="1039" name="Picture 4" descr="f5">
              <a:extLst>
                <a:ext uri="{FF2B5EF4-FFF2-40B4-BE49-F238E27FC236}">
                  <a16:creationId xmlns:a16="http://schemas.microsoft.com/office/drawing/2014/main" id="{6FE2686B-C964-73E4-BD80-5DC2D4E136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" y="767"/>
              <a:ext cx="1997" cy="2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0" name="Text Box 5">
              <a:extLst>
                <a:ext uri="{FF2B5EF4-FFF2-40B4-BE49-F238E27FC236}">
                  <a16:creationId xmlns:a16="http://schemas.microsoft.com/office/drawing/2014/main" id="{BE010083-A930-DCA0-3075-7DB6343EA3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8" y="1679"/>
              <a:ext cx="280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1400" b="1"/>
                <a:t>BC</a:t>
              </a:r>
              <a:endParaRPr lang="en-US" altLang="en-US" sz="1400" b="1"/>
            </a:p>
          </p:txBody>
        </p:sp>
        <p:sp>
          <p:nvSpPr>
            <p:cNvPr id="1041" name="Text Box 6">
              <a:extLst>
                <a:ext uri="{FF2B5EF4-FFF2-40B4-BE49-F238E27FC236}">
                  <a16:creationId xmlns:a16="http://schemas.microsoft.com/office/drawing/2014/main" id="{9C3D6B45-959B-086E-5B50-3064648B11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8" y="1308"/>
              <a:ext cx="685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1400" b="1" dirty="0"/>
                <a:t>L (stroke)</a:t>
              </a:r>
              <a:endParaRPr lang="en-US" altLang="en-US" sz="1400" b="1" dirty="0"/>
            </a:p>
          </p:txBody>
        </p:sp>
        <p:sp>
          <p:nvSpPr>
            <p:cNvPr id="1042" name="Text Box 7">
              <a:extLst>
                <a:ext uri="{FF2B5EF4-FFF2-40B4-BE49-F238E27FC236}">
                  <a16:creationId xmlns:a16="http://schemas.microsoft.com/office/drawing/2014/main" id="{A46DD299-D34A-2AE3-9172-A02E20D1DC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8" y="869"/>
              <a:ext cx="280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1400" b="1"/>
                <a:t>TC</a:t>
              </a:r>
              <a:endParaRPr lang="en-US" altLang="en-US" sz="1400" b="1"/>
            </a:p>
          </p:txBody>
        </p:sp>
        <p:sp>
          <p:nvSpPr>
            <p:cNvPr id="1043" name="Text Box 8">
              <a:extLst>
                <a:ext uri="{FF2B5EF4-FFF2-40B4-BE49-F238E27FC236}">
                  <a16:creationId xmlns:a16="http://schemas.microsoft.com/office/drawing/2014/main" id="{CBE48F79-3F94-DC95-54BD-F99C3F4D7C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5" y="2179"/>
              <a:ext cx="281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1400" b="1" dirty="0" err="1"/>
                <a:t>l</a:t>
              </a:r>
              <a:r>
                <a:rPr lang="en-CA" altLang="en-US" sz="1400" b="1" baseline="-25000" dirty="0" err="1"/>
                <a:t>rod</a:t>
              </a:r>
              <a:endParaRPr lang="en-US" altLang="en-US" sz="1400" b="1" dirty="0"/>
            </a:p>
          </p:txBody>
        </p:sp>
        <p:sp>
          <p:nvSpPr>
            <p:cNvPr id="1044" name="Text Box 9">
              <a:extLst>
                <a:ext uri="{FF2B5EF4-FFF2-40B4-BE49-F238E27FC236}">
                  <a16:creationId xmlns:a16="http://schemas.microsoft.com/office/drawing/2014/main" id="{5D8A2234-FCB0-A706-7777-1C4517EDBB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" y="814"/>
              <a:ext cx="280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1400" b="1"/>
                <a:t>V</a:t>
              </a:r>
              <a:r>
                <a:rPr lang="en-CA" altLang="en-US" sz="1400" b="1" baseline="-25000"/>
                <a:t>C</a:t>
              </a:r>
              <a:endParaRPr lang="en-US" altLang="en-US" sz="1400" b="1" baseline="-25000"/>
            </a:p>
          </p:txBody>
        </p:sp>
        <p:sp>
          <p:nvSpPr>
            <p:cNvPr id="1045" name="Text Box 10">
              <a:extLst>
                <a:ext uri="{FF2B5EF4-FFF2-40B4-BE49-F238E27FC236}">
                  <a16:creationId xmlns:a16="http://schemas.microsoft.com/office/drawing/2014/main" id="{7735F668-5319-2653-2DF4-B3CF66C805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2" y="2225"/>
              <a:ext cx="200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1400" b="1"/>
                <a:t>s</a:t>
              </a:r>
              <a:endParaRPr lang="en-US" altLang="en-US" sz="1400" b="1"/>
            </a:p>
          </p:txBody>
        </p:sp>
        <p:sp>
          <p:nvSpPr>
            <p:cNvPr id="1046" name="Rectangle 11">
              <a:extLst>
                <a:ext uri="{FF2B5EF4-FFF2-40B4-BE49-F238E27FC236}">
                  <a16:creationId xmlns:a16="http://schemas.microsoft.com/office/drawing/2014/main" id="{9B1CA103-79FD-389A-F37C-E3945731D2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9" y="3087"/>
              <a:ext cx="79" cy="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7" name="Text Box 12">
              <a:extLst>
                <a:ext uri="{FF2B5EF4-FFF2-40B4-BE49-F238E27FC236}">
                  <a16:creationId xmlns:a16="http://schemas.microsoft.com/office/drawing/2014/main" id="{A9F1B396-74EB-A13C-663F-D1C2808B43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3" y="3008"/>
              <a:ext cx="136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1400" b="1"/>
                <a:t>a</a:t>
              </a:r>
              <a:endParaRPr lang="en-US" altLang="en-US" sz="1400" b="1"/>
            </a:p>
          </p:txBody>
        </p:sp>
        <p:sp>
          <p:nvSpPr>
            <p:cNvPr id="1048" name="Rectangle 13">
              <a:extLst>
                <a:ext uri="{FF2B5EF4-FFF2-40B4-BE49-F238E27FC236}">
                  <a16:creationId xmlns:a16="http://schemas.microsoft.com/office/drawing/2014/main" id="{8288703D-69CC-8B69-47CC-07B9C2ED29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8" y="2856"/>
              <a:ext cx="88" cy="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9" name="Text Box 14">
              <a:extLst>
                <a:ext uri="{FF2B5EF4-FFF2-40B4-BE49-F238E27FC236}">
                  <a16:creationId xmlns:a16="http://schemas.microsoft.com/office/drawing/2014/main" id="{6C7A1964-84DF-4E2F-F334-23E2B7095E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8" y="2821"/>
              <a:ext cx="184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1400" b="1">
                  <a:latin typeface="Symbol" panose="05050102010706020507" pitchFamily="18" charset="2"/>
                </a:rPr>
                <a:t>q</a:t>
              </a:r>
              <a:endParaRPr lang="en-US" altLang="en-US" sz="1400" b="1">
                <a:latin typeface="Symbol" panose="05050102010706020507" pitchFamily="18" charset="2"/>
              </a:endParaRPr>
            </a:p>
          </p:txBody>
        </p:sp>
        <p:sp>
          <p:nvSpPr>
            <p:cNvPr id="1050" name="Rectangle 15">
              <a:extLst>
                <a:ext uri="{FF2B5EF4-FFF2-40B4-BE49-F238E27FC236}">
                  <a16:creationId xmlns:a16="http://schemas.microsoft.com/office/drawing/2014/main" id="{41E7E93C-D163-7CF3-1C94-7EC0D1221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" y="1376"/>
              <a:ext cx="360" cy="2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1" name="Rectangle 16">
              <a:extLst>
                <a:ext uri="{FF2B5EF4-FFF2-40B4-BE49-F238E27FC236}">
                  <a16:creationId xmlns:a16="http://schemas.microsoft.com/office/drawing/2014/main" id="{DD7AB2D3-8DA4-97D4-2E41-714E911FBC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1424"/>
              <a:ext cx="336" cy="1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2" name="Text Box 17">
              <a:extLst>
                <a:ext uri="{FF2B5EF4-FFF2-40B4-BE49-F238E27FC236}">
                  <a16:creationId xmlns:a16="http://schemas.microsoft.com/office/drawing/2014/main" id="{F4B49337-2543-3ADE-5D51-EAE11FF001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7" y="1004"/>
              <a:ext cx="200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1400" b="1"/>
                <a:t>B</a:t>
              </a:r>
              <a:endParaRPr lang="en-US" altLang="en-US" sz="1400" b="1"/>
            </a:p>
          </p:txBody>
        </p:sp>
      </p:grpSp>
      <p:grpSp>
        <p:nvGrpSpPr>
          <p:cNvPr id="1031" name="Group 27">
            <a:extLst>
              <a:ext uri="{FF2B5EF4-FFF2-40B4-BE49-F238E27FC236}">
                <a16:creationId xmlns:a16="http://schemas.microsoft.com/office/drawing/2014/main" id="{B8B97ED7-9620-B3A1-CCA5-60D940B449D5}"/>
              </a:ext>
            </a:extLst>
          </p:cNvPr>
          <p:cNvGrpSpPr>
            <a:grpSpLocks/>
          </p:cNvGrpSpPr>
          <p:nvPr/>
        </p:nvGrpSpPr>
        <p:grpSpPr bwMode="auto">
          <a:xfrm>
            <a:off x="4075113" y="1219200"/>
            <a:ext cx="4592637" cy="4741862"/>
            <a:chOff x="4011613" y="1054101"/>
            <a:chExt cx="4592637" cy="4741861"/>
          </a:xfrm>
        </p:grpSpPr>
        <p:graphicFrame>
          <p:nvGraphicFramePr>
            <p:cNvPr id="1026" name="Object 18">
              <a:extLst>
                <a:ext uri="{FF2B5EF4-FFF2-40B4-BE49-F238E27FC236}">
                  <a16:creationId xmlns:a16="http://schemas.microsoft.com/office/drawing/2014/main" id="{89672D9A-DB7D-83BC-E10A-0DE6BC6C8F7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13323960"/>
                </p:ext>
              </p:extLst>
            </p:nvPr>
          </p:nvGraphicFramePr>
          <p:xfrm>
            <a:off x="4011613" y="1054101"/>
            <a:ext cx="4157662" cy="554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095200" imgH="279360" progId="Equation.3">
                    <p:embed/>
                  </p:oleObj>
                </mc:Choice>
                <mc:Fallback>
                  <p:oleObj name="Equation" r:id="rId3" imgW="2095200" imgH="279360" progId="Equation.3">
                    <p:embed/>
                    <p:pic>
                      <p:nvPicPr>
                        <p:cNvPr id="1026" name="Object 18">
                          <a:extLst>
                            <a:ext uri="{FF2B5EF4-FFF2-40B4-BE49-F238E27FC236}">
                              <a16:creationId xmlns:a16="http://schemas.microsoft.com/office/drawing/2014/main" id="{89672D9A-DB7D-83BC-E10A-0DE6BC6C8F7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1613" y="1054101"/>
                          <a:ext cx="4157662" cy="5540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4" name="Text Box 19">
              <a:extLst>
                <a:ext uri="{FF2B5EF4-FFF2-40B4-BE49-F238E27FC236}">
                  <a16:creationId xmlns:a16="http://schemas.microsoft.com/office/drawing/2014/main" id="{890BCF5D-9ECF-0C5D-31CD-F385BDAF63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2888" y="2565400"/>
              <a:ext cx="4406899" cy="3385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1600"/>
                <a:t>The cylinder volume at any crank angle is:</a:t>
              </a:r>
              <a:endParaRPr lang="en-US" altLang="en-US" sz="1600"/>
            </a:p>
          </p:txBody>
        </p:sp>
        <p:graphicFrame>
          <p:nvGraphicFramePr>
            <p:cNvPr id="1027" name="Object 20">
              <a:extLst>
                <a:ext uri="{FF2B5EF4-FFF2-40B4-BE49-F238E27FC236}">
                  <a16:creationId xmlns:a16="http://schemas.microsoft.com/office/drawing/2014/main" id="{B2CFF22A-CDBA-2353-98BA-F737AB8B1D5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86799645"/>
                </p:ext>
              </p:extLst>
            </p:nvPr>
          </p:nvGraphicFramePr>
          <p:xfrm>
            <a:off x="4062413" y="2911476"/>
            <a:ext cx="3279775" cy="708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942920" imgH="419040" progId="Equation.3">
                    <p:embed/>
                  </p:oleObj>
                </mc:Choice>
                <mc:Fallback>
                  <p:oleObj name="Equation" r:id="rId5" imgW="1942920" imgH="419040" progId="Equation.3">
                    <p:embed/>
                    <p:pic>
                      <p:nvPicPr>
                        <p:cNvPr id="1027" name="Object 20">
                          <a:extLst>
                            <a:ext uri="{FF2B5EF4-FFF2-40B4-BE49-F238E27FC236}">
                              <a16:creationId xmlns:a16="http://schemas.microsoft.com/office/drawing/2014/main" id="{B2CFF22A-CDBA-2353-98BA-F737AB8B1D5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62413" y="2911476"/>
                          <a:ext cx="3279775" cy="708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5" name="Text Box 21">
              <a:extLst>
                <a:ext uri="{FF2B5EF4-FFF2-40B4-BE49-F238E27FC236}">
                  <a16:creationId xmlns:a16="http://schemas.microsoft.com/office/drawing/2014/main" id="{8C973F0D-9BBF-A694-6F62-6696EAE85D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48125" y="4745038"/>
              <a:ext cx="3873499" cy="3385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1600"/>
                <a:t>Compression ratio:</a:t>
              </a:r>
              <a:endParaRPr lang="en-US" altLang="en-US" sz="1600"/>
            </a:p>
          </p:txBody>
        </p:sp>
        <p:graphicFrame>
          <p:nvGraphicFramePr>
            <p:cNvPr id="1028" name="Object 22">
              <a:extLst>
                <a:ext uri="{FF2B5EF4-FFF2-40B4-BE49-F238E27FC236}">
                  <a16:creationId xmlns:a16="http://schemas.microsoft.com/office/drawing/2014/main" id="{713A92D8-515C-4EB9-5718-719574E5243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56397769"/>
                </p:ext>
              </p:extLst>
            </p:nvPr>
          </p:nvGraphicFramePr>
          <p:xfrm>
            <a:off x="4059300" y="5126037"/>
            <a:ext cx="1912564" cy="669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231560" imgH="431640" progId="Equation.3">
                    <p:embed/>
                  </p:oleObj>
                </mc:Choice>
                <mc:Fallback>
                  <p:oleObj name="Equation" r:id="rId7" imgW="1231560" imgH="431640" progId="Equation.3">
                    <p:embed/>
                    <p:pic>
                      <p:nvPicPr>
                        <p:cNvPr id="1028" name="Object 22">
                          <a:extLst>
                            <a:ext uri="{FF2B5EF4-FFF2-40B4-BE49-F238E27FC236}">
                              <a16:creationId xmlns:a16="http://schemas.microsoft.com/office/drawing/2014/main" id="{713A92D8-515C-4EB9-5718-719574E5243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9300" y="5126037"/>
                          <a:ext cx="1912564" cy="669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6" name="Text Box 23">
              <a:extLst>
                <a:ext uri="{FF2B5EF4-FFF2-40B4-BE49-F238E27FC236}">
                  <a16:creationId xmlns:a16="http://schemas.microsoft.com/office/drawing/2014/main" id="{8937F520-F10F-862C-D033-778D955CDE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2888" y="1816100"/>
              <a:ext cx="4551362" cy="584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1600"/>
                <a:t>Cylinder volume when piston at TC (</a:t>
              </a:r>
              <a:r>
                <a:rPr lang="en-CA" altLang="en-US" sz="1600" i="1"/>
                <a:t>s=l+a</a:t>
              </a:r>
              <a:r>
                <a:rPr lang="en-CA" altLang="en-US" sz="1600"/>
                <a:t>) defined as the </a:t>
              </a:r>
              <a:r>
                <a:rPr lang="en-CA" altLang="en-US" sz="1600" u="sng"/>
                <a:t>clearance volume</a:t>
              </a:r>
              <a:r>
                <a:rPr lang="en-CA" altLang="en-US" sz="1600"/>
                <a:t> V</a:t>
              </a:r>
              <a:r>
                <a:rPr lang="en-CA" altLang="en-US" sz="1600" baseline="-25000"/>
                <a:t>c</a:t>
              </a:r>
              <a:endParaRPr lang="en-US" altLang="en-US" sz="1600"/>
            </a:p>
          </p:txBody>
        </p:sp>
        <p:sp>
          <p:nvSpPr>
            <p:cNvPr id="1037" name="Text Box 24">
              <a:extLst>
                <a:ext uri="{FF2B5EF4-FFF2-40B4-BE49-F238E27FC236}">
                  <a16:creationId xmlns:a16="http://schemas.microsoft.com/office/drawing/2014/main" id="{4C8345A5-0E19-0695-5F81-76284C44FB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40188" y="3657600"/>
              <a:ext cx="4564062" cy="3385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1600"/>
                <a:t>Maximum displacement, or swept, volume:</a:t>
              </a:r>
              <a:endParaRPr lang="en-US" altLang="en-US" sz="1600"/>
            </a:p>
          </p:txBody>
        </p:sp>
        <p:graphicFrame>
          <p:nvGraphicFramePr>
            <p:cNvPr id="1029" name="Object 25">
              <a:extLst>
                <a:ext uri="{FF2B5EF4-FFF2-40B4-BE49-F238E27FC236}">
                  <a16:creationId xmlns:a16="http://schemas.microsoft.com/office/drawing/2014/main" id="{88F00950-898E-B35E-C719-E0FB4948F75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132263" y="3975100"/>
            <a:ext cx="1381125" cy="787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180588" imgH="672808" progId="Equation.3">
                    <p:embed/>
                  </p:oleObj>
                </mc:Choice>
                <mc:Fallback>
                  <p:oleObj name="Equation" r:id="rId9" imgW="1180588" imgH="672808" progId="Equation.3">
                    <p:embed/>
                    <p:pic>
                      <p:nvPicPr>
                        <p:cNvPr id="1029" name="Object 25">
                          <a:extLst>
                            <a:ext uri="{FF2B5EF4-FFF2-40B4-BE49-F238E27FC236}">
                              <a16:creationId xmlns:a16="http://schemas.microsoft.com/office/drawing/2014/main" id="{88F00950-898E-B35E-C719-E0FB4948F75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32263" y="3975100"/>
                          <a:ext cx="1381125" cy="787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32" name="Text Box 26">
            <a:extLst>
              <a:ext uri="{FF2B5EF4-FFF2-40B4-BE49-F238E27FC236}">
                <a16:creationId xmlns:a16="http://schemas.microsoft.com/office/drawing/2014/main" id="{D9844708-D1E0-AFA1-1644-173AA2E7B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430213"/>
            <a:ext cx="3159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/>
              <a:t>Engine Geometry</a:t>
            </a:r>
            <a:endParaRPr lang="en-US" altLang="en-US" sz="2800" b="1"/>
          </a:p>
        </p:txBody>
      </p:sp>
      <p:sp>
        <p:nvSpPr>
          <p:cNvPr id="1033" name="Text Box 27">
            <a:extLst>
              <a:ext uri="{FF2B5EF4-FFF2-40B4-BE49-F238E27FC236}">
                <a16:creationId xmlns:a16="http://schemas.microsoft.com/office/drawing/2014/main" id="{EFC11CCB-8FC7-1939-8D0F-F763B57A3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88" y="5943600"/>
            <a:ext cx="3873500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altLang="en-US" sz="1600"/>
              <a:t>For most engines B </a:t>
            </a:r>
            <a:r>
              <a:rPr lang="en-US" altLang="en-US" sz="1600">
                <a:cs typeface="Arial" panose="020B0604020202020204" pitchFamily="34" charset="0"/>
              </a:rPr>
              <a:t>~ L (square engine)</a:t>
            </a:r>
            <a:endParaRPr lang="en-US" altLang="en-US"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3" name="Group 2">
            <a:extLst>
              <a:ext uri="{FF2B5EF4-FFF2-40B4-BE49-F238E27FC236}">
                <a16:creationId xmlns:a16="http://schemas.microsoft.com/office/drawing/2014/main" id="{D695BBC7-0E3C-C582-B6B3-63BFE504C279}"/>
              </a:ext>
            </a:extLst>
          </p:cNvPr>
          <p:cNvGrpSpPr>
            <a:grpSpLocks/>
          </p:cNvGrpSpPr>
          <p:nvPr/>
        </p:nvGrpSpPr>
        <p:grpSpPr bwMode="auto">
          <a:xfrm>
            <a:off x="427038" y="1128713"/>
            <a:ext cx="3497269" cy="4725987"/>
            <a:chOff x="293" y="767"/>
            <a:chExt cx="2065" cy="2854"/>
          </a:xfrm>
        </p:grpSpPr>
        <p:sp>
          <p:nvSpPr>
            <p:cNvPr id="2058" name="Rectangle 3">
              <a:extLst>
                <a:ext uri="{FF2B5EF4-FFF2-40B4-BE49-F238E27FC236}">
                  <a16:creationId xmlns:a16="http://schemas.microsoft.com/office/drawing/2014/main" id="{6C8B4CD9-D4D6-B683-D94D-1C89AFF10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8" y="3072"/>
              <a:ext cx="56" cy="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pic>
          <p:nvPicPr>
            <p:cNvPr id="2059" name="Picture 4" descr="f5">
              <a:extLst>
                <a:ext uri="{FF2B5EF4-FFF2-40B4-BE49-F238E27FC236}">
                  <a16:creationId xmlns:a16="http://schemas.microsoft.com/office/drawing/2014/main" id="{CE1BB2F3-A285-B862-B10C-C0A49E7DC1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" y="767"/>
              <a:ext cx="1997" cy="2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0" name="Text Box 5">
              <a:extLst>
                <a:ext uri="{FF2B5EF4-FFF2-40B4-BE49-F238E27FC236}">
                  <a16:creationId xmlns:a16="http://schemas.microsoft.com/office/drawing/2014/main" id="{47BD2973-EB5F-C45E-6B04-8C42781488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8" y="1679"/>
              <a:ext cx="280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1400" b="1"/>
                <a:t>BC</a:t>
              </a:r>
              <a:endParaRPr lang="en-US" altLang="en-US" sz="1400" b="1"/>
            </a:p>
          </p:txBody>
        </p:sp>
        <p:sp>
          <p:nvSpPr>
            <p:cNvPr id="2061" name="Text Box 6">
              <a:extLst>
                <a:ext uri="{FF2B5EF4-FFF2-40B4-BE49-F238E27FC236}">
                  <a16:creationId xmlns:a16="http://schemas.microsoft.com/office/drawing/2014/main" id="{06C4B83F-4347-C1BC-9274-518CFF5581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4" y="1316"/>
              <a:ext cx="59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1400" b="1" dirty="0"/>
                <a:t>L (stroke)</a:t>
              </a:r>
              <a:endParaRPr lang="en-US" altLang="en-US" sz="1400" b="1" dirty="0"/>
            </a:p>
          </p:txBody>
        </p:sp>
        <p:sp>
          <p:nvSpPr>
            <p:cNvPr id="2062" name="Text Box 7">
              <a:extLst>
                <a:ext uri="{FF2B5EF4-FFF2-40B4-BE49-F238E27FC236}">
                  <a16:creationId xmlns:a16="http://schemas.microsoft.com/office/drawing/2014/main" id="{38DF234E-0842-423C-FE61-EDF7532258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8" y="869"/>
              <a:ext cx="280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1400" b="1"/>
                <a:t>TC</a:t>
              </a:r>
              <a:endParaRPr lang="en-US" altLang="en-US" sz="1400" b="1"/>
            </a:p>
          </p:txBody>
        </p:sp>
        <p:sp>
          <p:nvSpPr>
            <p:cNvPr id="2063" name="Text Box 8">
              <a:extLst>
                <a:ext uri="{FF2B5EF4-FFF2-40B4-BE49-F238E27FC236}">
                  <a16:creationId xmlns:a16="http://schemas.microsoft.com/office/drawing/2014/main" id="{86D1D069-089C-EF59-3057-705677241E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52" y="2147"/>
              <a:ext cx="1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1400" b="1"/>
                <a:t>l</a:t>
              </a:r>
              <a:endParaRPr lang="en-US" altLang="en-US" sz="1400" b="1"/>
            </a:p>
          </p:txBody>
        </p:sp>
        <p:sp>
          <p:nvSpPr>
            <p:cNvPr id="2064" name="Text Box 9">
              <a:extLst>
                <a:ext uri="{FF2B5EF4-FFF2-40B4-BE49-F238E27FC236}">
                  <a16:creationId xmlns:a16="http://schemas.microsoft.com/office/drawing/2014/main" id="{646A155A-D204-A153-7B8B-E943D0C4C0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" y="814"/>
              <a:ext cx="280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1400" b="1"/>
                <a:t>V</a:t>
              </a:r>
              <a:r>
                <a:rPr lang="en-CA" altLang="en-US" sz="1400" b="1" baseline="-25000"/>
                <a:t>C</a:t>
              </a:r>
              <a:endParaRPr lang="en-US" altLang="en-US" sz="1400" b="1" baseline="-25000"/>
            </a:p>
          </p:txBody>
        </p:sp>
        <p:sp>
          <p:nvSpPr>
            <p:cNvPr id="2065" name="Text Box 10">
              <a:extLst>
                <a:ext uri="{FF2B5EF4-FFF2-40B4-BE49-F238E27FC236}">
                  <a16:creationId xmlns:a16="http://schemas.microsoft.com/office/drawing/2014/main" id="{AB9A460A-4E4C-DF74-43A5-3D9C79D0DA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2" y="2225"/>
              <a:ext cx="200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1400" b="1"/>
                <a:t>s</a:t>
              </a:r>
              <a:endParaRPr lang="en-US" altLang="en-US" sz="1400" b="1"/>
            </a:p>
          </p:txBody>
        </p:sp>
        <p:sp>
          <p:nvSpPr>
            <p:cNvPr id="2066" name="Rectangle 11">
              <a:extLst>
                <a:ext uri="{FF2B5EF4-FFF2-40B4-BE49-F238E27FC236}">
                  <a16:creationId xmlns:a16="http://schemas.microsoft.com/office/drawing/2014/main" id="{324DD62A-A967-8E65-0153-B6CEABA52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9" y="3087"/>
              <a:ext cx="79" cy="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67" name="Text Box 12">
              <a:extLst>
                <a:ext uri="{FF2B5EF4-FFF2-40B4-BE49-F238E27FC236}">
                  <a16:creationId xmlns:a16="http://schemas.microsoft.com/office/drawing/2014/main" id="{F8DF92A2-8B08-E930-F001-00262A8214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3" y="3008"/>
              <a:ext cx="136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1400" b="1"/>
                <a:t>a</a:t>
              </a:r>
              <a:endParaRPr lang="en-US" altLang="en-US" sz="1400" b="1"/>
            </a:p>
          </p:txBody>
        </p:sp>
        <p:sp>
          <p:nvSpPr>
            <p:cNvPr id="2068" name="Rectangle 13">
              <a:extLst>
                <a:ext uri="{FF2B5EF4-FFF2-40B4-BE49-F238E27FC236}">
                  <a16:creationId xmlns:a16="http://schemas.microsoft.com/office/drawing/2014/main" id="{35DBE95B-A8BC-ED45-ED4F-E68D455EC8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8" y="2856"/>
              <a:ext cx="88" cy="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69" name="Text Box 14">
              <a:extLst>
                <a:ext uri="{FF2B5EF4-FFF2-40B4-BE49-F238E27FC236}">
                  <a16:creationId xmlns:a16="http://schemas.microsoft.com/office/drawing/2014/main" id="{F4D6C123-0D51-7C2C-A3F6-7BED4D01D3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8" y="2821"/>
              <a:ext cx="184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1400" b="1">
                  <a:latin typeface="Symbol" panose="05050102010706020507" pitchFamily="18" charset="2"/>
                </a:rPr>
                <a:t>q</a:t>
              </a:r>
              <a:endParaRPr lang="en-US" altLang="en-US" sz="1400" b="1">
                <a:latin typeface="Symbol" panose="05050102010706020507" pitchFamily="18" charset="2"/>
              </a:endParaRPr>
            </a:p>
          </p:txBody>
        </p:sp>
        <p:sp>
          <p:nvSpPr>
            <p:cNvPr id="2070" name="Rectangle 15">
              <a:extLst>
                <a:ext uri="{FF2B5EF4-FFF2-40B4-BE49-F238E27FC236}">
                  <a16:creationId xmlns:a16="http://schemas.microsoft.com/office/drawing/2014/main" id="{40DFB4D3-ED3D-6F85-593C-31AD985E96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" y="1376"/>
              <a:ext cx="360" cy="2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71" name="Rectangle 16">
              <a:extLst>
                <a:ext uri="{FF2B5EF4-FFF2-40B4-BE49-F238E27FC236}">
                  <a16:creationId xmlns:a16="http://schemas.microsoft.com/office/drawing/2014/main" id="{89ADAA67-8765-50B1-49FD-9C4EA3BF60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1424"/>
              <a:ext cx="336" cy="1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72" name="Text Box 17">
              <a:extLst>
                <a:ext uri="{FF2B5EF4-FFF2-40B4-BE49-F238E27FC236}">
                  <a16:creationId xmlns:a16="http://schemas.microsoft.com/office/drawing/2014/main" id="{A552178E-EC18-B85A-42EA-DE0483C4D2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7" y="1004"/>
              <a:ext cx="200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1400" b="1"/>
                <a:t>B</a:t>
              </a:r>
              <a:endParaRPr lang="en-US" altLang="en-US" sz="1400" b="1"/>
            </a:p>
          </p:txBody>
        </p:sp>
      </p:grpSp>
      <p:graphicFrame>
        <p:nvGraphicFramePr>
          <p:cNvPr id="2050" name="Object 18">
            <a:extLst>
              <a:ext uri="{FF2B5EF4-FFF2-40B4-BE49-F238E27FC236}">
                <a16:creationId xmlns:a16="http://schemas.microsoft.com/office/drawing/2014/main" id="{B1194241-BE12-F265-8EF8-F7577436E0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249412"/>
              </p:ext>
            </p:extLst>
          </p:nvPr>
        </p:nvGraphicFramePr>
        <p:xfrm>
          <a:off x="4311650" y="3954463"/>
          <a:ext cx="3921125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87520" imgH="558720" progId="Equation.3">
                  <p:embed/>
                </p:oleObj>
              </mc:Choice>
              <mc:Fallback>
                <p:oleObj name="Equation" r:id="rId3" imgW="2387520" imgH="558720" progId="Equation.3">
                  <p:embed/>
                  <p:pic>
                    <p:nvPicPr>
                      <p:cNvPr id="2050" name="Object 18">
                        <a:extLst>
                          <a:ext uri="{FF2B5EF4-FFF2-40B4-BE49-F238E27FC236}">
                            <a16:creationId xmlns:a16="http://schemas.microsoft.com/office/drawing/2014/main" id="{B1194241-BE12-F265-8EF8-F7577436E0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1650" y="3954463"/>
                        <a:ext cx="3921125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Text Box 19">
            <a:extLst>
              <a:ext uri="{FF2B5EF4-FFF2-40B4-BE49-F238E27FC236}">
                <a16:creationId xmlns:a16="http://schemas.microsoft.com/office/drawing/2014/main" id="{D7458C2C-BF0B-8471-7594-B3EA1EF42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1666875"/>
            <a:ext cx="4565650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altLang="en-US" sz="1600" b="1"/>
              <a:t>Average</a:t>
            </a:r>
            <a:r>
              <a:rPr lang="en-CA" altLang="en-US" sz="1600"/>
              <a:t> and </a:t>
            </a:r>
            <a:r>
              <a:rPr lang="en-CA" altLang="en-US" sz="1600" b="1"/>
              <a:t>instantaneous</a:t>
            </a:r>
            <a:r>
              <a:rPr lang="en-CA" altLang="en-US" sz="1600"/>
              <a:t> piston speeds are:</a:t>
            </a:r>
            <a:endParaRPr lang="en-US" altLang="en-US" sz="1600"/>
          </a:p>
        </p:txBody>
      </p:sp>
      <p:graphicFrame>
        <p:nvGraphicFramePr>
          <p:cNvPr id="2051" name="Object 20">
            <a:extLst>
              <a:ext uri="{FF2B5EF4-FFF2-40B4-BE49-F238E27FC236}">
                <a16:creationId xmlns:a16="http://schemas.microsoft.com/office/drawing/2014/main" id="{B2A22985-1173-EB27-B14E-4DA7512106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21188" y="2159000"/>
          <a:ext cx="1154112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60240" imgH="660240" progId="Equation.3">
                  <p:embed/>
                </p:oleObj>
              </mc:Choice>
              <mc:Fallback>
                <p:oleObj name="Equation" r:id="rId5" imgW="660240" imgH="660240" progId="Equation.3">
                  <p:embed/>
                  <p:pic>
                    <p:nvPicPr>
                      <p:cNvPr id="2051" name="Object 20">
                        <a:extLst>
                          <a:ext uri="{FF2B5EF4-FFF2-40B4-BE49-F238E27FC236}">
                            <a16:creationId xmlns:a16="http://schemas.microsoft.com/office/drawing/2014/main" id="{B2A22985-1173-EB27-B14E-4DA7512106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88" y="2159000"/>
                        <a:ext cx="1154112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 Box 21">
            <a:extLst>
              <a:ext uri="{FF2B5EF4-FFF2-40B4-BE49-F238E27FC236}">
                <a16:creationId xmlns:a16="http://schemas.microsoft.com/office/drawing/2014/main" id="{FB2ECE0F-FB9B-80C8-0711-B722D9C9F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4463" y="3309938"/>
            <a:ext cx="4794250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altLang="en-US" sz="1600"/>
              <a:t>Where N is the rotational speed of the crank shaft in units revolutions per second</a:t>
            </a:r>
            <a:endParaRPr lang="en-US" altLang="en-US" sz="1600"/>
          </a:p>
        </p:txBody>
      </p:sp>
      <p:graphicFrame>
        <p:nvGraphicFramePr>
          <p:cNvPr id="2052" name="Object 22">
            <a:extLst>
              <a:ext uri="{FF2B5EF4-FFF2-40B4-BE49-F238E27FC236}">
                <a16:creationId xmlns:a16="http://schemas.microsoft.com/office/drawing/2014/main" id="{7A295032-6B34-8CCE-3B69-BC41BC65E5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67958"/>
              </p:ext>
            </p:extLst>
          </p:nvPr>
        </p:nvGraphicFramePr>
        <p:xfrm>
          <a:off x="4353932" y="989013"/>
          <a:ext cx="3574802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904760" imgH="279360" progId="Equation.3">
                  <p:embed/>
                </p:oleObj>
              </mc:Choice>
              <mc:Fallback>
                <p:oleObj name="Equation" r:id="rId7" imgW="1904760" imgH="279360" progId="Equation.3">
                  <p:embed/>
                  <p:pic>
                    <p:nvPicPr>
                      <p:cNvPr id="2052" name="Object 22">
                        <a:extLst>
                          <a:ext uri="{FF2B5EF4-FFF2-40B4-BE49-F238E27FC236}">
                            <a16:creationId xmlns:a16="http://schemas.microsoft.com/office/drawing/2014/main" id="{7A295032-6B34-8CCE-3B69-BC41BC65E5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3932" y="989013"/>
                        <a:ext cx="3574802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Text Box 23">
            <a:extLst>
              <a:ext uri="{FF2B5EF4-FFF2-40B4-BE49-F238E27FC236}">
                <a16:creationId xmlns:a16="http://schemas.microsoft.com/office/drawing/2014/main" id="{E046E39D-3BB8-FA3D-26EB-BF6A76BCF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927600"/>
            <a:ext cx="5624513" cy="132343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altLang="en-US" sz="1600" dirty="0"/>
              <a:t>The peak ‘average piston speed’ for a typical automotive engine is ~15 m/s. This is ultimately limited by material strength (deceleration at end of exhaust stroke). Therefore engines with large strokes will have a lower maximum N (angular speed) compared to engines with short strokes.</a:t>
            </a:r>
            <a:endParaRPr lang="en-US" altLang="en-US" sz="1600" dirty="0"/>
          </a:p>
        </p:txBody>
      </p:sp>
      <p:sp>
        <p:nvSpPr>
          <p:cNvPr id="2057" name="Text Box 24">
            <a:extLst>
              <a:ext uri="{FF2B5EF4-FFF2-40B4-BE49-F238E27FC236}">
                <a16:creationId xmlns:a16="http://schemas.microsoft.com/office/drawing/2014/main" id="{5131A5CC-3F74-6A42-F1AA-F0D9D48B4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392113"/>
            <a:ext cx="695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/>
              <a:t>Mean and Instantaneous Piston Speeds</a:t>
            </a:r>
            <a:endParaRPr lang="en-US" altLang="en-US" sz="28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>
            <a:extLst>
              <a:ext uri="{FF2B5EF4-FFF2-40B4-BE49-F238E27FC236}">
                <a16:creationId xmlns:a16="http://schemas.microsoft.com/office/drawing/2014/main" id="{E274882B-33E4-31CD-9931-5B299D5A1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" y="417513"/>
            <a:ext cx="6921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 dirty="0"/>
              <a:t>Brake Torque (T</a:t>
            </a:r>
            <a:r>
              <a:rPr lang="en-CA" altLang="en-US" sz="2800" b="1" baseline="-25000" dirty="0"/>
              <a:t>b</a:t>
            </a:r>
            <a:r>
              <a:rPr lang="en-CA" altLang="en-US" sz="2800" b="1" dirty="0"/>
              <a:t>) and Brake Power (P</a:t>
            </a:r>
            <a:r>
              <a:rPr lang="en-CA" altLang="en-US" sz="2800" b="1" baseline="-25000" dirty="0"/>
              <a:t>b</a:t>
            </a:r>
            <a:r>
              <a:rPr lang="en-CA" altLang="en-US" sz="2800" b="1" dirty="0"/>
              <a:t>)</a:t>
            </a:r>
            <a:endParaRPr lang="en-US" altLang="en-US" sz="2800" b="1" dirty="0"/>
          </a:p>
        </p:txBody>
      </p:sp>
      <p:sp>
        <p:nvSpPr>
          <p:cNvPr id="8195" name="Text Box 4">
            <a:extLst>
              <a:ext uri="{FF2B5EF4-FFF2-40B4-BE49-F238E27FC236}">
                <a16:creationId xmlns:a16="http://schemas.microsoft.com/office/drawing/2014/main" id="{D0E27D6C-10D6-0D44-6908-537FC9D4C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27113"/>
            <a:ext cx="74696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If Torque is measured using a steady-state engine dynamometer.</a:t>
            </a:r>
            <a:endParaRPr lang="en-US" altLang="en-US" dirty="0"/>
          </a:p>
        </p:txBody>
      </p:sp>
      <p:grpSp>
        <p:nvGrpSpPr>
          <p:cNvPr id="8196" name="Group 5">
            <a:extLst>
              <a:ext uri="{FF2B5EF4-FFF2-40B4-BE49-F238E27FC236}">
                <a16:creationId xmlns:a16="http://schemas.microsoft.com/office/drawing/2014/main" id="{32DF062F-BE66-760D-B343-66E513F14658}"/>
              </a:ext>
            </a:extLst>
          </p:cNvPr>
          <p:cNvGrpSpPr>
            <a:grpSpLocks/>
          </p:cNvGrpSpPr>
          <p:nvPr/>
        </p:nvGrpSpPr>
        <p:grpSpPr bwMode="auto">
          <a:xfrm>
            <a:off x="2797175" y="1586439"/>
            <a:ext cx="3549650" cy="1641475"/>
            <a:chOff x="816" y="1086"/>
            <a:chExt cx="2236" cy="1034"/>
          </a:xfrm>
        </p:grpSpPr>
        <p:sp>
          <p:nvSpPr>
            <p:cNvPr id="8200" name="Oval 6">
              <a:extLst>
                <a:ext uri="{FF2B5EF4-FFF2-40B4-BE49-F238E27FC236}">
                  <a16:creationId xmlns:a16="http://schemas.microsoft.com/office/drawing/2014/main" id="{3C4D921D-7D27-8E05-96BB-34A15AA424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1344"/>
              <a:ext cx="771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1" name="Oval 7">
              <a:extLst>
                <a:ext uri="{FF2B5EF4-FFF2-40B4-BE49-F238E27FC236}">
                  <a16:creationId xmlns:a16="http://schemas.microsoft.com/office/drawing/2014/main" id="{875F6CBC-86A1-CDFD-FEAB-B1F74FE9B2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2" y="1480"/>
              <a:ext cx="499" cy="4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2" name="Line 8">
              <a:extLst>
                <a:ext uri="{FF2B5EF4-FFF2-40B4-BE49-F238E27FC236}">
                  <a16:creationId xmlns:a16="http://schemas.microsoft.com/office/drawing/2014/main" id="{DDC42699-3236-0801-A0E3-565AA50789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1" y="1661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Line 9">
              <a:extLst>
                <a:ext uri="{FF2B5EF4-FFF2-40B4-BE49-F238E27FC236}">
                  <a16:creationId xmlns:a16="http://schemas.microsoft.com/office/drawing/2014/main" id="{D567D299-7EB1-3E1E-DA80-42726E4B19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5" y="1706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Line 10">
              <a:extLst>
                <a:ext uri="{FF2B5EF4-FFF2-40B4-BE49-F238E27FC236}">
                  <a16:creationId xmlns:a16="http://schemas.microsoft.com/office/drawing/2014/main" id="{84F7F3DF-CED0-CCD6-A741-2B72F063B9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120"/>
              <a:ext cx="20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11">
              <a:extLst>
                <a:ext uri="{FF2B5EF4-FFF2-40B4-BE49-F238E27FC236}">
                  <a16:creationId xmlns:a16="http://schemas.microsoft.com/office/drawing/2014/main" id="{17B6DB32-6FB0-AB77-080F-665DAC3682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00" y="1944"/>
              <a:ext cx="152" cy="1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Line 12">
              <a:extLst>
                <a:ext uri="{FF2B5EF4-FFF2-40B4-BE49-F238E27FC236}">
                  <a16:creationId xmlns:a16="http://schemas.microsoft.com/office/drawing/2014/main" id="{29A734A5-4CA4-444E-4439-750E1CA565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4" y="1944"/>
              <a:ext cx="152" cy="1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Rectangle 13">
              <a:extLst>
                <a:ext uri="{FF2B5EF4-FFF2-40B4-BE49-F238E27FC236}">
                  <a16:creationId xmlns:a16="http://schemas.microsoft.com/office/drawing/2014/main" id="{F5696B62-C8EB-1D2E-4E00-1521F15D3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2" y="1672"/>
              <a:ext cx="744" cy="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8" name="Rectangle 14">
              <a:extLst>
                <a:ext uri="{FF2B5EF4-FFF2-40B4-BE49-F238E27FC236}">
                  <a16:creationId xmlns:a16="http://schemas.microsoft.com/office/drawing/2014/main" id="{179AA16F-2B87-DD20-E577-F25681538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9" y="1624"/>
              <a:ext cx="27" cy="4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9" name="Rectangle 15">
              <a:extLst>
                <a:ext uri="{FF2B5EF4-FFF2-40B4-BE49-F238E27FC236}">
                  <a16:creationId xmlns:a16="http://schemas.microsoft.com/office/drawing/2014/main" id="{7D4F6117-AB78-0F2A-5E75-565CC79D3B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0" y="1840"/>
              <a:ext cx="264" cy="1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0" name="Line 16">
              <a:extLst>
                <a:ext uri="{FF2B5EF4-FFF2-40B4-BE49-F238E27FC236}">
                  <a16:creationId xmlns:a16="http://schemas.microsoft.com/office/drawing/2014/main" id="{C26932DE-8C26-0E11-7B11-0BDEE50D25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8" y="1160"/>
              <a:ext cx="0" cy="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Text Box 17">
              <a:extLst>
                <a:ext uri="{FF2B5EF4-FFF2-40B4-BE49-F238E27FC236}">
                  <a16:creationId xmlns:a16="http://schemas.microsoft.com/office/drawing/2014/main" id="{F1DD8A91-AAAD-231A-5097-58A5EE1E6A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0" y="1845"/>
              <a:ext cx="50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CA" altLang="en-US" sz="1200"/>
                <a:t>Load cell</a:t>
              </a:r>
              <a:endParaRPr lang="en-US" altLang="en-US" sz="1200"/>
            </a:p>
          </p:txBody>
        </p:sp>
        <p:sp>
          <p:nvSpPr>
            <p:cNvPr id="8212" name="Text Box 18">
              <a:extLst>
                <a:ext uri="{FF2B5EF4-FFF2-40B4-BE49-F238E27FC236}">
                  <a16:creationId xmlns:a16="http://schemas.microsoft.com/office/drawing/2014/main" id="{2F04A755-D7EE-AAE8-DF52-350665A185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7" y="1294"/>
              <a:ext cx="45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CA" altLang="en-US" sz="1200"/>
                <a:t>Force F</a:t>
              </a:r>
              <a:endParaRPr lang="en-US" altLang="en-US" sz="1200"/>
            </a:p>
          </p:txBody>
        </p:sp>
        <p:sp>
          <p:nvSpPr>
            <p:cNvPr id="8213" name="Arc 19">
              <a:extLst>
                <a:ext uri="{FF2B5EF4-FFF2-40B4-BE49-F238E27FC236}">
                  <a16:creationId xmlns:a16="http://schemas.microsoft.com/office/drawing/2014/main" id="{B86B9350-3474-387D-1F67-DCD8B7B2A80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488" y="1792"/>
              <a:ext cx="72" cy="1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Text Box 20">
              <a:extLst>
                <a:ext uri="{FF2B5EF4-FFF2-40B4-BE49-F238E27FC236}">
                  <a16:creationId xmlns:a16="http://schemas.microsoft.com/office/drawing/2014/main" id="{B81B251F-4001-4509-6061-888BFCD28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9" y="1334"/>
              <a:ext cx="37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CA" altLang="en-US" sz="1200"/>
                <a:t>Stator</a:t>
              </a:r>
              <a:endParaRPr lang="en-US" altLang="en-US" sz="1200"/>
            </a:p>
          </p:txBody>
        </p:sp>
        <p:sp>
          <p:nvSpPr>
            <p:cNvPr id="8215" name="Text Box 21">
              <a:extLst>
                <a:ext uri="{FF2B5EF4-FFF2-40B4-BE49-F238E27FC236}">
                  <a16:creationId xmlns:a16="http://schemas.microsoft.com/office/drawing/2014/main" id="{FF0F8082-7688-9E48-839B-CA0E126F85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1511"/>
              <a:ext cx="35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CA" altLang="en-US" sz="1200"/>
                <a:t>Rotor</a:t>
              </a:r>
              <a:endParaRPr lang="en-US" altLang="en-US" sz="1200"/>
            </a:p>
          </p:txBody>
        </p:sp>
        <p:sp>
          <p:nvSpPr>
            <p:cNvPr id="8216" name="Line 22">
              <a:extLst>
                <a:ext uri="{FF2B5EF4-FFF2-40B4-BE49-F238E27FC236}">
                  <a16:creationId xmlns:a16="http://schemas.microsoft.com/office/drawing/2014/main" id="{FFFB9BB3-321A-149D-68F5-75F7B751D3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56" y="1168"/>
              <a:ext cx="0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Line 23">
              <a:extLst>
                <a:ext uri="{FF2B5EF4-FFF2-40B4-BE49-F238E27FC236}">
                  <a16:creationId xmlns:a16="http://schemas.microsoft.com/office/drawing/2014/main" id="{F9F712A5-4118-E617-954A-02DB3E2E04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6" y="1240"/>
              <a:ext cx="9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Text Box 24">
              <a:extLst>
                <a:ext uri="{FF2B5EF4-FFF2-40B4-BE49-F238E27FC236}">
                  <a16:creationId xmlns:a16="http://schemas.microsoft.com/office/drawing/2014/main" id="{1FB97DB2-18B5-2F66-58F1-8CF7F360BD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1" y="1086"/>
              <a:ext cx="2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CA" altLang="en-US" sz="1200" dirty="0"/>
                <a:t>L</a:t>
              </a:r>
              <a:r>
                <a:rPr lang="en-CA" altLang="en-US" sz="1200" baseline="-25000" dirty="0"/>
                <a:t>arm</a:t>
              </a:r>
              <a:endParaRPr lang="en-US" altLang="en-US" sz="1200" dirty="0"/>
            </a:p>
          </p:txBody>
        </p:sp>
        <p:sp>
          <p:nvSpPr>
            <p:cNvPr id="8219" name="Text Box 25">
              <a:extLst>
                <a:ext uri="{FF2B5EF4-FFF2-40B4-BE49-F238E27FC236}">
                  <a16:creationId xmlns:a16="http://schemas.microsoft.com/office/drawing/2014/main" id="{1C4BC2D2-D23A-1CF0-5C1A-7208CF047F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0" y="1735"/>
              <a:ext cx="18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CA" altLang="en-US" sz="1200"/>
                <a:t>N</a:t>
              </a:r>
              <a:endParaRPr lang="en-US" altLang="en-US" sz="1200"/>
            </a:p>
          </p:txBody>
        </p:sp>
      </p:grpSp>
      <p:sp>
        <p:nvSpPr>
          <p:cNvPr id="8197" name="Text Box 26">
            <a:extLst>
              <a:ext uri="{FF2B5EF4-FFF2-40B4-BE49-F238E27FC236}">
                <a16:creationId xmlns:a16="http://schemas.microsoft.com/office/drawing/2014/main" id="{9CD2B9BA-1914-6CAD-630F-B8414CA44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508" y="3448189"/>
            <a:ext cx="626325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The </a:t>
            </a:r>
            <a:r>
              <a:rPr lang="en-CA" altLang="en-US" b="1" dirty="0"/>
              <a:t>brake torque</a:t>
            </a:r>
            <a:r>
              <a:rPr lang="en-CA" altLang="en-US" dirty="0"/>
              <a:t> measured by the dynamometer is: </a:t>
            </a:r>
            <a:br>
              <a:rPr lang="en-CA" altLang="en-US" dirty="0"/>
            </a:br>
            <a:r>
              <a:rPr lang="en-CA" altLang="en-US" i="1" dirty="0"/>
              <a:t>T</a:t>
            </a:r>
            <a:r>
              <a:rPr lang="en-CA" altLang="en-US" i="1" baseline="-25000" dirty="0"/>
              <a:t>b</a:t>
            </a:r>
            <a:r>
              <a:rPr lang="en-CA" altLang="en-US" i="1" dirty="0"/>
              <a:t> = F*L</a:t>
            </a:r>
            <a:r>
              <a:rPr lang="en-CA" altLang="en-US" i="1" baseline="-25000" dirty="0"/>
              <a:t>arm</a:t>
            </a:r>
            <a:r>
              <a:rPr lang="en-CA" altLang="en-US" i="1" dirty="0"/>
              <a:t>  </a:t>
            </a:r>
            <a:r>
              <a:rPr lang="en-CA" altLang="en-US" dirty="0"/>
              <a:t>with units of [J]</a:t>
            </a:r>
            <a:endParaRPr lang="en-CA" altLang="en-US" sz="800" dirty="0"/>
          </a:p>
        </p:txBody>
      </p:sp>
      <p:sp>
        <p:nvSpPr>
          <p:cNvPr id="8198" name="Text Box 30">
            <a:extLst>
              <a:ext uri="{FF2B5EF4-FFF2-40B4-BE49-F238E27FC236}">
                <a16:creationId xmlns:a16="http://schemas.microsoft.com/office/drawing/2014/main" id="{6E7BD884-E14F-41F6-5C46-987BE75EF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4316413"/>
            <a:ext cx="7940675" cy="1384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The </a:t>
            </a:r>
            <a:r>
              <a:rPr lang="en-CA" altLang="en-US" b="1" dirty="0"/>
              <a:t>brake power</a:t>
            </a:r>
            <a:r>
              <a:rPr lang="en-CA" altLang="en-US" dirty="0"/>
              <a:t> P</a:t>
            </a:r>
            <a:r>
              <a:rPr lang="en-CA" altLang="en-US" baseline="-25000" dirty="0"/>
              <a:t>b</a:t>
            </a:r>
            <a:r>
              <a:rPr lang="en-CA" altLang="en-US" dirty="0"/>
              <a:t> is calculated by knowing the engine speed N and the measured brake torque :</a:t>
            </a:r>
            <a:br>
              <a:rPr lang="en-CA" altLang="en-US" dirty="0"/>
            </a:br>
            <a:br>
              <a:rPr lang="en-CA" altLang="en-US" dirty="0"/>
            </a:br>
            <a:r>
              <a:rPr lang="en-CA" altLang="en-US" i="1" dirty="0"/>
              <a:t>P</a:t>
            </a:r>
            <a:r>
              <a:rPr lang="en-CA" altLang="en-US" i="1" baseline="-25000" dirty="0"/>
              <a:t>b</a:t>
            </a:r>
            <a:r>
              <a:rPr lang="en-CA" altLang="en-US" sz="2400" i="1" dirty="0"/>
              <a:t> = </a:t>
            </a:r>
            <a:r>
              <a:rPr lang="en-CA" altLang="en-US" sz="2400" i="1" dirty="0">
                <a:sym typeface="Symbol" panose="05050102010706020507" pitchFamily="18" charset="2"/>
              </a:rPr>
              <a:t>*T = (2 N)*T    w/units: (rad/rev)(rev/s)(J) = [Watt]</a:t>
            </a:r>
            <a:endParaRPr lang="en-US" altLang="en-US" sz="2400" i="1" dirty="0"/>
          </a:p>
        </p:txBody>
      </p:sp>
      <p:sp>
        <p:nvSpPr>
          <p:cNvPr id="8199" name="Text Box 31">
            <a:extLst>
              <a:ext uri="{FF2B5EF4-FFF2-40B4-BE49-F238E27FC236}">
                <a16:creationId xmlns:a16="http://schemas.microsoft.com/office/drawing/2014/main" id="{1B1A3C51-7452-E8A7-A28F-44517C50E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2" y="5860624"/>
            <a:ext cx="6048375" cy="400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b="1" dirty="0"/>
              <a:t>Note:</a:t>
            </a:r>
            <a:r>
              <a:rPr lang="en-CA" altLang="en-US" b="1" dirty="0">
                <a:latin typeface="Symbol" panose="05050102010706020507" pitchFamily="18" charset="2"/>
              </a:rPr>
              <a:t> </a:t>
            </a:r>
            <a:r>
              <a:rPr lang="en-CA" altLang="en-US" dirty="0">
                <a:latin typeface="Symbol" panose="05050102010706020507" pitchFamily="18" charset="2"/>
              </a:rPr>
              <a:t>w</a:t>
            </a:r>
            <a:r>
              <a:rPr lang="en-CA" altLang="en-US" dirty="0"/>
              <a:t> is the shaft angular velocity with units: rad/s</a:t>
            </a: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>
            <a:extLst>
              <a:ext uri="{FF2B5EF4-FFF2-40B4-BE49-F238E27FC236}">
                <a16:creationId xmlns:a16="http://schemas.microsoft.com/office/drawing/2014/main" id="{B30D8E73-70B4-4A80-B7CA-C8705C74A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" y="342900"/>
            <a:ext cx="63513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 dirty="0"/>
              <a:t>Indicated Work </a:t>
            </a:r>
            <a:r>
              <a:rPr lang="en-CA" altLang="en-US" b="1" i="1" dirty="0"/>
              <a:t>(subscript </a:t>
            </a:r>
            <a:r>
              <a:rPr lang="en-CA" altLang="en-US" b="1" i="1" dirty="0" err="1"/>
              <a:t>i</a:t>
            </a:r>
            <a:r>
              <a:rPr lang="en-CA" altLang="en-US" b="1" i="1" dirty="0"/>
              <a:t> is for ‘indicated’)</a:t>
            </a:r>
            <a:endParaRPr lang="en-US" altLang="en-US" sz="2800" b="1" i="1" dirty="0"/>
          </a:p>
        </p:txBody>
      </p:sp>
      <p:sp>
        <p:nvSpPr>
          <p:cNvPr id="3076" name="Text Box 3">
            <a:extLst>
              <a:ext uri="{FF2B5EF4-FFF2-40B4-BE49-F238E27FC236}">
                <a16:creationId xmlns:a16="http://schemas.microsoft.com/office/drawing/2014/main" id="{4E93207F-B64D-DD2B-0F29-ABE453D50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" y="914400"/>
            <a:ext cx="79152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Given the cylinder pressure data over the operating cycle of the engine one can calculate the work </a:t>
            </a:r>
            <a:r>
              <a:rPr lang="en-US" altLang="en-US" dirty="0"/>
              <a:t>done by</a:t>
            </a:r>
            <a:r>
              <a:rPr lang="en-CA" altLang="en-US" dirty="0"/>
              <a:t> the gas </a:t>
            </a:r>
            <a:r>
              <a:rPr lang="en-US" altLang="en-US" dirty="0"/>
              <a:t>on</a:t>
            </a:r>
            <a:r>
              <a:rPr lang="en-CA" altLang="en-US" dirty="0"/>
              <a:t> the piston.  </a:t>
            </a:r>
          </a:p>
          <a:p>
            <a:pPr eaLnBrk="1" hangingPunct="1"/>
            <a:endParaRPr lang="en-CA" altLang="en-US" dirty="0"/>
          </a:p>
          <a:p>
            <a:pPr eaLnBrk="1" hangingPunct="1"/>
            <a:r>
              <a:rPr lang="en-CA" altLang="en-US" dirty="0"/>
              <a:t>The indicated work per cycle is:  </a:t>
            </a:r>
          </a:p>
        </p:txBody>
      </p:sp>
      <p:graphicFrame>
        <p:nvGraphicFramePr>
          <p:cNvPr id="3074" name="Object 4">
            <a:extLst>
              <a:ext uri="{FF2B5EF4-FFF2-40B4-BE49-F238E27FC236}">
                <a16:creationId xmlns:a16="http://schemas.microsoft.com/office/drawing/2014/main" id="{EFA8EDA4-E2D9-CED3-834E-CA8BA50208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73803"/>
              </p:ext>
            </p:extLst>
          </p:nvPr>
        </p:nvGraphicFramePr>
        <p:xfrm>
          <a:off x="4341813" y="1748535"/>
          <a:ext cx="173355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23600" imgH="279360" progId="Equation.3">
                  <p:embed/>
                </p:oleObj>
              </mc:Choice>
              <mc:Fallback>
                <p:oleObj name="Equation" r:id="rId2" imgW="723600" imgH="279360" progId="Equation.3">
                  <p:embed/>
                  <p:pic>
                    <p:nvPicPr>
                      <p:cNvPr id="3074" name="Object 4">
                        <a:extLst>
                          <a:ext uri="{FF2B5EF4-FFF2-40B4-BE49-F238E27FC236}">
                            <a16:creationId xmlns:a16="http://schemas.microsoft.com/office/drawing/2014/main" id="{EFA8EDA4-E2D9-CED3-834E-CA8BA50208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1813" y="1748535"/>
                        <a:ext cx="173355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7" name="Picture 5" descr="f15">
            <a:extLst>
              <a:ext uri="{FF2B5EF4-FFF2-40B4-BE49-F238E27FC236}">
                <a16:creationId xmlns:a16="http://schemas.microsoft.com/office/drawing/2014/main" id="{B3FE28F7-5EA4-889D-C663-296FC88726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463" y="2701925"/>
            <a:ext cx="3216275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Line 6">
            <a:extLst>
              <a:ext uri="{FF2B5EF4-FFF2-40B4-BE49-F238E27FC236}">
                <a16:creationId xmlns:a16="http://schemas.microsoft.com/office/drawing/2014/main" id="{6B563045-B8CD-A30A-667E-8DE4504455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39900" y="54991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7">
            <a:extLst>
              <a:ext uri="{FF2B5EF4-FFF2-40B4-BE49-F238E27FC236}">
                <a16:creationId xmlns:a16="http://schemas.microsoft.com/office/drawing/2014/main" id="{A6BFBDBD-2F0F-49FD-64ED-C1705C3EF8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6250" y="5499100"/>
            <a:ext cx="48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6B839D4D-76B5-F1A9-D770-B27D9F1991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39963" y="55038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DA8E7E85-09FF-21C1-C728-D230462A7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9900" y="5765800"/>
            <a:ext cx="495300" cy="1524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082" name="Line 10">
            <a:extLst>
              <a:ext uri="{FF2B5EF4-FFF2-40B4-BE49-F238E27FC236}">
                <a16:creationId xmlns:a16="http://schemas.microsoft.com/office/drawing/2014/main" id="{2D9A6365-7D3F-179B-45E1-B2B0D1FCFE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87600" y="5651500"/>
            <a:ext cx="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Line 11">
            <a:extLst>
              <a:ext uri="{FF2B5EF4-FFF2-40B4-BE49-F238E27FC236}">
                <a16:creationId xmlns:a16="http://schemas.microsoft.com/office/drawing/2014/main" id="{F76A40ED-8FA2-4E3E-F2DC-DE432C306C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87663" y="55419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Line 12">
            <a:extLst>
              <a:ext uri="{FF2B5EF4-FFF2-40B4-BE49-F238E27FC236}">
                <a16:creationId xmlns:a16="http://schemas.microsoft.com/office/drawing/2014/main" id="{C218AD5C-EA42-D273-89A3-E876F36F811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4013" y="5541963"/>
            <a:ext cx="488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Line 13">
            <a:extLst>
              <a:ext uri="{FF2B5EF4-FFF2-40B4-BE49-F238E27FC236}">
                <a16:creationId xmlns:a16="http://schemas.microsoft.com/office/drawing/2014/main" id="{E694A21B-440D-A572-4BC1-ABB3A15CA2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81375" y="55467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Rectangle 14">
            <a:extLst>
              <a:ext uri="{FF2B5EF4-FFF2-40B4-BE49-F238E27FC236}">
                <a16:creationId xmlns:a16="http://schemas.microsoft.com/office/drawing/2014/main" id="{B96EF1CF-6936-263A-E062-42FBF1A7D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7663" y="5808663"/>
            <a:ext cx="495300" cy="1524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087" name="Line 15">
            <a:extLst>
              <a:ext uri="{FF2B5EF4-FFF2-40B4-BE49-F238E27FC236}">
                <a16:creationId xmlns:a16="http://schemas.microsoft.com/office/drawing/2014/main" id="{848F4283-0090-358F-AEBD-32F9F89E3B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35363" y="5694363"/>
            <a:ext cx="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" name="Line 16">
            <a:extLst>
              <a:ext uri="{FF2B5EF4-FFF2-40B4-BE49-F238E27FC236}">
                <a16:creationId xmlns:a16="http://schemas.microsoft.com/office/drawing/2014/main" id="{4611FFA7-C0DF-6576-D986-2ECD8A3410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57663" y="552291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" name="Line 17">
            <a:extLst>
              <a:ext uri="{FF2B5EF4-FFF2-40B4-BE49-F238E27FC236}">
                <a16:creationId xmlns:a16="http://schemas.microsoft.com/office/drawing/2014/main" id="{4DDD9DF0-0D31-3AEE-0C8A-C460BEC6E5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7663" y="5522913"/>
            <a:ext cx="488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" name="Line 18">
            <a:extLst>
              <a:ext uri="{FF2B5EF4-FFF2-40B4-BE49-F238E27FC236}">
                <a16:creationId xmlns:a16="http://schemas.microsoft.com/office/drawing/2014/main" id="{9C5963EB-7C10-0743-21B4-75F966855E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1375" y="55213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Rectangle 19">
            <a:extLst>
              <a:ext uri="{FF2B5EF4-FFF2-40B4-BE49-F238E27FC236}">
                <a16:creationId xmlns:a16="http://schemas.microsoft.com/office/drawing/2014/main" id="{B34B0CB5-6582-8624-713C-BA3CB3567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7663" y="5783263"/>
            <a:ext cx="495300" cy="1524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092" name="Line 20">
            <a:extLst>
              <a:ext uri="{FF2B5EF4-FFF2-40B4-BE49-F238E27FC236}">
                <a16:creationId xmlns:a16="http://schemas.microsoft.com/office/drawing/2014/main" id="{C2B9C65E-7052-30BC-6FFD-0E1B8A2223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5363" y="5668963"/>
            <a:ext cx="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" name="Line 21">
            <a:extLst>
              <a:ext uri="{FF2B5EF4-FFF2-40B4-BE49-F238E27FC236}">
                <a16:creationId xmlns:a16="http://schemas.microsoft.com/office/drawing/2014/main" id="{C3ED8FDD-A7F8-0F61-D7B4-B94B62CBF4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29263" y="55292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Line 22">
            <a:extLst>
              <a:ext uri="{FF2B5EF4-FFF2-40B4-BE49-F238E27FC236}">
                <a16:creationId xmlns:a16="http://schemas.microsoft.com/office/drawing/2014/main" id="{0687746D-B0F8-2A72-8BF3-E4DCE2B23D8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5613" y="5529263"/>
            <a:ext cx="488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Line 23">
            <a:extLst>
              <a:ext uri="{FF2B5EF4-FFF2-40B4-BE49-F238E27FC236}">
                <a16:creationId xmlns:a16="http://schemas.microsoft.com/office/drawing/2014/main" id="{45312025-61E5-3831-0E84-878829CCBD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22975" y="55340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Rectangle 24">
            <a:extLst>
              <a:ext uri="{FF2B5EF4-FFF2-40B4-BE49-F238E27FC236}">
                <a16:creationId xmlns:a16="http://schemas.microsoft.com/office/drawing/2014/main" id="{FC8AA561-9E73-D7F8-0A4F-EB546634F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9263" y="5795963"/>
            <a:ext cx="495300" cy="1524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097" name="Line 25">
            <a:extLst>
              <a:ext uri="{FF2B5EF4-FFF2-40B4-BE49-F238E27FC236}">
                <a16:creationId xmlns:a16="http://schemas.microsoft.com/office/drawing/2014/main" id="{5D47B6DA-D1C2-496E-88D9-5D28078C63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76963" y="5681663"/>
            <a:ext cx="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8" name="Rectangle 26">
            <a:extLst>
              <a:ext uri="{FF2B5EF4-FFF2-40B4-BE49-F238E27FC236}">
                <a16:creationId xmlns:a16="http://schemas.microsoft.com/office/drawing/2014/main" id="{80C13FA1-979E-D728-93C1-749431276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00" y="5473700"/>
            <a:ext cx="101600" cy="88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Rectangle 27">
            <a:extLst>
              <a:ext uri="{FF2B5EF4-FFF2-40B4-BE49-F238E27FC236}">
                <a16:creationId xmlns:a16="http://schemas.microsoft.com/office/drawing/2014/main" id="{AFD3E76B-7E22-BD8C-A151-99DD98D5F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486400"/>
            <a:ext cx="127000" cy="88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Line 28">
            <a:extLst>
              <a:ext uri="{FF2B5EF4-FFF2-40B4-BE49-F238E27FC236}">
                <a16:creationId xmlns:a16="http://schemas.microsoft.com/office/drawing/2014/main" id="{426344DE-9ED7-6702-DA81-6AE987F8EC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83100" y="5410200"/>
            <a:ext cx="0" cy="203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1" name="Line 29">
            <a:extLst>
              <a:ext uri="{FF2B5EF4-FFF2-40B4-BE49-F238E27FC236}">
                <a16:creationId xmlns:a16="http://schemas.microsoft.com/office/drawing/2014/main" id="{C1B9BD08-8B21-1004-6793-282F07C9D4A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02300" y="5461000"/>
            <a:ext cx="0" cy="165100"/>
          </a:xfrm>
          <a:prstGeom prst="line">
            <a:avLst/>
          </a:prstGeom>
          <a:noFill/>
          <a:ln w="9525">
            <a:solidFill>
              <a:srgbClr val="0099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" name="Text Box 30">
            <a:extLst>
              <a:ext uri="{FF2B5EF4-FFF2-40B4-BE49-F238E27FC236}">
                <a16:creationId xmlns:a16="http://schemas.microsoft.com/office/drawing/2014/main" id="{D3AD0002-6471-7B25-815A-FC9C8C1D5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3038" y="6180138"/>
            <a:ext cx="1087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/>
              <a:t>Compression</a:t>
            </a:r>
          </a:p>
          <a:p>
            <a:pPr algn="ctr" eaLnBrk="1" hangingPunct="1"/>
            <a:r>
              <a:rPr lang="en-CA" altLang="en-US" sz="1200"/>
              <a:t>W&lt;0</a:t>
            </a:r>
            <a:endParaRPr lang="en-US" altLang="en-US" sz="1200"/>
          </a:p>
        </p:txBody>
      </p:sp>
      <p:sp>
        <p:nvSpPr>
          <p:cNvPr id="3103" name="Text Box 31">
            <a:extLst>
              <a:ext uri="{FF2B5EF4-FFF2-40B4-BE49-F238E27FC236}">
                <a16:creationId xmlns:a16="http://schemas.microsoft.com/office/drawing/2014/main" id="{4ED0D855-C1D5-22ED-F8EC-A6CC790A8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7338" y="6172200"/>
            <a:ext cx="617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/>
              <a:t>Power</a:t>
            </a:r>
          </a:p>
          <a:p>
            <a:pPr algn="ctr" eaLnBrk="1" hangingPunct="1"/>
            <a:r>
              <a:rPr lang="en-CA" altLang="en-US" sz="1200"/>
              <a:t>W&gt;0</a:t>
            </a:r>
            <a:endParaRPr lang="en-US" altLang="en-US" sz="1200"/>
          </a:p>
        </p:txBody>
      </p:sp>
      <p:sp>
        <p:nvSpPr>
          <p:cNvPr id="3104" name="Text Box 32">
            <a:extLst>
              <a:ext uri="{FF2B5EF4-FFF2-40B4-BE49-F238E27FC236}">
                <a16:creationId xmlns:a16="http://schemas.microsoft.com/office/drawing/2014/main" id="{B5F05357-DE1A-5162-5D13-6AE074168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3700" y="6180138"/>
            <a:ext cx="601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/>
              <a:t>Intake</a:t>
            </a:r>
          </a:p>
          <a:p>
            <a:pPr algn="ctr" eaLnBrk="1" hangingPunct="1"/>
            <a:r>
              <a:rPr lang="en-CA" altLang="en-US" sz="1200"/>
              <a:t>W&gt;0</a:t>
            </a:r>
            <a:endParaRPr lang="en-US" altLang="en-US" sz="1200"/>
          </a:p>
        </p:txBody>
      </p:sp>
      <p:sp>
        <p:nvSpPr>
          <p:cNvPr id="3105" name="Text Box 33">
            <a:extLst>
              <a:ext uri="{FF2B5EF4-FFF2-40B4-BE49-F238E27FC236}">
                <a16:creationId xmlns:a16="http://schemas.microsoft.com/office/drawing/2014/main" id="{1420EA61-22DC-C03A-350F-7463DE78A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0" y="6180138"/>
            <a:ext cx="739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/>
              <a:t>Exhaust</a:t>
            </a:r>
          </a:p>
          <a:p>
            <a:pPr algn="ctr" eaLnBrk="1" hangingPunct="1"/>
            <a:r>
              <a:rPr lang="en-CA" altLang="en-US" sz="1200"/>
              <a:t>W&lt;0</a:t>
            </a:r>
            <a:endParaRPr lang="en-US" altLang="en-US" sz="1200"/>
          </a:p>
        </p:txBody>
      </p:sp>
      <p:sp>
        <p:nvSpPr>
          <p:cNvPr id="3106" name="Line 34">
            <a:extLst>
              <a:ext uri="{FF2B5EF4-FFF2-40B4-BE49-F238E27FC236}">
                <a16:creationId xmlns:a16="http://schemas.microsoft.com/office/drawing/2014/main" id="{56102331-2EB9-421E-B3E3-FA40F6FE49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3606800"/>
            <a:ext cx="147320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7" name="Line 35">
            <a:extLst>
              <a:ext uri="{FF2B5EF4-FFF2-40B4-BE49-F238E27FC236}">
                <a16:creationId xmlns:a16="http://schemas.microsoft.com/office/drawing/2014/main" id="{DB9CF02E-6193-1989-5F03-97C656E5D04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0800" y="4737100"/>
            <a:ext cx="158750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8" name="Text Box 36">
            <a:extLst>
              <a:ext uri="{FF2B5EF4-FFF2-40B4-BE49-F238E27FC236}">
                <a16:creationId xmlns:a16="http://schemas.microsoft.com/office/drawing/2014/main" id="{7AC5936B-338D-8297-0570-7E811D246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8898" y="3189031"/>
            <a:ext cx="34261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400" dirty="0"/>
              <a:t>W</a:t>
            </a:r>
            <a:r>
              <a:rPr lang="en-CA" altLang="en-US" sz="1400" baseline="-25000" dirty="0"/>
              <a:t>A</a:t>
            </a:r>
            <a:r>
              <a:rPr lang="en-CA" altLang="en-US" sz="1400" dirty="0"/>
              <a:t> &gt; 0  This is the Net Work Out of the </a:t>
            </a:r>
          </a:p>
          <a:p>
            <a:pPr eaLnBrk="1" hangingPunct="1">
              <a:tabLst>
                <a:tab pos="623888" algn="l"/>
              </a:tabLst>
            </a:pPr>
            <a:r>
              <a:rPr lang="en-CA" altLang="en-US" sz="1400" dirty="0"/>
              <a:t>	engine part of the cycle (always</a:t>
            </a:r>
          </a:p>
          <a:p>
            <a:pPr eaLnBrk="1" hangingPunct="1">
              <a:tabLst>
                <a:tab pos="623888" algn="l"/>
              </a:tabLst>
            </a:pPr>
            <a:r>
              <a:rPr lang="en-CA" altLang="en-US" sz="1400" dirty="0"/>
              <a:t>	positive)</a:t>
            </a:r>
            <a:endParaRPr lang="en-US" altLang="en-US" sz="1400" dirty="0"/>
          </a:p>
        </p:txBody>
      </p:sp>
      <p:sp>
        <p:nvSpPr>
          <p:cNvPr id="3109" name="Text Box 37">
            <a:extLst>
              <a:ext uri="{FF2B5EF4-FFF2-40B4-BE49-F238E27FC236}">
                <a16:creationId xmlns:a16="http://schemas.microsoft.com/office/drawing/2014/main" id="{107AAAE8-2E99-5DB9-D206-43EE559C1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061" y="4376024"/>
            <a:ext cx="34261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400" dirty="0"/>
              <a:t>W</a:t>
            </a:r>
            <a:r>
              <a:rPr lang="en-CA" altLang="en-US" sz="1400" baseline="-25000" dirty="0"/>
              <a:t>B</a:t>
            </a:r>
            <a:r>
              <a:rPr lang="en-CA" altLang="en-US" sz="1400" dirty="0"/>
              <a:t> &lt; 0  This is the Net Work In of the </a:t>
            </a:r>
          </a:p>
          <a:p>
            <a:pPr eaLnBrk="1" hangingPunct="1">
              <a:tabLst>
                <a:tab pos="623888" algn="l"/>
              </a:tabLst>
            </a:pPr>
            <a:r>
              <a:rPr lang="en-CA" altLang="en-US" sz="1400" dirty="0"/>
              <a:t>	gas exchange part of the cycle </a:t>
            </a:r>
          </a:p>
          <a:p>
            <a:pPr eaLnBrk="1" hangingPunct="1">
              <a:tabLst>
                <a:tab pos="623888" algn="l"/>
              </a:tabLst>
            </a:pPr>
            <a:r>
              <a:rPr lang="en-CA" altLang="en-US" sz="1400" dirty="0"/>
              <a:t>	(sometimes neg, sometimes pos)</a:t>
            </a:r>
            <a:endParaRPr lang="en-US" altLang="en-US" sz="1400" dirty="0"/>
          </a:p>
          <a:p>
            <a:pPr eaLnBrk="1" hangingPunct="1"/>
            <a:endParaRPr lang="en-US" alt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026">
            <a:extLst>
              <a:ext uri="{FF2B5EF4-FFF2-40B4-BE49-F238E27FC236}">
                <a16:creationId xmlns:a16="http://schemas.microsoft.com/office/drawing/2014/main" id="{05587D15-12B6-CEB1-4DBE-A8E41A5A1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1230313"/>
            <a:ext cx="8516937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400" dirty="0"/>
              <a:t>P</a:t>
            </a:r>
            <a:r>
              <a:rPr lang="en-CA" altLang="en-US" sz="2400" baseline="-25000" dirty="0"/>
              <a:t>i</a:t>
            </a:r>
            <a:r>
              <a:rPr lang="en-CA" altLang="en-US" sz="2400" dirty="0"/>
              <a:t> = W</a:t>
            </a:r>
            <a:r>
              <a:rPr lang="en-CA" altLang="en-US" sz="2400" baseline="-25000" dirty="0"/>
              <a:t>i</a:t>
            </a:r>
            <a:r>
              <a:rPr lang="en-CA" altLang="en-US" sz="2400" dirty="0"/>
              <a:t> N / </a:t>
            </a:r>
            <a:r>
              <a:rPr lang="en-CA" altLang="en-US" sz="2400" dirty="0" err="1"/>
              <a:t>n</a:t>
            </a:r>
            <a:r>
              <a:rPr lang="en-CA" altLang="en-US" sz="2400" baseline="-25000" dirty="0" err="1"/>
              <a:t>R</a:t>
            </a:r>
            <a:r>
              <a:rPr lang="en-CA" altLang="en-US" sz="2400" dirty="0"/>
              <a:t>   w/units: (kJ/cycle) (rev/s) / (rev/cycle)</a:t>
            </a:r>
            <a:endParaRPr lang="en-US" altLang="en-US" sz="2400" dirty="0"/>
          </a:p>
          <a:p>
            <a:pPr eaLnBrk="1" hangingPunct="1"/>
            <a:endParaRPr lang="en-US" altLang="en-US" sz="1800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CA" altLang="en-US" dirty="0"/>
              <a:t>where 	</a:t>
            </a:r>
            <a:r>
              <a:rPr lang="en-CA" altLang="en-US" i="1" dirty="0"/>
              <a:t>P</a:t>
            </a:r>
            <a:r>
              <a:rPr lang="en-CA" altLang="en-US" i="1" baseline="-25000" dirty="0"/>
              <a:t>i</a:t>
            </a:r>
            <a:r>
              <a:rPr lang="en-CA" altLang="en-US" i="1" dirty="0"/>
              <a:t> </a:t>
            </a:r>
            <a:r>
              <a:rPr lang="en-CA" altLang="en-US" dirty="0"/>
              <a:t>– indicated power [kJ/sec, or kW]</a:t>
            </a:r>
          </a:p>
          <a:p>
            <a:pPr eaLnBrk="1" hangingPunct="1"/>
            <a:r>
              <a:rPr lang="en-CA" altLang="en-US" i="1" dirty="0"/>
              <a:t>	W</a:t>
            </a:r>
            <a:r>
              <a:rPr lang="en-CA" altLang="en-US" i="1" baseline="-25000" dirty="0"/>
              <a:t>i</a:t>
            </a:r>
            <a:r>
              <a:rPr lang="en-CA" altLang="en-US" i="1" dirty="0"/>
              <a:t> </a:t>
            </a:r>
            <a:r>
              <a:rPr lang="en-CA" altLang="en-US" dirty="0"/>
              <a:t>– indicated work, previous slide [kJ/cycle]</a:t>
            </a:r>
            <a:endParaRPr lang="en-CA" altLang="en-US" i="1" dirty="0"/>
          </a:p>
          <a:p>
            <a:pPr eaLnBrk="1" hangingPunct="1"/>
            <a:r>
              <a:rPr lang="en-CA" altLang="en-US" i="1" dirty="0"/>
              <a:t>	N</a:t>
            </a:r>
            <a:r>
              <a:rPr lang="en-CA" altLang="en-US" dirty="0"/>
              <a:t> – crankshaft speed [rev/s]</a:t>
            </a:r>
          </a:p>
          <a:p>
            <a:pPr eaLnBrk="1" hangingPunct="1"/>
            <a:r>
              <a:rPr lang="en-CA" altLang="en-US" dirty="0"/>
              <a:t>	</a:t>
            </a:r>
            <a:r>
              <a:rPr lang="en-CA" altLang="en-US" i="1" dirty="0" err="1"/>
              <a:t>n</a:t>
            </a:r>
            <a:r>
              <a:rPr lang="en-CA" altLang="en-US" i="1" baseline="-25000" dirty="0" err="1"/>
              <a:t>R</a:t>
            </a:r>
            <a:r>
              <a:rPr lang="en-CA" altLang="en-US" dirty="0"/>
              <a:t> – number of crank [revolutions/cycle]</a:t>
            </a:r>
          </a:p>
          <a:p>
            <a:pPr eaLnBrk="1" hangingPunct="1"/>
            <a:r>
              <a:rPr lang="en-CA" altLang="en-US" dirty="0"/>
              <a:t>		= 2  for 4-stroke</a:t>
            </a:r>
          </a:p>
          <a:p>
            <a:pPr eaLnBrk="1" hangingPunct="1"/>
            <a:r>
              <a:rPr lang="en-CA" altLang="en-US" dirty="0"/>
              <a:t>		= 1  for 2-stroke</a:t>
            </a:r>
          </a:p>
          <a:p>
            <a:pPr eaLnBrk="1" hangingPunct="1"/>
            <a:endParaRPr lang="en-CA" altLang="en-US" dirty="0"/>
          </a:p>
          <a:p>
            <a:pPr eaLnBrk="1" hangingPunct="1"/>
            <a:r>
              <a:rPr lang="en-CA" altLang="en-US" dirty="0"/>
              <a:t>From this equation we can see that some ways to increase power output of an engine are by increasing</a:t>
            </a:r>
            <a:r>
              <a:rPr lang="en-US" altLang="en-US" dirty="0"/>
              <a:t>:</a:t>
            </a:r>
          </a:p>
          <a:p>
            <a:pPr marL="457200" indent="-222250" eaLnBrk="1" hangingPunct="1">
              <a:buFontTx/>
              <a:buChar char="•"/>
            </a:pPr>
            <a:r>
              <a:rPr lang="en-CA" altLang="en-US" dirty="0"/>
              <a:t> engine displacement</a:t>
            </a:r>
            <a:r>
              <a:rPr lang="en-US" altLang="en-US" dirty="0"/>
              <a:t>, </a:t>
            </a:r>
            <a:r>
              <a:rPr lang="en-US" altLang="en-US" dirty="0" err="1"/>
              <a:t>V</a:t>
            </a:r>
            <a:r>
              <a:rPr lang="en-US" altLang="en-US" baseline="-25000" dirty="0" err="1"/>
              <a:t>d</a:t>
            </a:r>
            <a:endParaRPr lang="en-US" altLang="en-US" dirty="0"/>
          </a:p>
          <a:p>
            <a:pPr marL="457200" indent="-222250" eaLnBrk="1" hangingPunct="1">
              <a:buFontTx/>
              <a:buChar char="•"/>
            </a:pPr>
            <a:r>
              <a:rPr lang="en-US" altLang="en-US" dirty="0"/>
              <a:t> compression ratio,</a:t>
            </a:r>
            <a:r>
              <a:rPr lang="en-CA" altLang="en-US" dirty="0"/>
              <a:t> </a:t>
            </a:r>
            <a:r>
              <a:rPr lang="en-US" altLang="en-US" dirty="0" err="1"/>
              <a:t>r</a:t>
            </a:r>
            <a:r>
              <a:rPr lang="en-US" altLang="en-US" baseline="-25000" dirty="0" err="1"/>
              <a:t>c</a:t>
            </a:r>
            <a:r>
              <a:rPr lang="en-CA" altLang="en-US" dirty="0"/>
              <a:t> or CR</a:t>
            </a:r>
            <a:endParaRPr lang="en-US" altLang="en-US" dirty="0"/>
          </a:p>
          <a:p>
            <a:pPr marL="457200" indent="-222250" eaLnBrk="1" hangingPunct="1">
              <a:buFontTx/>
              <a:buChar char="•"/>
            </a:pPr>
            <a:r>
              <a:rPr lang="en-US" altLang="en-US" dirty="0"/>
              <a:t> </a:t>
            </a:r>
            <a:r>
              <a:rPr lang="en-CA" altLang="en-US" dirty="0"/>
              <a:t>engine speed</a:t>
            </a:r>
            <a:r>
              <a:rPr lang="en-US" altLang="en-US" dirty="0"/>
              <a:t>, N</a:t>
            </a:r>
          </a:p>
        </p:txBody>
      </p:sp>
      <p:sp>
        <p:nvSpPr>
          <p:cNvPr id="9219" name="Text Box 1029">
            <a:extLst>
              <a:ext uri="{FF2B5EF4-FFF2-40B4-BE49-F238E27FC236}">
                <a16:creationId xmlns:a16="http://schemas.microsoft.com/office/drawing/2014/main" id="{4BFC25C7-2747-F32E-2A56-27872DC9A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25" y="531813"/>
            <a:ext cx="2940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/>
              <a:t>Indicated Power</a:t>
            </a:r>
            <a:endParaRPr lang="en-CA" altLang="en-US" sz="28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7EC5ECE9-E391-AFE7-D11E-E7844E841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" y="412750"/>
            <a:ext cx="4203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/>
              <a:t>Mechanical Efficiency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670DCC7-97B3-A76C-859E-C42445702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" y="1028700"/>
            <a:ext cx="838517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Some of the power generated in the cylinder is used to overcome engine friction. The </a:t>
            </a:r>
            <a:r>
              <a:rPr lang="en-CA" altLang="en-US" b="1" dirty="0"/>
              <a:t>friction power</a:t>
            </a:r>
            <a:r>
              <a:rPr lang="en-CA" altLang="en-US" dirty="0"/>
              <a:t> is used to describe these losses. It relates the brake power (calculated from a torque measurement) and indicated power (calculated from the integral of p*</a:t>
            </a:r>
            <a:r>
              <a:rPr lang="en-CA" altLang="en-US" dirty="0" err="1"/>
              <a:t>dV</a:t>
            </a:r>
            <a:r>
              <a:rPr lang="en-CA" altLang="en-US" dirty="0"/>
              <a:t>).</a:t>
            </a:r>
            <a:br>
              <a:rPr lang="en-CA" altLang="en-US" dirty="0"/>
            </a:br>
            <a:r>
              <a:rPr lang="en-CA" altLang="en-US" dirty="0"/>
              <a:t>			</a:t>
            </a:r>
            <a:r>
              <a:rPr lang="en-CA" altLang="en-US" dirty="0" err="1"/>
              <a:t>P</a:t>
            </a:r>
            <a:r>
              <a:rPr lang="en-CA" altLang="en-US" baseline="-25000" dirty="0" err="1"/>
              <a:t>f</a:t>
            </a:r>
            <a:r>
              <a:rPr lang="en-CA" altLang="en-US" dirty="0"/>
              <a:t> = P</a:t>
            </a:r>
            <a:r>
              <a:rPr lang="en-CA" altLang="en-US" baseline="-25000" dirty="0"/>
              <a:t>i</a:t>
            </a:r>
            <a:r>
              <a:rPr lang="en-CA" altLang="en-US" dirty="0"/>
              <a:t> - P</a:t>
            </a:r>
            <a:r>
              <a:rPr lang="en-CA" altLang="en-US" baseline="-25000" dirty="0"/>
              <a:t>b</a:t>
            </a:r>
            <a:r>
              <a:rPr lang="en-CA" altLang="en-US" dirty="0"/>
              <a:t> </a:t>
            </a:r>
          </a:p>
          <a:p>
            <a:pPr eaLnBrk="1" hangingPunct="1"/>
            <a:endParaRPr lang="en-CA" altLang="en-US" dirty="0"/>
          </a:p>
          <a:p>
            <a:pPr eaLnBrk="1" hangingPunct="1"/>
            <a:r>
              <a:rPr lang="en-CA" altLang="en-US" dirty="0"/>
              <a:t>Alternatively, friction power can be measured by motoring the engine and measuring the torque required to spin the engine (without combustion)</a:t>
            </a:r>
            <a:endParaRPr lang="en-CA" altLang="en-US" i="1" baseline="-25000" dirty="0"/>
          </a:p>
        </p:txBody>
      </p:sp>
      <p:sp>
        <p:nvSpPr>
          <p:cNvPr id="10244" name="Text Box 8">
            <a:extLst>
              <a:ext uri="{FF2B5EF4-FFF2-40B4-BE49-F238E27FC236}">
                <a16:creationId xmlns:a16="http://schemas.microsoft.com/office/drawing/2014/main" id="{3189F89B-06FA-BD85-C8E3-6D8190DE8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27" y="3723895"/>
            <a:ext cx="482375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The mechanical efficiency is defined as:</a:t>
            </a:r>
            <a:br>
              <a:rPr lang="en-CA" altLang="en-US" dirty="0"/>
            </a:br>
            <a:r>
              <a:rPr lang="en-CA" altLang="en-US" dirty="0"/>
              <a:t>		</a:t>
            </a:r>
            <a:r>
              <a:rPr lang="en-CA" altLang="en-US" dirty="0">
                <a:sym typeface="Symbol" panose="05050102010706020507" pitchFamily="18" charset="2"/>
              </a:rPr>
              <a:t></a:t>
            </a:r>
            <a:r>
              <a:rPr lang="en-CA" altLang="en-US" baseline="-25000" dirty="0">
                <a:sym typeface="Symbol" panose="05050102010706020507" pitchFamily="18" charset="2"/>
              </a:rPr>
              <a:t>m </a:t>
            </a:r>
            <a:r>
              <a:rPr lang="en-CA" altLang="en-US" dirty="0"/>
              <a:t> = P</a:t>
            </a:r>
            <a:r>
              <a:rPr lang="en-CA" altLang="en-US" baseline="-25000" dirty="0"/>
              <a:t>b</a:t>
            </a:r>
            <a:r>
              <a:rPr lang="en-CA" altLang="en-US" dirty="0"/>
              <a:t> / P</a:t>
            </a:r>
            <a:r>
              <a:rPr lang="en-CA" altLang="en-US" baseline="-25000" dirty="0"/>
              <a:t>i</a:t>
            </a:r>
            <a:r>
              <a:rPr lang="en-CA" altLang="en-US" dirty="0"/>
              <a:t> = 1- (</a:t>
            </a:r>
            <a:r>
              <a:rPr lang="en-CA" altLang="en-US" dirty="0" err="1"/>
              <a:t>P</a:t>
            </a:r>
            <a:r>
              <a:rPr lang="en-CA" altLang="en-US" baseline="-25000" dirty="0" err="1"/>
              <a:t>f</a:t>
            </a:r>
            <a:r>
              <a:rPr lang="en-CA" altLang="en-US" dirty="0"/>
              <a:t> / P</a:t>
            </a:r>
            <a:r>
              <a:rPr lang="en-CA" altLang="en-US" baseline="-25000" dirty="0"/>
              <a:t>i</a:t>
            </a:r>
            <a:r>
              <a:rPr lang="en-CA" altLang="en-US" dirty="0"/>
              <a:t> )</a:t>
            </a:r>
            <a:endParaRPr lang="en-US" altLang="en-US" dirty="0"/>
          </a:p>
        </p:txBody>
      </p:sp>
      <p:sp>
        <p:nvSpPr>
          <p:cNvPr id="10245" name="TextBox 6">
            <a:extLst>
              <a:ext uri="{FF2B5EF4-FFF2-40B4-BE49-F238E27FC236}">
                <a16:creationId xmlns:a16="http://schemas.microsoft.com/office/drawing/2014/main" id="{A5082D3D-0FCD-F6F3-9C8B-A3E67337D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27" y="4572431"/>
            <a:ext cx="7487773" cy="1631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Mechanical efficiency depends on throttle position, engine design, and engine speed. Typical values for automobile engines at WOT are: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CA" altLang="en-US" dirty="0"/>
              <a:t>90% @ cruise speed (~2000-2500 RPM)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CA" altLang="en-US" dirty="0"/>
              <a:t>75% @ max speed (~5500-6500 RPM)</a:t>
            </a: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~lwf0015">
            <a:extLst>
              <a:ext uri="{FF2B5EF4-FFF2-40B4-BE49-F238E27FC236}">
                <a16:creationId xmlns:a16="http://schemas.microsoft.com/office/drawing/2014/main" id="{FDBED3BD-A13C-9B41-E07D-78CCC3E495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" y="1584325"/>
            <a:ext cx="3567113" cy="447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5">
            <a:extLst>
              <a:ext uri="{FF2B5EF4-FFF2-40B4-BE49-F238E27FC236}">
                <a16:creationId xmlns:a16="http://schemas.microsoft.com/office/drawing/2014/main" id="{6748A5E9-00CC-FD7C-F162-04CD4BE00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550988"/>
            <a:ext cx="4800600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800" dirty="0"/>
              <a:t>There is a maximum in the brake power </a:t>
            </a:r>
          </a:p>
          <a:p>
            <a:pPr eaLnBrk="1" hangingPunct="1"/>
            <a:r>
              <a:rPr lang="en-CA" altLang="en-US" sz="1800" dirty="0"/>
              <a:t>versus engine speed called the </a:t>
            </a:r>
            <a:r>
              <a:rPr lang="en-CA" altLang="en-US" sz="1800" b="1" dirty="0"/>
              <a:t>rated</a:t>
            </a:r>
          </a:p>
          <a:p>
            <a:pPr eaLnBrk="1" hangingPunct="1"/>
            <a:r>
              <a:rPr lang="en-CA" altLang="en-US" sz="1800" b="1" dirty="0"/>
              <a:t>brake power</a:t>
            </a:r>
            <a:r>
              <a:rPr lang="en-CA" altLang="en-US" sz="1800" dirty="0"/>
              <a:t>. </a:t>
            </a:r>
            <a:br>
              <a:rPr lang="en-CA" altLang="en-US" sz="1800" dirty="0"/>
            </a:br>
            <a:endParaRPr lang="en-CA" altLang="en-US" sz="800" dirty="0"/>
          </a:p>
          <a:p>
            <a:pPr eaLnBrk="1" hangingPunct="1"/>
            <a:r>
              <a:rPr lang="en-CA" altLang="en-US" sz="1800" dirty="0"/>
              <a:t>At higher speeds brake power decreases as </a:t>
            </a:r>
          </a:p>
          <a:p>
            <a:pPr eaLnBrk="1" hangingPunct="1"/>
            <a:r>
              <a:rPr lang="en-CA" altLang="en-US" sz="1800" dirty="0"/>
              <a:t>friction power becomes significant compared </a:t>
            </a:r>
          </a:p>
          <a:p>
            <a:pPr eaLnBrk="1" hangingPunct="1"/>
            <a:r>
              <a:rPr lang="en-CA" altLang="en-US" sz="1800" dirty="0"/>
              <a:t>to the indicated power </a:t>
            </a:r>
          </a:p>
        </p:txBody>
      </p:sp>
      <p:sp>
        <p:nvSpPr>
          <p:cNvPr id="11268" name="Text Box 6">
            <a:extLst>
              <a:ext uri="{FF2B5EF4-FFF2-40B4-BE49-F238E27FC236}">
                <a16:creationId xmlns:a16="http://schemas.microsoft.com/office/drawing/2014/main" id="{B833EC85-31FE-6261-A960-A7CCB476C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3825" y="3887788"/>
            <a:ext cx="4852988" cy="1878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800" dirty="0"/>
              <a:t>Ther</a:t>
            </a:r>
            <a:r>
              <a:rPr lang="en-CA" altLang="en-US" sz="1800" i="1" dirty="0"/>
              <a:t>e </a:t>
            </a:r>
            <a:r>
              <a:rPr lang="en-CA" altLang="en-US" sz="1800" dirty="0"/>
              <a:t>is a maximum in the torque versus </a:t>
            </a:r>
          </a:p>
          <a:p>
            <a:pPr eaLnBrk="1" hangingPunct="1"/>
            <a:r>
              <a:rPr lang="en-CA" altLang="en-US" sz="1800" dirty="0"/>
              <a:t>speed called </a:t>
            </a:r>
            <a:r>
              <a:rPr lang="en-CA" altLang="en-US" sz="1800" b="1" dirty="0"/>
              <a:t>max</a:t>
            </a:r>
            <a:r>
              <a:rPr lang="en-US" altLang="en-US" sz="1800" b="1" dirty="0" err="1"/>
              <a:t>imum</a:t>
            </a:r>
            <a:r>
              <a:rPr lang="en-CA" altLang="en-US" sz="1800" b="1" dirty="0"/>
              <a:t> brake torque</a:t>
            </a:r>
            <a:r>
              <a:rPr lang="en-CA" altLang="en-US" sz="1800" dirty="0"/>
              <a:t> (MBT).</a:t>
            </a:r>
            <a:endParaRPr lang="en-US" altLang="en-US" sz="1800" dirty="0"/>
          </a:p>
          <a:p>
            <a:pPr eaLnBrk="1" hangingPunct="1"/>
            <a:endParaRPr lang="en-CA" altLang="en-US" sz="800" dirty="0"/>
          </a:p>
          <a:p>
            <a:pPr eaLnBrk="1" hangingPunct="1"/>
            <a:r>
              <a:rPr lang="en-CA" altLang="en-US" sz="1800" dirty="0"/>
              <a:t>Brake torque drops off: </a:t>
            </a:r>
          </a:p>
          <a:p>
            <a:pPr eaLnBrk="1" hangingPunct="1">
              <a:buFontTx/>
              <a:buChar char="•"/>
            </a:pPr>
            <a:r>
              <a:rPr lang="en-CA" altLang="en-US" sz="1800" dirty="0"/>
              <a:t> at lower speeds do to heat losses </a:t>
            </a:r>
          </a:p>
          <a:p>
            <a:pPr eaLnBrk="1" hangingPunct="1">
              <a:buFontTx/>
              <a:buChar char="•"/>
            </a:pPr>
            <a:r>
              <a:rPr lang="en-CA" altLang="en-US" sz="1800" dirty="0"/>
              <a:t> at higher speeds it becomes more difficult</a:t>
            </a:r>
            <a:br>
              <a:rPr lang="en-CA" altLang="en-US" sz="1800" dirty="0"/>
            </a:br>
            <a:r>
              <a:rPr lang="en-CA" altLang="en-US" sz="1800" dirty="0"/>
              <a:t>  to ingest a full charge of air.</a:t>
            </a:r>
            <a:endParaRPr lang="en-US" altLang="en-US" sz="1800" dirty="0"/>
          </a:p>
        </p:txBody>
      </p:sp>
      <p:sp>
        <p:nvSpPr>
          <p:cNvPr id="11269" name="Line 10">
            <a:extLst>
              <a:ext uri="{FF2B5EF4-FFF2-40B4-BE49-F238E27FC236}">
                <a16:creationId xmlns:a16="http://schemas.microsoft.com/office/drawing/2014/main" id="{978E0303-254B-1FFF-4BFB-3D54A8A97C8B}"/>
              </a:ext>
            </a:extLst>
          </p:cNvPr>
          <p:cNvSpPr>
            <a:spLocks noChangeShapeType="1"/>
          </p:cNvSpPr>
          <p:nvPr/>
        </p:nvSpPr>
        <p:spPr bwMode="auto">
          <a:xfrm>
            <a:off x="857250" y="4219575"/>
            <a:ext cx="13335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Text Box 11">
            <a:extLst>
              <a:ext uri="{FF2B5EF4-FFF2-40B4-BE49-F238E27FC236}">
                <a16:creationId xmlns:a16="http://schemas.microsoft.com/office/drawing/2014/main" id="{E94D1198-284D-54A3-6A95-60BCC8796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975" y="3986213"/>
            <a:ext cx="1457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200" b="1"/>
              <a:t>Max brake torque</a:t>
            </a:r>
            <a:endParaRPr lang="en-US" altLang="en-US" sz="1200" b="1"/>
          </a:p>
        </p:txBody>
      </p:sp>
      <p:sp>
        <p:nvSpPr>
          <p:cNvPr id="11271" name="Rectangle 12">
            <a:extLst>
              <a:ext uri="{FF2B5EF4-FFF2-40B4-BE49-F238E27FC236}">
                <a16:creationId xmlns:a16="http://schemas.microsoft.com/office/drawing/2014/main" id="{869F0F62-D2DE-0AE4-1C3D-EF7F964C6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850" y="1514475"/>
            <a:ext cx="2463800" cy="139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Text Box 13">
            <a:extLst>
              <a:ext uri="{FF2B5EF4-FFF2-40B4-BE49-F238E27FC236}">
                <a16:creationId xmlns:a16="http://schemas.microsoft.com/office/drawing/2014/main" id="{A8F6DA5B-59FD-07F0-B256-CFE66AD7A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875" y="2449513"/>
            <a:ext cx="11382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000" b="1"/>
              <a:t>1 kW = 1.341 hp</a:t>
            </a:r>
            <a:endParaRPr lang="en-US" altLang="en-US" sz="1000" b="1"/>
          </a:p>
        </p:txBody>
      </p:sp>
      <p:sp>
        <p:nvSpPr>
          <p:cNvPr id="11273" name="Line 14">
            <a:extLst>
              <a:ext uri="{FF2B5EF4-FFF2-40B4-BE49-F238E27FC236}">
                <a16:creationId xmlns:a16="http://schemas.microsoft.com/office/drawing/2014/main" id="{27B6F470-641B-3E2A-BD61-6C47254F9F3B}"/>
              </a:ext>
            </a:extLst>
          </p:cNvPr>
          <p:cNvSpPr>
            <a:spLocks noChangeShapeType="1"/>
          </p:cNvSpPr>
          <p:nvPr/>
        </p:nvSpPr>
        <p:spPr bwMode="auto">
          <a:xfrm>
            <a:off x="884238" y="1922463"/>
            <a:ext cx="22479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Text Box 15">
            <a:extLst>
              <a:ext uri="{FF2B5EF4-FFF2-40B4-BE49-F238E27FC236}">
                <a16:creationId xmlns:a16="http://schemas.microsoft.com/office/drawing/2014/main" id="{413F004F-356E-C9FB-9E97-01CC50978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963" y="1689100"/>
            <a:ext cx="15605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200" b="1"/>
              <a:t>Rated brake power</a:t>
            </a:r>
            <a:endParaRPr lang="en-US" altLang="en-US" sz="1200" b="1"/>
          </a:p>
        </p:txBody>
      </p:sp>
      <p:sp>
        <p:nvSpPr>
          <p:cNvPr id="11275" name="Line 18">
            <a:extLst>
              <a:ext uri="{FF2B5EF4-FFF2-40B4-BE49-F238E27FC236}">
                <a16:creationId xmlns:a16="http://schemas.microsoft.com/office/drawing/2014/main" id="{B0CEEC8E-46C1-BDB7-F1CC-F5409986D5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17850" y="1933575"/>
            <a:ext cx="0" cy="3683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9">
            <a:extLst>
              <a:ext uri="{FF2B5EF4-FFF2-40B4-BE49-F238E27FC236}">
                <a16:creationId xmlns:a16="http://schemas.microsoft.com/office/drawing/2014/main" id="{FEBD22CE-3633-F063-EACB-374CC6AF64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3450" y="4219575"/>
            <a:ext cx="0" cy="13843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Text Box 20">
            <a:extLst>
              <a:ext uri="{FF2B5EF4-FFF2-40B4-BE49-F238E27FC236}">
                <a16:creationId xmlns:a16="http://schemas.microsoft.com/office/drawing/2014/main" id="{580DD48C-8FE2-5034-6696-B1541FBD5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8788" y="330528"/>
            <a:ext cx="63664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Power and Torque vs. Engine Speed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>
            <a:extLst>
              <a:ext uri="{FF2B5EF4-FFF2-40B4-BE49-F238E27FC236}">
                <a16:creationId xmlns:a16="http://schemas.microsoft.com/office/drawing/2014/main" id="{9ED59B33-9C38-2C25-6159-EF0BCC175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0" y="527050"/>
            <a:ext cx="741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Indicated </a:t>
            </a:r>
            <a:r>
              <a:rPr lang="en-CA" altLang="en-US" sz="2800" b="1" dirty="0"/>
              <a:t>Mean Effective Pressure (</a:t>
            </a:r>
            <a:r>
              <a:rPr lang="en-CA" altLang="en-US" sz="2800" b="1" dirty="0" err="1"/>
              <a:t>imep</a:t>
            </a:r>
            <a:r>
              <a:rPr lang="en-CA" altLang="en-US" sz="2800" b="1" dirty="0"/>
              <a:t>)</a:t>
            </a:r>
          </a:p>
        </p:txBody>
      </p:sp>
      <p:sp>
        <p:nvSpPr>
          <p:cNvPr id="4100" name="Text Box 5">
            <a:extLst>
              <a:ext uri="{FF2B5EF4-FFF2-40B4-BE49-F238E27FC236}">
                <a16:creationId xmlns:a16="http://schemas.microsoft.com/office/drawing/2014/main" id="{97A16619-8A7C-0C5B-DF5D-3A651C9A6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1266825"/>
            <a:ext cx="77438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i="1" dirty="0" err="1"/>
              <a:t>imep</a:t>
            </a:r>
            <a:r>
              <a:rPr lang="en-CA" altLang="en-US" dirty="0"/>
              <a:t> is a fictitious </a:t>
            </a:r>
            <a:r>
              <a:rPr lang="en-CA" altLang="en-US" i="1" dirty="0"/>
              <a:t>constant pressure </a:t>
            </a:r>
            <a:r>
              <a:rPr lang="en-CA" altLang="en-US" dirty="0"/>
              <a:t>that would produce the same </a:t>
            </a:r>
          </a:p>
          <a:p>
            <a:pPr eaLnBrk="1" hangingPunct="1"/>
            <a:r>
              <a:rPr lang="en-CA" altLang="en-US" dirty="0"/>
              <a:t>work per cycle if it acted on the piston during the power stroke.</a:t>
            </a:r>
            <a:br>
              <a:rPr lang="en-CA" altLang="en-US" dirty="0"/>
            </a:br>
            <a:br>
              <a:rPr lang="en-CA" altLang="en-US" dirty="0"/>
            </a:br>
            <a:r>
              <a:rPr lang="en-CA" altLang="en-US" sz="2400" i="1" dirty="0" err="1"/>
              <a:t>imep</a:t>
            </a:r>
            <a:r>
              <a:rPr lang="en-CA" altLang="en-US" sz="2400" i="1" dirty="0"/>
              <a:t> = W</a:t>
            </a:r>
            <a:r>
              <a:rPr lang="en-CA" altLang="en-US" sz="2400" i="1" baseline="-25000" dirty="0"/>
              <a:t>i</a:t>
            </a:r>
            <a:r>
              <a:rPr lang="en-CA" altLang="en-US" sz="2400" i="1" dirty="0"/>
              <a:t> / </a:t>
            </a:r>
            <a:r>
              <a:rPr lang="en-CA" altLang="en-US" sz="2400" i="1" dirty="0" err="1"/>
              <a:t>V</a:t>
            </a:r>
            <a:r>
              <a:rPr lang="en-CA" altLang="en-US" sz="2400" i="1" baseline="-25000" dirty="0" err="1"/>
              <a:t>d</a:t>
            </a:r>
            <a:r>
              <a:rPr lang="en-CA" altLang="en-US" sz="2400" i="1" dirty="0"/>
              <a:t> = (P</a:t>
            </a:r>
            <a:r>
              <a:rPr lang="en-CA" altLang="en-US" sz="2400" i="1" baseline="-25000" dirty="0"/>
              <a:t>i</a:t>
            </a:r>
            <a:r>
              <a:rPr lang="en-CA" altLang="en-US" sz="2400" i="1" dirty="0"/>
              <a:t> </a:t>
            </a:r>
            <a:r>
              <a:rPr lang="en-CA" altLang="en-US" sz="2400" i="1" dirty="0" err="1"/>
              <a:t>n</a:t>
            </a:r>
            <a:r>
              <a:rPr lang="en-CA" altLang="en-US" sz="2400" i="1" baseline="-25000" dirty="0" err="1"/>
              <a:t>R</a:t>
            </a:r>
            <a:r>
              <a:rPr lang="en-CA" altLang="en-US" sz="2400" i="1" dirty="0"/>
              <a:t>) / (</a:t>
            </a:r>
            <a:r>
              <a:rPr lang="en-CA" altLang="en-US" sz="2400" i="1" dirty="0" err="1"/>
              <a:t>V</a:t>
            </a:r>
            <a:r>
              <a:rPr lang="en-CA" altLang="en-US" sz="2400" i="1" baseline="-25000" dirty="0" err="1"/>
              <a:t>d</a:t>
            </a:r>
            <a:r>
              <a:rPr lang="en-CA" altLang="en-US" sz="2400" i="1" dirty="0"/>
              <a:t> N)</a:t>
            </a:r>
          </a:p>
          <a:p>
            <a:pPr eaLnBrk="1" hangingPunct="1"/>
            <a:endParaRPr lang="en-CA" altLang="en-US" sz="1800" i="1" dirty="0"/>
          </a:p>
          <a:p>
            <a:pPr eaLnBrk="1" hangingPunct="1"/>
            <a:r>
              <a:rPr lang="en-CA" altLang="en-US" sz="1800" i="1" dirty="0"/>
              <a:t>so </a:t>
            </a:r>
            <a:r>
              <a:rPr lang="en-CA" altLang="en-US" sz="2400" i="1" dirty="0"/>
              <a:t>P</a:t>
            </a:r>
            <a:r>
              <a:rPr lang="en-CA" altLang="en-US" sz="2400" i="1" baseline="-25000" dirty="0"/>
              <a:t>i</a:t>
            </a:r>
            <a:r>
              <a:rPr lang="en-CA" altLang="en-US" sz="2400" i="1" dirty="0"/>
              <a:t> = </a:t>
            </a:r>
            <a:r>
              <a:rPr lang="en-CA" altLang="en-US" sz="2400" i="1" dirty="0" err="1"/>
              <a:t>imep</a:t>
            </a:r>
            <a:r>
              <a:rPr lang="en-CA" altLang="en-US" sz="2400" i="1" dirty="0"/>
              <a:t> </a:t>
            </a:r>
            <a:r>
              <a:rPr lang="en-CA" altLang="en-US" sz="2400" i="1" dirty="0" err="1"/>
              <a:t>V</a:t>
            </a:r>
            <a:r>
              <a:rPr lang="en-CA" altLang="en-US" sz="2400" i="1" baseline="-25000" dirty="0" err="1"/>
              <a:t>d</a:t>
            </a:r>
            <a:r>
              <a:rPr lang="en-CA" altLang="en-US" sz="2400" i="1" dirty="0"/>
              <a:t> N / </a:t>
            </a:r>
            <a:r>
              <a:rPr lang="en-CA" altLang="en-US" sz="2400" i="1" dirty="0" err="1"/>
              <a:t>n</a:t>
            </a:r>
            <a:r>
              <a:rPr lang="en-CA" altLang="en-US" sz="2400" i="1" baseline="-25000" dirty="0" err="1"/>
              <a:t>R</a:t>
            </a:r>
            <a:r>
              <a:rPr lang="en-CA" altLang="en-US" sz="2400" i="1" dirty="0"/>
              <a:t> = </a:t>
            </a:r>
            <a:r>
              <a:rPr lang="en-CA" altLang="en-US" sz="2400" i="1" dirty="0" err="1"/>
              <a:t>imep</a:t>
            </a:r>
            <a:r>
              <a:rPr lang="en-CA" altLang="en-US" sz="2400" i="1" dirty="0"/>
              <a:t> A</a:t>
            </a:r>
            <a:r>
              <a:rPr lang="en-CA" altLang="en-US" sz="2400" i="1" baseline="-25000" dirty="0"/>
              <a:t>p</a:t>
            </a:r>
            <a:r>
              <a:rPr lang="en-CA" altLang="en-US" sz="2400" i="1" dirty="0"/>
              <a:t> U</a:t>
            </a:r>
            <a:r>
              <a:rPr lang="en-CA" altLang="en-US" sz="2400" i="1" baseline="-25000" dirty="0"/>
              <a:t>p</a:t>
            </a:r>
            <a:r>
              <a:rPr lang="en-CA" altLang="en-US" sz="2400" i="1" dirty="0"/>
              <a:t> / (2 </a:t>
            </a:r>
            <a:r>
              <a:rPr lang="en-CA" altLang="en-US" sz="2400" i="1" dirty="0" err="1"/>
              <a:t>n</a:t>
            </a:r>
            <a:r>
              <a:rPr lang="en-CA" altLang="en-US" sz="2400" i="1" baseline="-25000" dirty="0" err="1"/>
              <a:t>R</a:t>
            </a:r>
            <a:r>
              <a:rPr lang="en-CA" altLang="en-US" sz="2400" i="1" dirty="0"/>
              <a:t>)</a:t>
            </a:r>
            <a:endParaRPr lang="en-US" altLang="en-US" sz="2400" i="1" dirty="0"/>
          </a:p>
        </p:txBody>
      </p:sp>
      <p:sp>
        <p:nvSpPr>
          <p:cNvPr id="4101" name="Text Box 9">
            <a:extLst>
              <a:ext uri="{FF2B5EF4-FFF2-40B4-BE49-F238E27FC236}">
                <a16:creationId xmlns:a16="http://schemas.microsoft.com/office/drawing/2014/main" id="{304C61BB-A9FC-270F-76B8-B105AEBE9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13" y="3390900"/>
            <a:ext cx="6551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i="1"/>
              <a:t>imep</a:t>
            </a:r>
            <a:r>
              <a:rPr lang="en-CA" altLang="en-US"/>
              <a:t> does not depend on engine speed, just like torque.</a:t>
            </a:r>
            <a:endParaRPr lang="en-US" altLang="en-US"/>
          </a:p>
        </p:txBody>
      </p:sp>
      <p:sp>
        <p:nvSpPr>
          <p:cNvPr id="4102" name="Text Box 10">
            <a:extLst>
              <a:ext uri="{FF2B5EF4-FFF2-40B4-BE49-F238E27FC236}">
                <a16:creationId xmlns:a16="http://schemas.microsoft.com/office/drawing/2014/main" id="{BC53B773-1F54-EC32-6A17-16DE06143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3975100"/>
            <a:ext cx="8624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i="1" dirty="0" err="1"/>
              <a:t>imep</a:t>
            </a:r>
            <a:r>
              <a:rPr lang="en-CA" altLang="en-US" dirty="0"/>
              <a:t> is a </a:t>
            </a:r>
            <a:r>
              <a:rPr lang="en-US" altLang="en-US" dirty="0"/>
              <a:t>better</a:t>
            </a:r>
            <a:r>
              <a:rPr lang="en-CA" altLang="en-US" dirty="0"/>
              <a:t> parameter </a:t>
            </a:r>
            <a:r>
              <a:rPr lang="en-US" altLang="en-US" dirty="0"/>
              <a:t>than torque </a:t>
            </a:r>
            <a:r>
              <a:rPr lang="en-CA" altLang="en-US" dirty="0"/>
              <a:t>to compare engines for design and </a:t>
            </a:r>
          </a:p>
          <a:p>
            <a:pPr eaLnBrk="1" hangingPunct="1"/>
            <a:r>
              <a:rPr lang="en-CA" altLang="en-US" dirty="0"/>
              <a:t>output because it is independent of engine speed</a:t>
            </a:r>
            <a:r>
              <a:rPr lang="en-US" altLang="en-US" dirty="0"/>
              <a:t>, N, and </a:t>
            </a:r>
            <a:r>
              <a:rPr lang="en-CA" altLang="en-US" dirty="0"/>
              <a:t>engine size</a:t>
            </a:r>
            <a:r>
              <a:rPr lang="en-US" altLang="en-US" dirty="0"/>
              <a:t>, </a:t>
            </a:r>
            <a:r>
              <a:rPr lang="en-US" altLang="en-US" dirty="0" err="1"/>
              <a:t>V</a:t>
            </a:r>
            <a:r>
              <a:rPr lang="en-US" altLang="en-US" baseline="-25000" dirty="0" err="1"/>
              <a:t>d</a:t>
            </a:r>
            <a:r>
              <a:rPr lang="en-US" altLang="en-US" dirty="0"/>
              <a:t>.</a:t>
            </a:r>
            <a:endParaRPr lang="en-CA" altLang="en-US" dirty="0"/>
          </a:p>
          <a:p>
            <a:pPr eaLnBrk="1" hangingPunct="1"/>
            <a:endParaRPr lang="en-CA" altLang="en-US" dirty="0"/>
          </a:p>
          <a:p>
            <a:pPr eaLnBrk="1" hangingPunct="1"/>
            <a:r>
              <a:rPr lang="en-CA" altLang="en-US" b="1" dirty="0"/>
              <a:t>Brake mean effective pressure</a:t>
            </a:r>
            <a:r>
              <a:rPr lang="en-CA" altLang="en-US" dirty="0"/>
              <a:t> (</a:t>
            </a:r>
            <a:r>
              <a:rPr lang="en-CA" altLang="en-US" dirty="0" err="1"/>
              <a:t>bmep</a:t>
            </a:r>
            <a:r>
              <a:rPr lang="en-CA" altLang="en-US" dirty="0"/>
              <a:t>) is defined as:</a:t>
            </a:r>
            <a:endParaRPr lang="en-US" altLang="en-US" dirty="0"/>
          </a:p>
        </p:txBody>
      </p:sp>
      <p:graphicFrame>
        <p:nvGraphicFramePr>
          <p:cNvPr id="4098" name="Object 11">
            <a:extLst>
              <a:ext uri="{FF2B5EF4-FFF2-40B4-BE49-F238E27FC236}">
                <a16:creationId xmlns:a16="http://schemas.microsoft.com/office/drawing/2014/main" id="{00FF9B23-6949-F7F4-DF3B-CA52D157FB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040962"/>
              </p:ext>
            </p:extLst>
          </p:nvPr>
        </p:nvGraphicFramePr>
        <p:xfrm>
          <a:off x="2114162" y="5483225"/>
          <a:ext cx="4915676" cy="757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93960" imgH="431640" progId="Equation.3">
                  <p:embed/>
                </p:oleObj>
              </mc:Choice>
              <mc:Fallback>
                <p:oleObj name="Equation" r:id="rId2" imgW="2793960" imgH="431640" progId="Equation.3">
                  <p:embed/>
                  <p:pic>
                    <p:nvPicPr>
                      <p:cNvPr id="4098" name="Object 11">
                        <a:extLst>
                          <a:ext uri="{FF2B5EF4-FFF2-40B4-BE49-F238E27FC236}">
                            <a16:creationId xmlns:a16="http://schemas.microsoft.com/office/drawing/2014/main" id="{00FF9B23-6949-F7F4-DF3B-CA52D157FB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162" y="5483225"/>
                        <a:ext cx="4915676" cy="75787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4094</TotalTime>
  <Words>1959</Words>
  <Application>Microsoft Office PowerPoint</Application>
  <PresentationFormat>On-screen Show (4:3)</PresentationFormat>
  <Paragraphs>196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Cambria Math</vt:lpstr>
      <vt:lpstr>Symbol</vt:lpstr>
      <vt:lpstr>Trebuchet MS</vt:lpstr>
      <vt:lpstr>Wingdings</vt:lpstr>
      <vt:lpstr>Office Theme</vt:lpstr>
      <vt:lpstr>Equation</vt:lpstr>
      <vt:lpstr>ME 433 Internal Combustion Engines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Creative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Intro</dc:title>
  <dc:creator>Dan Cordon</dc:creator>
  <cp:lastModifiedBy>Cordon, Dan (dcordon@uidaho.edu)</cp:lastModifiedBy>
  <cp:revision>243</cp:revision>
  <dcterms:created xsi:type="dcterms:W3CDTF">2007-12-14T00:01:34Z</dcterms:created>
  <dcterms:modified xsi:type="dcterms:W3CDTF">2024-02-23T21:17:49Z</dcterms:modified>
</cp:coreProperties>
</file>