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0" r:id="rId2"/>
    <p:sldId id="343" r:id="rId3"/>
    <p:sldId id="347" r:id="rId4"/>
    <p:sldId id="342" r:id="rId5"/>
    <p:sldId id="348" r:id="rId6"/>
    <p:sldId id="352" r:id="rId7"/>
    <p:sldId id="339" r:id="rId8"/>
    <p:sldId id="351" r:id="rId9"/>
    <p:sldId id="349" r:id="rId10"/>
    <p:sldId id="350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3"/>
    <p:restoredTop sz="90819" autoAdjust="0"/>
  </p:normalViewPr>
  <p:slideViewPr>
    <p:cSldViewPr>
      <p:cViewPr varScale="1">
        <p:scale>
          <a:sx n="86" d="100"/>
          <a:sy n="86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93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ADBB9-1977-3EBE-4484-34C47B311C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A5355-9D8F-2B7E-43D4-030A3184C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63E8538-8064-44C8-BBE8-140F531C499B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771B5-DE39-7CF5-FF4D-123E685CD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126DA-62ED-5E5C-1318-36E884B02A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F21131-B59D-4E5D-824A-6A307651D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AAA927-4D25-64EB-AFBD-F17A6A2EA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B495C-548C-A312-CA2A-96A39AA137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5831B62F-AF9B-42C4-BE3C-15DD9B130DA9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3BF4CE-FACF-1761-6FD1-FA1FCA767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85867D-7D00-7AA5-C801-29FD350DB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314E5-7434-A1D3-946E-1626AB1C14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ABF58-B958-4E5F-1F68-FC10B9249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5130A6-BC44-4300-A39E-6BAD0B332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76B2-8103-BB17-4D29-6D0F9327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97CFB82-52C8-432C-A04B-96F86E68526C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3460-9152-65CF-06A8-06039FF1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86FB-2470-2A0E-595C-94D0468A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C9F97-6AA4-48A5-BDF8-925253248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DDB8-E587-7D44-0D3E-8306176E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0A310FA-9FE1-47E3-BD37-95632143B7FD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0264-5224-A01D-1FAA-B34BEF7C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D5365-79C8-2818-5B05-FB1520FF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6F0073-FC92-4951-93F2-47F3A9487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4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EBF4D-74F2-01B3-083A-F3C3A4B8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A1DB683-929E-411F-B4FD-710AF981B72F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FB65-DA5F-E7D3-36E9-895C949D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79E6D-58AA-E3C7-1E0B-4BB4A3A9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778A47-1C94-4179-991C-C5CF7606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7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C00D-0A2A-1343-717A-B7A74E7D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32A8285-7550-41BD-98E7-D13CC4BD5C23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F2633-955F-22AC-ABE1-83CBD732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8C4ED-28DC-16FA-2242-8ED5C35B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605F3A-DDD2-44F0-AED0-EABB00F8D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9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367D-F5A6-C82B-90B8-0FD00A73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F5427E3F-F12F-499B-BC05-CF305C899C39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51D7-66B4-A05A-B6DF-14AAC8EA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D37C-B044-7974-626E-93D142CD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EC394D-A6CF-452D-A0F8-2CC0302F1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40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AF463-C292-EDEA-E201-F12F0D84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18FFA00-3F6E-47BC-B3A8-6028A19F003B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3A3B9-02B4-D0E1-DD53-D9DCFE2D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7B645-E645-A541-4688-51933A76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EBCC01-3651-4E3B-AE5D-58CF70FC5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D457-B1DF-7CBB-FEBF-02A46013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EACB5F0-0615-45A6-8665-FA7145F99F82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67DD2-D75A-98D9-1C65-3F0C268E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EA064-6A05-CF8B-2971-6674269F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8EF35C-1240-42AE-8382-C07FDBD1D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17EFE-677F-B9AA-C1BB-09AEED38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C4A9B6D7-16C1-4FDF-8AC6-926DD83FD7B2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9C73A-DD43-9136-CFD0-42AC26F6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B7FFC-0CAB-F532-22CB-37AA1B9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96F7A7-2C05-4FA0-9A5F-AD432E06A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9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022BA-4135-A219-7158-3F1CB958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BED959B-A8C9-417E-B1DE-408FC7229F19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B0E28-55B4-1641-4500-99048FA1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9745-888F-09ED-DD6F-546364FE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525DC4-1F15-44F8-9B0A-E210DA2B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2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DE6CE-4C89-3C18-9039-3DB8D5CF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4080795-84DB-4694-BECC-29A5B2B400BF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59C2D-A6BA-16D7-9D34-41C0BCD6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600D3-45AF-7F2B-525D-CEC77F7F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D15AD5-1467-4B01-B464-EBFAE2BC2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5EA37-EF8E-58B3-4B65-A476FFCF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5575AC8-4931-4660-B2D0-621F4AD8CC60}" type="datetimeFigureOut">
              <a:rPr lang="en-US"/>
              <a:pPr>
                <a:defRPr/>
              </a:pPr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4FC5-D498-D4CA-CFA8-7FC7CE06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62B7-F6CA-D62A-51C6-FDA7673B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2D1A71-E823-49D7-A12C-4E402869A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6FF71-55A4-67E6-0B72-0672FF62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Mechanical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512E3-635A-CAD4-1817-57BE5508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12">
            <a:extLst>
              <a:ext uri="{FF2B5EF4-FFF2-40B4-BE49-F238E27FC236}">
                <a16:creationId xmlns:a16="http://schemas.microsoft.com/office/drawing/2014/main" id="{D7683F83-B8CA-1A5D-1398-38D0C6EA67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52400"/>
            <a:ext cx="9144000" cy="6705600"/>
            <a:chOff x="0" y="227955"/>
            <a:chExt cx="9238889" cy="69216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1E728A-FFBF-83E9-5741-70E5AC1F4130}"/>
                </a:ext>
              </a:extLst>
            </p:cNvPr>
            <p:cNvSpPr/>
            <p:nvPr userDrawn="1"/>
          </p:nvSpPr>
          <p:spPr>
            <a:xfrm>
              <a:off x="227764" y="227955"/>
              <a:ext cx="8685519" cy="639895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FB5034-54EC-5AB2-6067-044D05DB2E47}"/>
                </a:ext>
              </a:extLst>
            </p:cNvPr>
            <p:cNvSpPr/>
            <p:nvPr userDrawn="1"/>
          </p:nvSpPr>
          <p:spPr>
            <a:xfrm>
              <a:off x="0" y="6240185"/>
              <a:ext cx="376934" cy="117983"/>
            </a:xfrm>
            <a:prstGeom prst="rect">
              <a:avLst/>
            </a:prstGeom>
            <a:solidFill>
              <a:srgbClr val="A78D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31" name="Picture 8" descr="ui_logo_rgb.pdf">
              <a:extLst>
                <a:ext uri="{FF2B5EF4-FFF2-40B4-BE49-F238E27FC236}">
                  <a16:creationId xmlns:a16="http://schemas.microsoft.com/office/drawing/2014/main" id="{F23C144C-E5C0-0D0A-0B30-CD88D9608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66" y="6138684"/>
              <a:ext cx="1874242" cy="31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9" descr="engr_ppt.pdf">
              <a:extLst>
                <a:ext uri="{FF2B5EF4-FFF2-40B4-BE49-F238E27FC236}">
                  <a16:creationId xmlns:a16="http://schemas.microsoft.com/office/drawing/2014/main" id="{3481DFB6-5AA1-65DE-B575-BF9723B24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60" y="6198313"/>
              <a:ext cx="2933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1" descr="admin-gold-whiteCLIP.png">
              <a:extLst>
                <a:ext uri="{FF2B5EF4-FFF2-40B4-BE49-F238E27FC236}">
                  <a16:creationId xmlns:a16="http://schemas.microsoft.com/office/drawing/2014/main" id="{CD77F6A2-23C5-F3D0-C65C-B8EEB0644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342" y="5378209"/>
              <a:ext cx="1758547" cy="177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000" spc="-1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4E9D51-DC80-7CBC-4942-19EABE9B8F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ME 433</a:t>
            </a:r>
            <a:br>
              <a:rPr lang="en-US" dirty="0"/>
            </a:br>
            <a:r>
              <a:rPr lang="en-US" dirty="0"/>
              <a:t>Internal Combustion Engines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Subtitle 3">
            <a:extLst>
              <a:ext uri="{FF2B5EF4-FFF2-40B4-BE49-F238E27FC236}">
                <a16:creationId xmlns:a16="http://schemas.microsoft.com/office/drawing/2014/main" id="{77BC4226-4466-A85D-6602-9174C3A3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Professor: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Dr. Dan Cordon (AKA Dr. Dan)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75" y="395943"/>
            <a:ext cx="5854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Secondary Sensor Inputs to ECU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Throttle Position Sensors (TPS)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0-5V DC, 90 degree sweep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Used for transient response (accelerator pump)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Intake Air Temperature Sensor (IAT)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Usually variable resistance type (thermistor or RTD)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Sometimes part of the MAF sensor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Engine Coolant Temperature (ECT)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Usually variable resistance type (NCT thermistor)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Located in hottest zone (near thermostat)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Knock Sensor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Piezoelectric microphone, used to detect detonation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Will adjust ignition timing if detected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Rigidly attached to engine block (sometimes multiple locations)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Ethanol Content Sensor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E7BD40-8D58-99C1-7BE0-AE2382744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669" r="15833"/>
          <a:stretch/>
        </p:blipFill>
        <p:spPr bwMode="auto">
          <a:xfrm>
            <a:off x="6209325" y="896861"/>
            <a:ext cx="2934675" cy="16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knock sensor: What is it and how does it work? | AutoGuru">
            <a:extLst>
              <a:ext uri="{FF2B5EF4-FFF2-40B4-BE49-F238E27FC236}">
                <a16:creationId xmlns:a16="http://schemas.microsoft.com/office/drawing/2014/main" id="{399ECF73-AACA-2335-4D95-12D145531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6666" r="26250" b="7778"/>
          <a:stretch/>
        </p:blipFill>
        <p:spPr bwMode="auto">
          <a:xfrm>
            <a:off x="7440706" y="2506282"/>
            <a:ext cx="170329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side a Car - What Is a Knock Sensor?">
            <a:extLst>
              <a:ext uri="{FF2B5EF4-FFF2-40B4-BE49-F238E27FC236}">
                <a16:creationId xmlns:a16="http://schemas.microsoft.com/office/drawing/2014/main" id="{9D6B5164-FF55-3BD5-A145-DBCC5960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10" y="4064000"/>
            <a:ext cx="193169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MW Throttle Position Sensor - VNE 13637840383">
            <a:extLst>
              <a:ext uri="{FF2B5EF4-FFF2-40B4-BE49-F238E27FC236}">
                <a16:creationId xmlns:a16="http://schemas.microsoft.com/office/drawing/2014/main" id="{03C14988-962D-FF21-D48A-D878F12C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381"/>
            <a:ext cx="990600" cy="9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1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764" y="321000"/>
            <a:ext cx="5418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Closed Loop Feedback to ECU</a:t>
            </a:r>
            <a:endParaRPr lang="en-US" altLang="en-US" sz="2800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Oxygen Sensors (O2 or Lambda)</a:t>
            </a:r>
          </a:p>
          <a:p>
            <a:pPr eaLnBrk="1" hangingPunct="1"/>
            <a:r>
              <a:rPr lang="en-CA" altLang="en-US" dirty="0"/>
              <a:t>Narrow Band (1-wire and 4-wire)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0-1V DC, switching near stoichiometric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Provides feedback about post-combustion</a:t>
            </a:r>
            <a:br>
              <a:rPr lang="en-CA" altLang="en-US" dirty="0"/>
            </a:br>
            <a:r>
              <a:rPr lang="en-CA" altLang="en-US" dirty="0"/>
              <a:t>air-fuel ratio to the ECU.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Usually one per engine, or one per bank.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Makes an overall fuel trim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Somewhat slow feedback time (few seconds)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Wide Band (4-wire and 5-wire)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0-5V DC, usually linearized over range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Allows closed-loop control away from</a:t>
            </a:r>
            <a:br>
              <a:rPr lang="en-CA" altLang="en-US" dirty="0"/>
            </a:br>
            <a:r>
              <a:rPr lang="en-CA" altLang="en-US" dirty="0"/>
              <a:t>stoichiometric region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Still slow feedback time, but sensor response</a:t>
            </a:r>
            <a:br>
              <a:rPr lang="en-CA" altLang="en-US" dirty="0"/>
            </a:br>
            <a:r>
              <a:rPr lang="en-CA" altLang="en-US" dirty="0"/>
              <a:t>is very fast (can detect individual cylinder AFR)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Started being used in OEM vehicles ~2010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Used for both short term trim and long term trim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Individual cylinder trim, and cell-based fuel trim in ECU tables</a:t>
            </a:r>
          </a:p>
        </p:txBody>
      </p:sp>
      <p:pic>
        <p:nvPicPr>
          <p:cNvPr id="5124" name="Picture 4" descr="Audizine Forums">
            <a:extLst>
              <a:ext uri="{FF2B5EF4-FFF2-40B4-BE49-F238E27FC236}">
                <a16:creationId xmlns:a16="http://schemas.microsoft.com/office/drawing/2014/main" id="{B7375E6E-4A91-A2E3-8BD9-69C8F9B4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54" y="1143000"/>
            <a:ext cx="337704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5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494" y="395943"/>
            <a:ext cx="6053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ECU – Primary Controlled Outputs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Fuel Injectors – Sequential Multiport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PWM signal to each injector, timed to </a:t>
            </a:r>
            <a:br>
              <a:rPr lang="en-CA" altLang="en-US" dirty="0"/>
            </a:br>
            <a:r>
              <a:rPr lang="en-CA" altLang="en-US" dirty="0"/>
              <a:t>specific points in the cycle</a:t>
            </a:r>
          </a:p>
          <a:p>
            <a:pPr eaLnBrk="1" hangingPunct="1"/>
            <a:r>
              <a:rPr lang="en-CA" altLang="en-US" dirty="0"/>
              <a:t>Fuel Injectors – Direct Injection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Signal to open quickly, adjust duration</a:t>
            </a:r>
            <a:br>
              <a:rPr lang="en-CA" altLang="en-US" dirty="0"/>
            </a:br>
            <a:r>
              <a:rPr lang="en-CA" altLang="en-US" dirty="0"/>
              <a:t>in open position, then signal to close injector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endParaRPr lang="en-CA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B8412-94C0-46F0-099C-51A5F2019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28117"/>
            <a:ext cx="3216417" cy="1449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3DBEE-65BD-F51B-65F0-A1F5D822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3335"/>
            <a:ext cx="6365875" cy="36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494" y="395943"/>
            <a:ext cx="6053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ECU – Primary Controlled Outputs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Ignition – Central Distribution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Square wave (steep V vs. time), timed to specific points in the cycle.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Distributor position dictates which cylinder is fired 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Ignition – Wasted Spark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Square wave to each coil that feeds multiple cylinders near TDC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Will fire the spark plug on both on combustion and exhaust strokes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Ignition – Coil-on-Plug (COP) or Coil-Near-Plug (CNP)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Square wave to a coil that feeds just one cylinder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Coils can be much smaller, and with much more</a:t>
            </a:r>
            <a:br>
              <a:rPr lang="en-CA" altLang="en-US" dirty="0"/>
            </a:br>
            <a:r>
              <a:rPr lang="en-CA" altLang="en-US" dirty="0"/>
              <a:t>time to recharge between ignition events.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Failure of a single coil only affects one cylinder.</a:t>
            </a:r>
          </a:p>
          <a:p>
            <a:pPr eaLnBrk="1" hangingPunct="1"/>
            <a:endParaRPr lang="en-CA" altLang="en-US" dirty="0"/>
          </a:p>
        </p:txBody>
      </p:sp>
      <p:pic>
        <p:nvPicPr>
          <p:cNvPr id="1026" name="Picture 2" descr="Amazon.com: EFI Distributor for 1995-2007 Chevy GM V6 4.3L 262 Ignition  Distributor 6 Cylinders Vortec with Black Cap : Automotive">
            <a:extLst>
              <a:ext uri="{FF2B5EF4-FFF2-40B4-BE49-F238E27FC236}">
                <a16:creationId xmlns:a16="http://schemas.microsoft.com/office/drawing/2014/main" id="{C1723172-99E1-475F-A476-3572C2E0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31" y="4419600"/>
            <a:ext cx="245476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ste-Spark-Ignition">
            <a:extLst>
              <a:ext uri="{FF2B5EF4-FFF2-40B4-BE49-F238E27FC236}">
                <a16:creationId xmlns:a16="http://schemas.microsoft.com/office/drawing/2014/main" id="{99E03BE0-2B10-91ED-E0D6-28A2C104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01895"/>
            <a:ext cx="2454770" cy="17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Vplus Set of 6 Ignition Coils Pack UF267 &amp; Spark Plugs Platinum  4504 90919-01210 PK20TT Compatible with Lexus ES300 RX300 ES330 RX330  Toyota Camry Avalon Highlander Sienna Solara, C1175 3.0L 3.3L">
            <a:extLst>
              <a:ext uri="{FF2B5EF4-FFF2-40B4-BE49-F238E27FC236}">
                <a16:creationId xmlns:a16="http://schemas.microsoft.com/office/drawing/2014/main" id="{C432DA72-3025-8C4F-ED10-A7681C446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6" r="66667"/>
          <a:stretch/>
        </p:blipFill>
        <p:spPr bwMode="auto">
          <a:xfrm rot="16200000">
            <a:off x="3691186" y="4948524"/>
            <a:ext cx="1447800" cy="20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6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622" y="395943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ECU – Secondary Controlled Outputs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32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Idle Air Control Valve (IACV)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Either PWM or Stepper Motor (2-wire or 4-wire)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Lets air bypass throttle to control idle speed, usually as a function of engine temperature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Can also adjust for additional loads like A/C compressor, electric water pump, etc.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Fuel Pump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On/Off for older return systems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PWM signal to fuel pump for </a:t>
            </a:r>
            <a:r>
              <a:rPr lang="en-CA" altLang="en-US" dirty="0" err="1"/>
              <a:t>returnless</a:t>
            </a:r>
            <a:r>
              <a:rPr lang="en-CA" altLang="en-US" dirty="0"/>
              <a:t> systems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Cooling System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Electric fan(s) and water pump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b="1" u="sng" dirty="0"/>
              <a:t>Other Things</a:t>
            </a:r>
          </a:p>
          <a:p>
            <a:pPr eaLnBrk="1" hangingPunct="1"/>
            <a:r>
              <a:rPr lang="en-CA" altLang="en-US" dirty="0"/>
              <a:t>Camshaft Phasing, VTEC solenoid, Turbo wastegate, Supercharger bypass, Nitrous Oxide, Water injection, Intercooler Spray, A/C clutch</a:t>
            </a:r>
          </a:p>
        </p:txBody>
      </p:sp>
    </p:spTree>
    <p:extLst>
      <p:ext uri="{BB962C8B-B14F-4D97-AF65-F5344CB8AC3E}">
        <p14:creationId xmlns:p14="http://schemas.microsoft.com/office/powerpoint/2010/main" val="247504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761" y="395943"/>
            <a:ext cx="4060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ECU – Bonus Features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Anti-lag and Launch Control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Retard ignition timing a LOT.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Allows engine to run at certain RPM while at WOT.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Pre-spools the turbocharger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Shift Cut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Will cut ignition or fuel to allow throttle to remain WOT during shift.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Usually gets signal from clutch pedal, but can be a timed delay for sequential gearboxes.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Electronic Throttle (Drive by Wire)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 ‘Torque Request’ input is required, then ECU controls the actual throttle position.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Requires duplicate signal of throttle position for safety.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Traction Control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Can make adjustments to ignition, fuel, or throttle if slip conditions are detected. </a:t>
            </a:r>
          </a:p>
        </p:txBody>
      </p:sp>
    </p:spTree>
    <p:extLst>
      <p:ext uri="{BB962C8B-B14F-4D97-AF65-F5344CB8AC3E}">
        <p14:creationId xmlns:p14="http://schemas.microsoft.com/office/powerpoint/2010/main" val="340585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251" y="395943"/>
            <a:ext cx="4729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ECU – Primary Fuel Tables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Load Axis can be: Throttle position, Manifold Pressure, or MAF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Values in the table can be: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Volumetric Efficiency [%]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Injection Time [</a:t>
            </a:r>
            <a:r>
              <a:rPr lang="en-CA" altLang="en-US" dirty="0" err="1"/>
              <a:t>ms</a:t>
            </a:r>
            <a:r>
              <a:rPr lang="en-CA" altLang="en-US" dirty="0"/>
              <a:t>]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Fuel Flow Rate [lb/hr, cc/min, etc.]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Factor to Correct MAF Signal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D95CB-1E9C-838D-EE4F-25AB9D14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64924"/>
            <a:ext cx="76009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2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330" y="395943"/>
            <a:ext cx="5287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ECU – Primary Ignition Tables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Load Axis can be: Throttle position, Manifold Pressure, or MAF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Values in the table are usually: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err="1"/>
              <a:t>Crankangle</a:t>
            </a:r>
            <a:r>
              <a:rPr lang="en-CA" altLang="en-US" dirty="0"/>
              <a:t> before TDC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Negative numbers would be after TDC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F79CB-DA97-3FB9-5FA0-689E50196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92443"/>
            <a:ext cx="8915400" cy="41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123" y="395943"/>
            <a:ext cx="7006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Closed Loop ECU – Primary Fuel Tables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If a WBO2 sensor is used you can set a desired air-fuel ratio for each cell in your fuel table. 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You also need to choose the following: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Set limits on how much the ECU is allowed to change fuel value from the primary fuel table.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Are adjustments stored in a separate table for review?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Are adjustments applied to your primary fuel table?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5C11B-7495-7041-5246-17094EFD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63407"/>
            <a:ext cx="8305800" cy="31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577" y="395943"/>
            <a:ext cx="5669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Closed Loop ECU – Small Tasks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The ECU may have several other closed-loop control systems. The most common are: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idle speed (output to the IACV)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electric fans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electric water pump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intercooler temperature (spray bar)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ignition timing (knock sensor input)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power output (wheel slip detection)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throttle position (drive-by-wire)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camshaft phaser(s)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Control fuel pump PWM (based on injector pressure)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Boost control for turbo wastegate PWM (based on boost pressure)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20744-CF11-4440-DEE6-623399F49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58987"/>
            <a:ext cx="6096000" cy="19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3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6546F-8DC6-9E01-F5D0-D8D4041C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41937105-76B2-9493-E0C2-E7EC5E38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23" y="395943"/>
            <a:ext cx="6551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Early Fuel Injection for Spark Ignition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902ADA22-2871-79D3-42AC-2EB867EC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7BC6809-5D14-BE5F-3EE4-F4DCC698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32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We know that intake runner length and plenum volume both play a significant role in the volumetric efficiency of an engine. But long runner lengths and large plenum volumes do not work well with carburetors. </a:t>
            </a:r>
          </a:p>
          <a:p>
            <a:pPr eaLnBrk="1" hangingPunct="1"/>
            <a:endParaRPr lang="en-CA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In the 1950’s Bendix, Bosch, and Kugel-Fischer were making mechanical injection systems (initially adapted from aircraft) for automotive applications.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Used a 3D cam that got information about engine speed and throttle position – a mechanical computer of sorts.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There was no input that measured the load on the engine, so these systems were tuned to operate with rich (safe) air-fuel ratios.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Injectors were located just upstream of intake valve.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Notable production cars using mechanical fuel injection were: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1954 Mercedes-Benz 300 SL Gullwing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1957 Corvette (Rochester Ramjet)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4042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882" y="395943"/>
            <a:ext cx="4796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Modifiers to Injector Signal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32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The primary fuel tables dictate fuel injection quantity. But there are many other tables used to alter the quantity that actually gets injected. 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Auxiliary Tables, Secondary Maps, Fuel Modifiers, etc. for: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Adjust injection quantity based on coolant temperature (2D map)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Adjust injection quantity based on ethanol content (3D map)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Adjust injection quantity based on system voltage (2D map)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Adjust injection quantity based on fuel pressure (2D map)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Adjust injection quantity based on fuel temperature (2D map)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1D maps for changes based on switched inputs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Nitrous injection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2-step rev limiters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3D maps for changes based on switched inputs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Map switching (race fuel vs pump gas)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Backup maps in case sensor failure</a:t>
            </a:r>
          </a:p>
        </p:txBody>
      </p:sp>
    </p:spTree>
    <p:extLst>
      <p:ext uri="{BB962C8B-B14F-4D97-AF65-F5344CB8AC3E}">
        <p14:creationId xmlns:p14="http://schemas.microsoft.com/office/powerpoint/2010/main" val="133467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6546F-8DC6-9E01-F5D0-D8D4041C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41937105-76B2-9493-E0C2-E7EC5E38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782" y="395943"/>
            <a:ext cx="6814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Evolution of Mechanical  Fuel Injection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902ADA22-2871-79D3-42AC-2EB867EC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7BC6809-5D14-BE5F-3EE4-F4DCC698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In the late 50’s British company, Lucas, known mostly for the least reliable electronic ignition systems every made, worked on a mechanical fuel injection system that added vacuum (manifold pressure) as an input to the system.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Manifold pressure feedback was a way to measure load on the engine (not just throttle position) and allowed the fuel quantity delivered to be a little more precise. 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 Lucas Petrol Injection system was mostly used on British race cars from the 50’s through 70’s.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Jaguar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Triumph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Maserati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Lotus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Tyrrell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Brabham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Cooper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CBEA9-FCEE-9796-E75D-C1CB4E97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245952"/>
            <a:ext cx="4724400" cy="26120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5B6A01-9EB0-E348-C506-B6ED4B441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00" y="4495800"/>
            <a:ext cx="2454656" cy="22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AFD1F-ACD7-49F0-41CE-D61D1053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2E95B31E-118F-0CD0-D0A6-98559CCD6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230" y="395943"/>
            <a:ext cx="5897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Early Electronic Systems - Bosch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A5401E19-65ED-2845-0C6F-A24B8F6FA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23086F0-65FC-1ECE-E094-DE733FD3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In the 1960’s Bosch was working on mainstream electronic fuel injection systems. First used on a production vehicle for the 1967 VW 1600 TL.</a:t>
            </a:r>
          </a:p>
          <a:p>
            <a:pPr eaLnBrk="1" hangingPunct="1"/>
            <a:r>
              <a:rPr lang="en-CA" altLang="en-US" dirty="0"/>
              <a:t>Later used on many vehicles from VW, Porsche, Audi, Volvo, Mercedes-Benz, Saab, Opel, Renault, Lancia, and BMW.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 ECU of the Bosch D-Jetronic is completely analog!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 Bosch D-Jetronic Electronic Inputs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Engine Speed (from distributor)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Manifold Absolute Pressure (MAP)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Throttle Position (TPS)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Two Temperature Sensors </a:t>
            </a:r>
            <a:br>
              <a:rPr lang="en-CA" altLang="en-US" dirty="0"/>
            </a:br>
            <a:r>
              <a:rPr lang="en-CA" altLang="en-US" dirty="0"/>
              <a:t>(intake air, and engine temp)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Bosch D-Jetronic Electronic Outputs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(4) Primary fuel injectors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(1) Cold start injector </a:t>
            </a:r>
            <a:br>
              <a:rPr lang="en-CA" altLang="en-US" dirty="0"/>
            </a:br>
            <a:r>
              <a:rPr lang="en-CA" altLang="en-US" dirty="0"/>
              <a:t>(fires continuously for first few seconds)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631C4-FB91-14D5-111F-1A8E20C5F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05" y="4038600"/>
            <a:ext cx="39905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3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AFD1F-ACD7-49F0-41CE-D61D1053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2E95B31E-118F-0CD0-D0A6-98559CCD6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230" y="395943"/>
            <a:ext cx="5897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Early Electronic Systems - Bosch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A5401E19-65ED-2845-0C6F-A24B8F6FA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23086F0-65FC-1ECE-E094-DE733FD3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In the 1960’s Bosch was working on mainstream electronic fuel injection systems. First used on a production vehicle for the 1967 VW 1600 TL.</a:t>
            </a:r>
          </a:p>
          <a:p>
            <a:pPr eaLnBrk="1" hangingPunct="1"/>
            <a:r>
              <a:rPr lang="en-CA" altLang="en-US" dirty="0"/>
              <a:t>Later used on many vehicles from VW, Porsche, Audi, Volvo, Mercedes-Benz, Saab, Opel, Renault, Lancia, and BMW.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 ECU of the Bosch D-Jetronic is completely analog!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 Bosch D-Jetronic Electronic Inputs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Engine Speed (from distributor)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Manifold Absolute Pressure (MAP)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Throttle Position (TPS)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Two Temperature Sensors </a:t>
            </a:r>
            <a:br>
              <a:rPr lang="en-CA" altLang="en-US" dirty="0"/>
            </a:br>
            <a:r>
              <a:rPr lang="en-CA" altLang="en-US" dirty="0"/>
              <a:t>(intake air, and engine temp)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Bosch D-Jetronic Electronic Outputs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(4) Primary fuel injectors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(1) Cold start injector </a:t>
            </a:r>
            <a:br>
              <a:rPr lang="en-CA" altLang="en-US" dirty="0"/>
            </a:br>
            <a:r>
              <a:rPr lang="en-CA" altLang="en-US" dirty="0"/>
              <a:t>(fires continuously for first few seconds)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631C4-FB91-14D5-111F-1A8E20C5F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05" y="4038600"/>
            <a:ext cx="39905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AFD1F-ACD7-49F0-41CE-D61D1053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2E95B31E-118F-0CD0-D0A6-98559CCD6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230" y="395943"/>
            <a:ext cx="5897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Early Electronic Systems - Bosch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A5401E19-65ED-2845-0C6F-A24B8F6FA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23086F0-65FC-1ECE-E094-DE733FD3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01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In the 70’s Bosch developed an update to the D-Jet called L-Jetronic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 L-Jet is still a completely analog computer!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The Bosch L-Jetronic Electronic Inputs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Engine Speed (from distributor)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>
                <a:highlight>
                  <a:srgbClr val="FFFF00"/>
                </a:highlight>
              </a:rPr>
              <a:t>Air Flow Meter (AFM) – swing gate style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Throttle Position (TPS) – with idle switch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Two Temperature Sensors </a:t>
            </a:r>
            <a:br>
              <a:rPr lang="en-CA" altLang="en-US" dirty="0"/>
            </a:br>
            <a:r>
              <a:rPr lang="en-CA" altLang="en-US" dirty="0"/>
              <a:t>(intake air, and engine temp)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err="1"/>
              <a:t>Thermotime</a:t>
            </a:r>
            <a:r>
              <a:rPr lang="en-CA" altLang="en-US" dirty="0"/>
              <a:t> switch (for cold start)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>
                <a:highlight>
                  <a:srgbClr val="FFFF00"/>
                </a:highlight>
              </a:rPr>
              <a:t>Lambda sensor (closed-loop feedback)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Bosch D-Jetronic Electronic Outputs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(4) Primary fuel injectors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(1) Cold start injector </a:t>
            </a:r>
          </a:p>
        </p:txBody>
      </p:sp>
    </p:spTree>
    <p:extLst>
      <p:ext uri="{BB962C8B-B14F-4D97-AF65-F5344CB8AC3E}">
        <p14:creationId xmlns:p14="http://schemas.microsoft.com/office/powerpoint/2010/main" val="126671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01" y="395943"/>
            <a:ext cx="7333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1980’s through 2000’s Electronic Systems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These have lots of different names depending on the parent company, and what systems are controlled: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ECU – Engine Control Unit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EMM – Engine Management Module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PCM – Powertrain Control Module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EMS – Engine Management System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Fuel Control Strategies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Alpha-N (engine speed and throttle position)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Speed Density (engine speed and manifold pressure)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Fuel Tables (duty cycle)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Volumetric Efficiency Tables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MAF (engine speed and mass air flow)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  <a:p>
            <a:pPr eaLnBrk="1" hangingPunct="1"/>
            <a:r>
              <a:rPr lang="en-CA" altLang="en-US" dirty="0"/>
              <a:t>Ignition Control Strategies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Engine speed and manifold pressure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Knock Sensor Feedback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Set values, or adaptive</a:t>
            </a:r>
          </a:p>
        </p:txBody>
      </p:sp>
    </p:spTree>
    <p:extLst>
      <p:ext uri="{BB962C8B-B14F-4D97-AF65-F5344CB8AC3E}">
        <p14:creationId xmlns:p14="http://schemas.microsoft.com/office/powerpoint/2010/main" val="42114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653" y="395943"/>
            <a:ext cx="6732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Primary Sensor Inputs to ECU (Speed)</a:t>
            </a:r>
            <a:endParaRPr lang="en-US" altLang="en-US" sz="2800" dirty="0"/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D85AA989-D7EB-6FFB-E9C8-8B023651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511800"/>
            <a:ext cx="635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317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Engine Speed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Missing tooth, or pattern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Magnetic (variable reluctance)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Hall Effect (square wave)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Cam Position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1 pulse per 2 crank revolutions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Magnetic (variable reluctance)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Hall Effect (square wave)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EF9BF-4057-8D5F-90DB-97F1842D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1350"/>
            <a:ext cx="3571875" cy="2400300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7EA4781-EA2E-7583-A114-5E9D5F2E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6" y="919163"/>
            <a:ext cx="42195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92CC1AD-7884-06D8-BE95-2A65DB37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6" y="4152181"/>
            <a:ext cx="4479884" cy="27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888C7-D44D-F98A-1297-211D67FA8E3E}"/>
              </a:ext>
            </a:extLst>
          </p:cNvPr>
          <p:cNvSpPr txBox="1"/>
          <p:nvPr/>
        </p:nvSpPr>
        <p:spPr>
          <a:xfrm>
            <a:off x="6400800" y="4468077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GM 58x 4x</a:t>
            </a:r>
          </a:p>
        </p:txBody>
      </p:sp>
    </p:spTree>
    <p:extLst>
      <p:ext uri="{BB962C8B-B14F-4D97-AF65-F5344CB8AC3E}">
        <p14:creationId xmlns:p14="http://schemas.microsoft.com/office/powerpoint/2010/main" val="54661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2941-5394-92D4-5CFE-4106D4A7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D55904C4-3B8A-B92E-54DD-F19F1A7E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03" y="378818"/>
            <a:ext cx="6513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Primary Sensor Inputs to ECU (Load)</a:t>
            </a:r>
            <a:endParaRPr lang="en-US" altLang="en-US" sz="2800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10E220-51F3-F8CD-599D-78E9FFF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8659"/>
            <a:ext cx="8458200" cy="40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/>
              <a:t>Mass Air Flow (MAF) Sensors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Bosch AFM (Air Flow Meter) – blade or wing gate style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Hot Wire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Hot Film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Karman Vortex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Manifold Absolute Pressure (MAP) Sensors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0-5V DC (1 bar, 2 bar, 3 bar, etc.)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Frequency (80-160 Hz) (Ford EEC)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Mounts to intake manifold (plenum), or</a:t>
            </a:r>
            <a:br>
              <a:rPr lang="en-CA" altLang="en-US" dirty="0"/>
            </a:br>
            <a:r>
              <a:rPr lang="en-CA" altLang="en-US" dirty="0"/>
              <a:t>remotely with vacuum hose</a:t>
            </a:r>
          </a:p>
          <a:p>
            <a:pPr eaLnBrk="1" hangingPunct="1"/>
            <a:endParaRPr lang="en-CA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CA" altLang="en-US" dirty="0"/>
          </a:p>
        </p:txBody>
      </p:sp>
      <p:pic>
        <p:nvPicPr>
          <p:cNvPr id="2050" name="Picture 2" descr="L-Jetronic Fuel Injection Systems for BMW E12's">
            <a:extLst>
              <a:ext uri="{FF2B5EF4-FFF2-40B4-BE49-F238E27FC236}">
                <a16:creationId xmlns:a16="http://schemas.microsoft.com/office/drawing/2014/main" id="{1F4DCF48-2ACC-D0D6-6917-FD24B427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0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275FFD-ABF0-74D2-B713-677CC1459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51" y="2047875"/>
            <a:ext cx="2376449" cy="2190883"/>
          </a:xfrm>
          <a:prstGeom prst="rect">
            <a:avLst/>
          </a:prstGeom>
        </p:spPr>
      </p:pic>
      <p:pic>
        <p:nvPicPr>
          <p:cNvPr id="2052" name="Picture 4" descr="PPT - CHAPTER 23 Mass Air Flow Sensors PowerPoint Presentation, free  download - ID:5642188">
            <a:extLst>
              <a:ext uri="{FF2B5EF4-FFF2-40B4-BE49-F238E27FC236}">
                <a16:creationId xmlns:a16="http://schemas.microsoft.com/office/drawing/2014/main" id="{C7D5F904-9943-D624-4690-5C403880E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9677" b="24188"/>
          <a:stretch/>
        </p:blipFill>
        <p:spPr bwMode="auto">
          <a:xfrm>
            <a:off x="5739572" y="4572001"/>
            <a:ext cx="34044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P Sensors (MAP)">
            <a:extLst>
              <a:ext uri="{FF2B5EF4-FFF2-40B4-BE49-F238E27FC236}">
                <a16:creationId xmlns:a16="http://schemas.microsoft.com/office/drawing/2014/main" id="{4EEE9604-28C4-19DB-B330-F705B064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4700543" cy="14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0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4679</TotalTime>
  <Words>1828</Words>
  <Application>Microsoft Office PowerPoint</Application>
  <PresentationFormat>On-screen Show (4:3)</PresentationFormat>
  <Paragraphs>247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Office Theme</vt:lpstr>
      <vt:lpstr>ME 433 Internal Combustion Engines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Intro</dc:title>
  <dc:creator>Dan Cordon</dc:creator>
  <cp:lastModifiedBy>Cordon, Dan (dcordon@uidaho.edu)</cp:lastModifiedBy>
  <cp:revision>247</cp:revision>
  <dcterms:created xsi:type="dcterms:W3CDTF">2007-12-14T00:01:34Z</dcterms:created>
  <dcterms:modified xsi:type="dcterms:W3CDTF">2024-03-25T20:16:25Z</dcterms:modified>
</cp:coreProperties>
</file>