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1"/>
  </p:notesMasterIdLst>
  <p:handoutMasterIdLst>
    <p:handoutMasterId r:id="rId22"/>
  </p:handoutMasterIdLst>
  <p:sldIdLst>
    <p:sldId id="330" r:id="rId2"/>
    <p:sldId id="341" r:id="rId3"/>
    <p:sldId id="339" r:id="rId4"/>
    <p:sldId id="342" r:id="rId5"/>
    <p:sldId id="270" r:id="rId6"/>
    <p:sldId id="272" r:id="rId7"/>
    <p:sldId id="280" r:id="rId8"/>
    <p:sldId id="276" r:id="rId9"/>
    <p:sldId id="346" r:id="rId10"/>
    <p:sldId id="347" r:id="rId11"/>
    <p:sldId id="348" r:id="rId12"/>
    <p:sldId id="349" r:id="rId13"/>
    <p:sldId id="350" r:id="rId14"/>
    <p:sldId id="351" r:id="rId15"/>
    <p:sldId id="352" r:id="rId16"/>
    <p:sldId id="353" r:id="rId17"/>
    <p:sldId id="354" r:id="rId18"/>
    <p:sldId id="355" r:id="rId19"/>
    <p:sldId id="356" r:id="rId2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3"/>
    <p:restoredTop sz="90819" autoAdjust="0"/>
  </p:normalViewPr>
  <p:slideViewPr>
    <p:cSldViewPr>
      <p:cViewPr varScale="1">
        <p:scale>
          <a:sx n="86" d="100"/>
          <a:sy n="86" d="100"/>
        </p:scale>
        <p:origin x="13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93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4ADBB9-1977-3EBE-4484-34C47B311C88}"/>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pitchFamily="34" charset="0"/>
                <a:ea typeface="ＭＳ Ｐゴシック"/>
                <a:cs typeface="ＭＳ Ｐゴシック"/>
              </a:defRPr>
            </a:lvl1pPr>
          </a:lstStyle>
          <a:p>
            <a:pPr>
              <a:defRPr/>
            </a:pPr>
            <a:endParaRPr lang="en-US"/>
          </a:p>
        </p:txBody>
      </p:sp>
      <p:sp>
        <p:nvSpPr>
          <p:cNvPr id="3" name="Date Placeholder 2">
            <a:extLst>
              <a:ext uri="{FF2B5EF4-FFF2-40B4-BE49-F238E27FC236}">
                <a16:creationId xmlns:a16="http://schemas.microsoft.com/office/drawing/2014/main" id="{7EBA5355-9D8F-2B7E-43D4-030A3184C166}"/>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latin typeface="Arial" pitchFamily="34" charset="0"/>
                <a:ea typeface="ＭＳ Ｐゴシック"/>
                <a:cs typeface="ＭＳ Ｐゴシック"/>
              </a:defRPr>
            </a:lvl1pPr>
          </a:lstStyle>
          <a:p>
            <a:pPr>
              <a:defRPr/>
            </a:pPr>
            <a:fld id="{063E8538-8064-44C8-BBE8-140F531C499B}" type="datetimeFigureOut">
              <a:rPr lang="en-US"/>
              <a:pPr>
                <a:defRPr/>
              </a:pPr>
              <a:t>4/3/2024</a:t>
            </a:fld>
            <a:endParaRPr lang="en-US"/>
          </a:p>
        </p:txBody>
      </p:sp>
      <p:sp>
        <p:nvSpPr>
          <p:cNvPr id="4" name="Footer Placeholder 3">
            <a:extLst>
              <a:ext uri="{FF2B5EF4-FFF2-40B4-BE49-F238E27FC236}">
                <a16:creationId xmlns:a16="http://schemas.microsoft.com/office/drawing/2014/main" id="{BAD771B5-DE39-7CF5-FF4D-123E685CD3C8}"/>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pitchFamily="34" charset="0"/>
                <a:ea typeface="ＭＳ Ｐゴシック"/>
                <a:cs typeface="ＭＳ Ｐゴシック"/>
              </a:defRPr>
            </a:lvl1pPr>
          </a:lstStyle>
          <a:p>
            <a:pPr>
              <a:defRPr/>
            </a:pPr>
            <a:endParaRPr lang="en-US"/>
          </a:p>
        </p:txBody>
      </p:sp>
      <p:sp>
        <p:nvSpPr>
          <p:cNvPr id="5" name="Slide Number Placeholder 4">
            <a:extLst>
              <a:ext uri="{FF2B5EF4-FFF2-40B4-BE49-F238E27FC236}">
                <a16:creationId xmlns:a16="http://schemas.microsoft.com/office/drawing/2014/main" id="{D5D126DA-62ED-5E5C-1318-36E884B02A35}"/>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35F21131-B59D-4E5D-824A-6A307651D88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AAAA927-4D25-64EB-AFBD-F17A6A2EA378}"/>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0" hangingPunct="0">
              <a:defRPr sz="1200">
                <a:latin typeface="Arial" charset="0"/>
                <a:ea typeface="ＭＳ Ｐゴシック" pitchFamily="-32" charset="-128"/>
                <a:cs typeface="+mn-cs"/>
              </a:defRPr>
            </a:lvl1pPr>
          </a:lstStyle>
          <a:p>
            <a:pPr>
              <a:defRPr/>
            </a:pPr>
            <a:endParaRPr lang="en-US"/>
          </a:p>
        </p:txBody>
      </p:sp>
      <p:sp>
        <p:nvSpPr>
          <p:cNvPr id="3" name="Date Placeholder 2">
            <a:extLst>
              <a:ext uri="{FF2B5EF4-FFF2-40B4-BE49-F238E27FC236}">
                <a16:creationId xmlns:a16="http://schemas.microsoft.com/office/drawing/2014/main" id="{01CB495C-548C-A312-CA2A-96A39AA13743}"/>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0" hangingPunct="0">
              <a:defRPr sz="1200">
                <a:latin typeface="Arial" charset="0"/>
                <a:ea typeface="ＭＳ Ｐゴシック" pitchFamily="-32" charset="-128"/>
                <a:cs typeface="+mn-cs"/>
              </a:defRPr>
            </a:lvl1pPr>
          </a:lstStyle>
          <a:p>
            <a:pPr>
              <a:defRPr/>
            </a:pPr>
            <a:fld id="{5831B62F-AF9B-42C4-BE3C-15DD9B130DA9}" type="datetimeFigureOut">
              <a:rPr lang="en-US"/>
              <a:pPr>
                <a:defRPr/>
              </a:pPr>
              <a:t>4/3/2024</a:t>
            </a:fld>
            <a:endParaRPr lang="en-US"/>
          </a:p>
        </p:txBody>
      </p:sp>
      <p:sp>
        <p:nvSpPr>
          <p:cNvPr id="4" name="Slide Image Placeholder 3">
            <a:extLst>
              <a:ext uri="{FF2B5EF4-FFF2-40B4-BE49-F238E27FC236}">
                <a16:creationId xmlns:a16="http://schemas.microsoft.com/office/drawing/2014/main" id="{DE3BF4CE-FACF-1761-6FD1-FA1FCA7672E2}"/>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2285867D-7D00-7AA5-C801-29FD350DBEC8}"/>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C7314E5-7434-A1D3-946E-1626AB1C1495}"/>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0" hangingPunct="0">
              <a:defRPr sz="1200">
                <a:latin typeface="Arial" charset="0"/>
                <a:ea typeface="ＭＳ Ｐゴシック" pitchFamily="-32" charset="-128"/>
                <a:cs typeface="+mn-cs"/>
              </a:defRPr>
            </a:lvl1pPr>
          </a:lstStyle>
          <a:p>
            <a:pPr>
              <a:defRPr/>
            </a:pPr>
            <a:endParaRPr lang="en-US"/>
          </a:p>
        </p:txBody>
      </p:sp>
      <p:sp>
        <p:nvSpPr>
          <p:cNvPr id="7" name="Slide Number Placeholder 6">
            <a:extLst>
              <a:ext uri="{FF2B5EF4-FFF2-40B4-BE49-F238E27FC236}">
                <a16:creationId xmlns:a16="http://schemas.microsoft.com/office/drawing/2014/main" id="{DAFABF58-B958-4E5F-1F68-FC10B9249741}"/>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2A5130A6-BC44-4300-A39E-6BAD0B33236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52C776B2-8103-BB17-4D29-6D0F932730F7}"/>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B97CFB82-52C8-432C-A04B-96F86E68526C}" type="datetimeFigureOut">
              <a:rPr lang="en-US"/>
              <a:pPr>
                <a:defRPr/>
              </a:pPr>
              <a:t>4/3/2024</a:t>
            </a:fld>
            <a:endParaRPr lang="en-US"/>
          </a:p>
        </p:txBody>
      </p:sp>
      <p:sp>
        <p:nvSpPr>
          <p:cNvPr id="5" name="Footer Placeholder 4">
            <a:extLst>
              <a:ext uri="{FF2B5EF4-FFF2-40B4-BE49-F238E27FC236}">
                <a16:creationId xmlns:a16="http://schemas.microsoft.com/office/drawing/2014/main" id="{A18F3460-9152-65CF-06A8-06039FF10D7C}"/>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6" name="Slide Number Placeholder 5">
            <a:extLst>
              <a:ext uri="{FF2B5EF4-FFF2-40B4-BE49-F238E27FC236}">
                <a16:creationId xmlns:a16="http://schemas.microsoft.com/office/drawing/2014/main" id="{686186FB-2470-2A0E-595C-94D0468AAB5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CA3C9F97-6AA4-48A5-BDF8-925253248B1C}" type="slidenum">
              <a:rPr lang="en-US" altLang="en-US"/>
              <a:pPr>
                <a:defRPr/>
              </a:pPr>
              <a:t>‹#›</a:t>
            </a:fld>
            <a:endParaRPr lang="en-US" altLang="en-US"/>
          </a:p>
        </p:txBody>
      </p:sp>
    </p:spTree>
    <p:extLst>
      <p:ext uri="{BB962C8B-B14F-4D97-AF65-F5344CB8AC3E}">
        <p14:creationId xmlns:p14="http://schemas.microsoft.com/office/powerpoint/2010/main" val="1467307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57DDB8-E587-7D44-0D3E-8306176E0120}"/>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D0A310FA-9FE1-47E3-BD37-95632143B7FD}" type="datetimeFigureOut">
              <a:rPr lang="en-US"/>
              <a:pPr>
                <a:defRPr/>
              </a:pPr>
              <a:t>4/3/2024</a:t>
            </a:fld>
            <a:endParaRPr lang="en-US"/>
          </a:p>
        </p:txBody>
      </p:sp>
      <p:sp>
        <p:nvSpPr>
          <p:cNvPr id="5" name="Footer Placeholder 4">
            <a:extLst>
              <a:ext uri="{FF2B5EF4-FFF2-40B4-BE49-F238E27FC236}">
                <a16:creationId xmlns:a16="http://schemas.microsoft.com/office/drawing/2014/main" id="{26B00264-5224-A01D-1FAA-B34BEF7CD911}"/>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6" name="Slide Number Placeholder 5">
            <a:extLst>
              <a:ext uri="{FF2B5EF4-FFF2-40B4-BE49-F238E27FC236}">
                <a16:creationId xmlns:a16="http://schemas.microsoft.com/office/drawing/2014/main" id="{A13D5365-79C8-2818-5B05-FB1520FFF02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066F0073-FC92-4951-93F2-47F3A9487D14}" type="slidenum">
              <a:rPr lang="en-US" altLang="en-US"/>
              <a:pPr>
                <a:defRPr/>
              </a:pPr>
              <a:t>‹#›</a:t>
            </a:fld>
            <a:endParaRPr lang="en-US" altLang="en-US"/>
          </a:p>
        </p:txBody>
      </p:sp>
    </p:spTree>
    <p:extLst>
      <p:ext uri="{BB962C8B-B14F-4D97-AF65-F5344CB8AC3E}">
        <p14:creationId xmlns:p14="http://schemas.microsoft.com/office/powerpoint/2010/main" val="287494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EBF4D-74F2-01B3-083A-F3C3A4B84330}"/>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CA1DB683-929E-411F-B4FD-710AF981B72F}" type="datetimeFigureOut">
              <a:rPr lang="en-US"/>
              <a:pPr>
                <a:defRPr/>
              </a:pPr>
              <a:t>4/3/2024</a:t>
            </a:fld>
            <a:endParaRPr lang="en-US"/>
          </a:p>
        </p:txBody>
      </p:sp>
      <p:sp>
        <p:nvSpPr>
          <p:cNvPr id="5" name="Footer Placeholder 4">
            <a:extLst>
              <a:ext uri="{FF2B5EF4-FFF2-40B4-BE49-F238E27FC236}">
                <a16:creationId xmlns:a16="http://schemas.microsoft.com/office/drawing/2014/main" id="{6E65FB65-DA5F-E7D3-36E9-895C949DC411}"/>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6" name="Slide Number Placeholder 5">
            <a:extLst>
              <a:ext uri="{FF2B5EF4-FFF2-40B4-BE49-F238E27FC236}">
                <a16:creationId xmlns:a16="http://schemas.microsoft.com/office/drawing/2014/main" id="{AD379E6D-58AA-E3C7-1E0B-4BB4A3A9235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CF778A47-1C94-4179-991C-C5CF7606AA6C}" type="slidenum">
              <a:rPr lang="en-US" altLang="en-US"/>
              <a:pPr>
                <a:defRPr/>
              </a:pPr>
              <a:t>‹#›</a:t>
            </a:fld>
            <a:endParaRPr lang="en-US" altLang="en-US"/>
          </a:p>
        </p:txBody>
      </p:sp>
    </p:spTree>
    <p:extLst>
      <p:ext uri="{BB962C8B-B14F-4D97-AF65-F5344CB8AC3E}">
        <p14:creationId xmlns:p14="http://schemas.microsoft.com/office/powerpoint/2010/main" val="292087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30C00D-0A2A-1343-717A-B7A74E7D5EF2}"/>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732A8285-7550-41BD-98E7-D13CC4BD5C23}" type="datetimeFigureOut">
              <a:rPr lang="en-US"/>
              <a:pPr>
                <a:defRPr/>
              </a:pPr>
              <a:t>4/3/2024</a:t>
            </a:fld>
            <a:endParaRPr lang="en-US"/>
          </a:p>
        </p:txBody>
      </p:sp>
      <p:sp>
        <p:nvSpPr>
          <p:cNvPr id="5" name="Footer Placeholder 4">
            <a:extLst>
              <a:ext uri="{FF2B5EF4-FFF2-40B4-BE49-F238E27FC236}">
                <a16:creationId xmlns:a16="http://schemas.microsoft.com/office/drawing/2014/main" id="{6DEF2633-955F-22AC-ABE1-83CBD7320FD7}"/>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6" name="Slide Number Placeholder 5">
            <a:extLst>
              <a:ext uri="{FF2B5EF4-FFF2-40B4-BE49-F238E27FC236}">
                <a16:creationId xmlns:a16="http://schemas.microsoft.com/office/drawing/2014/main" id="{3CB8C4ED-28DC-16FA-2242-8ED5C35BAD9A}"/>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7A605F3A-DDD2-44F0-AED0-EABB00F8D937}" type="slidenum">
              <a:rPr lang="en-US" altLang="en-US"/>
              <a:pPr>
                <a:defRPr/>
              </a:pPr>
              <a:t>‹#›</a:t>
            </a:fld>
            <a:endParaRPr lang="en-US" altLang="en-US"/>
          </a:p>
        </p:txBody>
      </p:sp>
    </p:spTree>
    <p:extLst>
      <p:ext uri="{BB962C8B-B14F-4D97-AF65-F5344CB8AC3E}">
        <p14:creationId xmlns:p14="http://schemas.microsoft.com/office/powerpoint/2010/main" val="357919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47367D-F5A6-C82B-90B8-0FD00A733C06}"/>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F5427E3F-F12F-499B-BC05-CF305C899C39}" type="datetimeFigureOut">
              <a:rPr lang="en-US"/>
              <a:pPr>
                <a:defRPr/>
              </a:pPr>
              <a:t>4/3/2024</a:t>
            </a:fld>
            <a:endParaRPr lang="en-US"/>
          </a:p>
        </p:txBody>
      </p:sp>
      <p:sp>
        <p:nvSpPr>
          <p:cNvPr id="5" name="Footer Placeholder 4">
            <a:extLst>
              <a:ext uri="{FF2B5EF4-FFF2-40B4-BE49-F238E27FC236}">
                <a16:creationId xmlns:a16="http://schemas.microsoft.com/office/drawing/2014/main" id="{32F551D7-66B4-A05A-B6DF-14AAC8EAA153}"/>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6" name="Slide Number Placeholder 5">
            <a:extLst>
              <a:ext uri="{FF2B5EF4-FFF2-40B4-BE49-F238E27FC236}">
                <a16:creationId xmlns:a16="http://schemas.microsoft.com/office/drawing/2014/main" id="{DEA2D37C-B044-7974-626E-93D142CDB84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34EC394D-A6CF-452D-A0F8-2CC0302F1C64}" type="slidenum">
              <a:rPr lang="en-US" altLang="en-US"/>
              <a:pPr>
                <a:defRPr/>
              </a:pPr>
              <a:t>‹#›</a:t>
            </a:fld>
            <a:endParaRPr lang="en-US" altLang="en-US"/>
          </a:p>
        </p:txBody>
      </p:sp>
    </p:spTree>
    <p:extLst>
      <p:ext uri="{BB962C8B-B14F-4D97-AF65-F5344CB8AC3E}">
        <p14:creationId xmlns:p14="http://schemas.microsoft.com/office/powerpoint/2010/main" val="1865406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4AF463-C292-EDEA-E201-F12F0D848DEB}"/>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A18FFA00-3F6E-47BC-B3A8-6028A19F003B}" type="datetimeFigureOut">
              <a:rPr lang="en-US"/>
              <a:pPr>
                <a:defRPr/>
              </a:pPr>
              <a:t>4/3/2024</a:t>
            </a:fld>
            <a:endParaRPr lang="en-US"/>
          </a:p>
        </p:txBody>
      </p:sp>
      <p:sp>
        <p:nvSpPr>
          <p:cNvPr id="6" name="Footer Placeholder 5">
            <a:extLst>
              <a:ext uri="{FF2B5EF4-FFF2-40B4-BE49-F238E27FC236}">
                <a16:creationId xmlns:a16="http://schemas.microsoft.com/office/drawing/2014/main" id="{C793A3B9-02B4-D0E1-DD53-D9DCFE2DED1F}"/>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7" name="Slide Number Placeholder 6">
            <a:extLst>
              <a:ext uri="{FF2B5EF4-FFF2-40B4-BE49-F238E27FC236}">
                <a16:creationId xmlns:a16="http://schemas.microsoft.com/office/drawing/2014/main" id="{3D07B645-E645-A541-4688-51933A7685F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BCEBCC01-3651-4E3B-AE5D-58CF70FC56F7}" type="slidenum">
              <a:rPr lang="en-US" altLang="en-US"/>
              <a:pPr>
                <a:defRPr/>
              </a:pPr>
              <a:t>‹#›</a:t>
            </a:fld>
            <a:endParaRPr lang="en-US" altLang="en-US"/>
          </a:p>
        </p:txBody>
      </p:sp>
    </p:spTree>
    <p:extLst>
      <p:ext uri="{BB962C8B-B14F-4D97-AF65-F5344CB8AC3E}">
        <p14:creationId xmlns:p14="http://schemas.microsoft.com/office/powerpoint/2010/main" val="256045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A2D457-B1DF-7CBB-FEBF-02A46013B089}"/>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6EACB5F0-0615-45A6-8665-FA7145F99F82}" type="datetimeFigureOut">
              <a:rPr lang="en-US"/>
              <a:pPr>
                <a:defRPr/>
              </a:pPr>
              <a:t>4/3/2024</a:t>
            </a:fld>
            <a:endParaRPr lang="en-US"/>
          </a:p>
        </p:txBody>
      </p:sp>
      <p:sp>
        <p:nvSpPr>
          <p:cNvPr id="8" name="Footer Placeholder 7">
            <a:extLst>
              <a:ext uri="{FF2B5EF4-FFF2-40B4-BE49-F238E27FC236}">
                <a16:creationId xmlns:a16="http://schemas.microsoft.com/office/drawing/2014/main" id="{34867DD2-D75A-98D9-1C65-3F0C268ED9B4}"/>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9" name="Slide Number Placeholder 8">
            <a:extLst>
              <a:ext uri="{FF2B5EF4-FFF2-40B4-BE49-F238E27FC236}">
                <a16:creationId xmlns:a16="http://schemas.microsoft.com/office/drawing/2014/main" id="{E5AEA064-6A05-CF8B-2971-6674269FFA0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C18EF35C-1240-42AE-8382-C07FDBD1D336}" type="slidenum">
              <a:rPr lang="en-US" altLang="en-US"/>
              <a:pPr>
                <a:defRPr/>
              </a:pPr>
              <a:t>‹#›</a:t>
            </a:fld>
            <a:endParaRPr lang="en-US" altLang="en-US"/>
          </a:p>
        </p:txBody>
      </p:sp>
    </p:spTree>
    <p:extLst>
      <p:ext uri="{BB962C8B-B14F-4D97-AF65-F5344CB8AC3E}">
        <p14:creationId xmlns:p14="http://schemas.microsoft.com/office/powerpoint/2010/main" val="892381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317EFE-677F-B9AA-C1BB-09AEED38202B}"/>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C4A9B6D7-16C1-4FDF-8AC6-926DD83FD7B2}" type="datetimeFigureOut">
              <a:rPr lang="en-US"/>
              <a:pPr>
                <a:defRPr/>
              </a:pPr>
              <a:t>4/3/2024</a:t>
            </a:fld>
            <a:endParaRPr lang="en-US"/>
          </a:p>
        </p:txBody>
      </p:sp>
      <p:sp>
        <p:nvSpPr>
          <p:cNvPr id="4" name="Footer Placeholder 3">
            <a:extLst>
              <a:ext uri="{FF2B5EF4-FFF2-40B4-BE49-F238E27FC236}">
                <a16:creationId xmlns:a16="http://schemas.microsoft.com/office/drawing/2014/main" id="{B2D9C73A-DD43-9136-CFD0-42AC26F6AF33}"/>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5" name="Slide Number Placeholder 4">
            <a:extLst>
              <a:ext uri="{FF2B5EF4-FFF2-40B4-BE49-F238E27FC236}">
                <a16:creationId xmlns:a16="http://schemas.microsoft.com/office/drawing/2014/main" id="{460B7FFC-0CAB-F532-22CB-37AA1B9C0DB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9796F7A7-2C05-4FA0-9A5F-AD432E06A20D}" type="slidenum">
              <a:rPr lang="en-US" altLang="en-US"/>
              <a:pPr>
                <a:defRPr/>
              </a:pPr>
              <a:t>‹#›</a:t>
            </a:fld>
            <a:endParaRPr lang="en-US" altLang="en-US"/>
          </a:p>
        </p:txBody>
      </p:sp>
    </p:spTree>
    <p:extLst>
      <p:ext uri="{BB962C8B-B14F-4D97-AF65-F5344CB8AC3E}">
        <p14:creationId xmlns:p14="http://schemas.microsoft.com/office/powerpoint/2010/main" val="510094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1022BA-4135-A219-7158-3F1CB958B44F}"/>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EBED959B-A8C9-417E-B1DE-408FC7229F19}" type="datetimeFigureOut">
              <a:rPr lang="en-US"/>
              <a:pPr>
                <a:defRPr/>
              </a:pPr>
              <a:t>4/3/2024</a:t>
            </a:fld>
            <a:endParaRPr lang="en-US"/>
          </a:p>
        </p:txBody>
      </p:sp>
      <p:sp>
        <p:nvSpPr>
          <p:cNvPr id="3" name="Footer Placeholder 2">
            <a:extLst>
              <a:ext uri="{FF2B5EF4-FFF2-40B4-BE49-F238E27FC236}">
                <a16:creationId xmlns:a16="http://schemas.microsoft.com/office/drawing/2014/main" id="{596B0E28-55B4-1641-4500-99048FA13EBB}"/>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4" name="Slide Number Placeholder 3">
            <a:extLst>
              <a:ext uri="{FF2B5EF4-FFF2-40B4-BE49-F238E27FC236}">
                <a16:creationId xmlns:a16="http://schemas.microsoft.com/office/drawing/2014/main" id="{5A779745-888F-09ED-DD6F-546364FE08C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48525DC4-1F15-44F8-9B0A-E210DA2B30C2}" type="slidenum">
              <a:rPr lang="en-US" altLang="en-US"/>
              <a:pPr>
                <a:defRPr/>
              </a:pPr>
              <a:t>‹#›</a:t>
            </a:fld>
            <a:endParaRPr lang="en-US" altLang="en-US"/>
          </a:p>
        </p:txBody>
      </p:sp>
    </p:spTree>
    <p:extLst>
      <p:ext uri="{BB962C8B-B14F-4D97-AF65-F5344CB8AC3E}">
        <p14:creationId xmlns:p14="http://schemas.microsoft.com/office/powerpoint/2010/main" val="2395523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427DE6CE-4C89-3C18-9039-3DB8D5CF3091}"/>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14080795-84DB-4694-BECC-29A5B2B400BF}" type="datetimeFigureOut">
              <a:rPr lang="en-US"/>
              <a:pPr>
                <a:defRPr/>
              </a:pPr>
              <a:t>4/3/2024</a:t>
            </a:fld>
            <a:endParaRPr lang="en-US"/>
          </a:p>
        </p:txBody>
      </p:sp>
      <p:sp>
        <p:nvSpPr>
          <p:cNvPr id="6" name="Footer Placeholder 5">
            <a:extLst>
              <a:ext uri="{FF2B5EF4-FFF2-40B4-BE49-F238E27FC236}">
                <a16:creationId xmlns:a16="http://schemas.microsoft.com/office/drawing/2014/main" id="{BE259C2D-A6BA-16D7-9D34-41C0BCD64A8D}"/>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7" name="Slide Number Placeholder 6">
            <a:extLst>
              <a:ext uri="{FF2B5EF4-FFF2-40B4-BE49-F238E27FC236}">
                <a16:creationId xmlns:a16="http://schemas.microsoft.com/office/drawing/2014/main" id="{75A600D3-45AF-7F2B-525D-CEC77F7FBB9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30D15AD5-1467-4B01-B464-EBFAE2BC2E8E}" type="slidenum">
              <a:rPr lang="en-US" altLang="en-US"/>
              <a:pPr>
                <a:defRPr/>
              </a:pPr>
              <a:t>‹#›</a:t>
            </a:fld>
            <a:endParaRPr lang="en-US" altLang="en-US"/>
          </a:p>
        </p:txBody>
      </p:sp>
    </p:spTree>
    <p:extLst>
      <p:ext uri="{BB962C8B-B14F-4D97-AF65-F5344CB8AC3E}">
        <p14:creationId xmlns:p14="http://schemas.microsoft.com/office/powerpoint/2010/main" val="736536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E4F5EA37-EF8E-58B3-4B65-A476FFCFE141}"/>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fld id="{A5575AC8-4931-4660-B2D0-621F4AD8CC60}" type="datetimeFigureOut">
              <a:rPr lang="en-US"/>
              <a:pPr>
                <a:defRPr/>
              </a:pPr>
              <a:t>4/3/2024</a:t>
            </a:fld>
            <a:endParaRPr lang="en-US"/>
          </a:p>
        </p:txBody>
      </p:sp>
      <p:sp>
        <p:nvSpPr>
          <p:cNvPr id="6" name="Footer Placeholder 5">
            <a:extLst>
              <a:ext uri="{FF2B5EF4-FFF2-40B4-BE49-F238E27FC236}">
                <a16:creationId xmlns:a16="http://schemas.microsoft.com/office/drawing/2014/main" id="{69574FC5-D498-D4CA-CFA8-7FC7CE06AA83}"/>
              </a:ext>
            </a:extLst>
          </p:cNvPr>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ea typeface="ＭＳ Ｐゴシック"/>
                <a:cs typeface="ＭＳ Ｐゴシック"/>
              </a:defRPr>
            </a:lvl1pPr>
          </a:lstStyle>
          <a:p>
            <a:pPr>
              <a:defRPr/>
            </a:pPr>
            <a:endParaRPr lang="en-US"/>
          </a:p>
        </p:txBody>
      </p:sp>
      <p:sp>
        <p:nvSpPr>
          <p:cNvPr id="7" name="Slide Number Placeholder 6">
            <a:extLst>
              <a:ext uri="{FF2B5EF4-FFF2-40B4-BE49-F238E27FC236}">
                <a16:creationId xmlns:a16="http://schemas.microsoft.com/office/drawing/2014/main" id="{A6C562B7-F6CA-D62A-51C6-FDA7673B46B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122D1A71-E823-49D7-A12C-4E402869A988}" type="slidenum">
              <a:rPr lang="en-US" altLang="en-US"/>
              <a:pPr>
                <a:defRPr/>
              </a:pPr>
              <a:t>‹#›</a:t>
            </a:fld>
            <a:endParaRPr lang="en-US" altLang="en-US"/>
          </a:p>
        </p:txBody>
      </p:sp>
    </p:spTree>
    <p:extLst>
      <p:ext uri="{BB962C8B-B14F-4D97-AF65-F5344CB8AC3E}">
        <p14:creationId xmlns:p14="http://schemas.microsoft.com/office/powerpoint/2010/main" val="45546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86FF71-55A4-67E6-0B72-0672FF623C8A}"/>
              </a:ext>
            </a:extLst>
          </p:cNvPr>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Mechanical Engineering</a:t>
            </a:r>
          </a:p>
        </p:txBody>
      </p:sp>
      <p:sp>
        <p:nvSpPr>
          <p:cNvPr id="3" name="Text Placeholder 2">
            <a:extLst>
              <a:ext uri="{FF2B5EF4-FFF2-40B4-BE49-F238E27FC236}">
                <a16:creationId xmlns:a16="http://schemas.microsoft.com/office/drawing/2014/main" id="{3A0512E3-635A-CAD4-1817-57BE550815A1}"/>
              </a:ext>
            </a:extLst>
          </p:cNvPr>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2">
            <a:extLst>
              <a:ext uri="{FF2B5EF4-FFF2-40B4-BE49-F238E27FC236}">
                <a16:creationId xmlns:a16="http://schemas.microsoft.com/office/drawing/2014/main" id="{D7683F83-B8CA-1A5D-1398-38D0C6EA6786}"/>
              </a:ext>
            </a:extLst>
          </p:cNvPr>
          <p:cNvGrpSpPr>
            <a:grpSpLocks/>
          </p:cNvGrpSpPr>
          <p:nvPr userDrawn="1"/>
        </p:nvGrpSpPr>
        <p:grpSpPr bwMode="auto">
          <a:xfrm>
            <a:off x="0" y="152400"/>
            <a:ext cx="9144000" cy="6705600"/>
            <a:chOff x="0" y="227955"/>
            <a:chExt cx="9238889" cy="6921684"/>
          </a:xfrm>
        </p:grpSpPr>
        <p:sp>
          <p:nvSpPr>
            <p:cNvPr id="24" name="Rectangle 23">
              <a:extLst>
                <a:ext uri="{FF2B5EF4-FFF2-40B4-BE49-F238E27FC236}">
                  <a16:creationId xmlns:a16="http://schemas.microsoft.com/office/drawing/2014/main" id="{ED1E728A-FFBF-83E9-5741-70E5AC1F4130}"/>
                </a:ext>
              </a:extLst>
            </p:cNvPr>
            <p:cNvSpPr/>
            <p:nvPr userDrawn="1"/>
          </p:nvSpPr>
          <p:spPr>
            <a:xfrm>
              <a:off x="227764" y="227955"/>
              <a:ext cx="8685519" cy="6398953"/>
            </a:xfrm>
            <a:prstGeom prst="rect">
              <a:avLst/>
            </a:prstGeom>
            <a:no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800">
                <a:solidFill>
                  <a:prstClr val="white"/>
                </a:solidFill>
              </a:endParaRPr>
            </a:p>
          </p:txBody>
        </p:sp>
        <p:sp>
          <p:nvSpPr>
            <p:cNvPr id="8" name="Rectangle 7">
              <a:extLst>
                <a:ext uri="{FF2B5EF4-FFF2-40B4-BE49-F238E27FC236}">
                  <a16:creationId xmlns:a16="http://schemas.microsoft.com/office/drawing/2014/main" id="{70FB5034-54EC-5AB2-6067-044D05DB2E47}"/>
                </a:ext>
              </a:extLst>
            </p:cNvPr>
            <p:cNvSpPr/>
            <p:nvPr userDrawn="1"/>
          </p:nvSpPr>
          <p:spPr>
            <a:xfrm>
              <a:off x="0" y="6240185"/>
              <a:ext cx="376934" cy="117983"/>
            </a:xfrm>
            <a:prstGeom prst="rect">
              <a:avLst/>
            </a:prstGeom>
            <a:solidFill>
              <a:srgbClr val="A78D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800">
                <a:solidFill>
                  <a:prstClr val="white"/>
                </a:solidFill>
              </a:endParaRPr>
            </a:p>
          </p:txBody>
        </p:sp>
        <p:pic>
          <p:nvPicPr>
            <p:cNvPr id="1031" name="Picture 8" descr="ui_logo_rgb.pdf">
              <a:extLst>
                <a:ext uri="{FF2B5EF4-FFF2-40B4-BE49-F238E27FC236}">
                  <a16:creationId xmlns:a16="http://schemas.microsoft.com/office/drawing/2014/main" id="{F23C144C-E5C0-0D0A-0B30-CD88D9608C64}"/>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062566" y="6138684"/>
              <a:ext cx="1874242" cy="312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9" descr="engr_ppt.pdf">
              <a:extLst>
                <a:ext uri="{FF2B5EF4-FFF2-40B4-BE49-F238E27FC236}">
                  <a16:creationId xmlns:a16="http://schemas.microsoft.com/office/drawing/2014/main" id="{3481DFB6-5AA1-65DE-B575-BF9723B249C5}"/>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39660" y="6198313"/>
              <a:ext cx="29337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descr="admin-gold-whiteCLIP.png">
              <a:extLst>
                <a:ext uri="{FF2B5EF4-FFF2-40B4-BE49-F238E27FC236}">
                  <a16:creationId xmlns:a16="http://schemas.microsoft.com/office/drawing/2014/main" id="{CD77F6A2-23C5-F3D0-C65C-B8EEB0644AAA}"/>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480342" y="5378209"/>
              <a:ext cx="1758547" cy="177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Lst>
  <p:txStyles>
    <p:titleStyle>
      <a:lvl1pPr algn="ctr" defTabSz="457200" rtl="0" eaLnBrk="0" fontAlgn="base" hangingPunct="0">
        <a:spcBef>
          <a:spcPct val="0"/>
        </a:spcBef>
        <a:spcAft>
          <a:spcPct val="0"/>
        </a:spcAft>
        <a:defRPr sz="4400" kern="1000" spc="-150">
          <a:solidFill>
            <a:srgbClr val="404040"/>
          </a:solidFill>
          <a:latin typeface="Trebuchet MS"/>
          <a:ea typeface="Trebuchet MS" pitchFamily="34" charset="0"/>
          <a:cs typeface="Trebuchet MS"/>
        </a:defRPr>
      </a:lvl1pPr>
      <a:lvl2pPr algn="ctr" defTabSz="457200" rtl="0" eaLnBrk="0" fontAlgn="base" hangingPunct="0">
        <a:spcBef>
          <a:spcPct val="0"/>
        </a:spcBef>
        <a:spcAft>
          <a:spcPct val="0"/>
        </a:spcAft>
        <a:defRPr sz="4400">
          <a:solidFill>
            <a:srgbClr val="404040"/>
          </a:solidFill>
          <a:latin typeface="Trebuchet MS" pitchFamily="34" charset="0"/>
          <a:ea typeface="Trebuchet MS" pitchFamily="34" charset="0"/>
          <a:cs typeface="Trebuchet MS" pitchFamily="34" charset="0"/>
        </a:defRPr>
      </a:lvl2pPr>
      <a:lvl3pPr algn="ctr" defTabSz="457200" rtl="0" eaLnBrk="0" fontAlgn="base" hangingPunct="0">
        <a:spcBef>
          <a:spcPct val="0"/>
        </a:spcBef>
        <a:spcAft>
          <a:spcPct val="0"/>
        </a:spcAft>
        <a:defRPr sz="4400">
          <a:solidFill>
            <a:srgbClr val="404040"/>
          </a:solidFill>
          <a:latin typeface="Trebuchet MS" pitchFamily="34" charset="0"/>
          <a:ea typeface="Trebuchet MS" pitchFamily="34" charset="0"/>
          <a:cs typeface="Trebuchet MS" pitchFamily="34" charset="0"/>
        </a:defRPr>
      </a:lvl3pPr>
      <a:lvl4pPr algn="ctr" defTabSz="457200" rtl="0" eaLnBrk="0" fontAlgn="base" hangingPunct="0">
        <a:spcBef>
          <a:spcPct val="0"/>
        </a:spcBef>
        <a:spcAft>
          <a:spcPct val="0"/>
        </a:spcAft>
        <a:defRPr sz="4400">
          <a:solidFill>
            <a:srgbClr val="404040"/>
          </a:solidFill>
          <a:latin typeface="Trebuchet MS" pitchFamily="34" charset="0"/>
          <a:ea typeface="Trebuchet MS" pitchFamily="34" charset="0"/>
          <a:cs typeface="Trebuchet MS" pitchFamily="34" charset="0"/>
        </a:defRPr>
      </a:lvl4pPr>
      <a:lvl5pPr algn="ctr" defTabSz="457200" rtl="0" eaLnBrk="0" fontAlgn="base" hangingPunct="0">
        <a:spcBef>
          <a:spcPct val="0"/>
        </a:spcBef>
        <a:spcAft>
          <a:spcPct val="0"/>
        </a:spcAft>
        <a:defRPr sz="4400">
          <a:solidFill>
            <a:srgbClr val="404040"/>
          </a:solidFill>
          <a:latin typeface="Trebuchet MS" pitchFamily="34" charset="0"/>
          <a:ea typeface="Trebuchet MS" pitchFamily="34" charset="0"/>
          <a:cs typeface="Trebuchet MS" pitchFamily="34" charset="0"/>
        </a:defRPr>
      </a:lvl5pPr>
      <a:lvl6pPr marL="457200" algn="ctr" defTabSz="457200" rtl="0" fontAlgn="base">
        <a:spcBef>
          <a:spcPct val="0"/>
        </a:spcBef>
        <a:spcAft>
          <a:spcPct val="0"/>
        </a:spcAft>
        <a:defRPr sz="4400">
          <a:solidFill>
            <a:srgbClr val="404040"/>
          </a:solidFill>
          <a:latin typeface="Trebuchet MS" pitchFamily="34" charset="0"/>
          <a:ea typeface="Trebuchet MS" pitchFamily="34" charset="0"/>
          <a:cs typeface="Trebuchet MS" pitchFamily="34" charset="0"/>
        </a:defRPr>
      </a:lvl6pPr>
      <a:lvl7pPr marL="914400" algn="ctr" defTabSz="457200" rtl="0" fontAlgn="base">
        <a:spcBef>
          <a:spcPct val="0"/>
        </a:spcBef>
        <a:spcAft>
          <a:spcPct val="0"/>
        </a:spcAft>
        <a:defRPr sz="4400">
          <a:solidFill>
            <a:srgbClr val="404040"/>
          </a:solidFill>
          <a:latin typeface="Trebuchet MS" pitchFamily="34" charset="0"/>
          <a:ea typeface="Trebuchet MS" pitchFamily="34" charset="0"/>
          <a:cs typeface="Trebuchet MS" pitchFamily="34" charset="0"/>
        </a:defRPr>
      </a:lvl7pPr>
      <a:lvl8pPr marL="1371600" algn="ctr" defTabSz="457200" rtl="0" fontAlgn="base">
        <a:spcBef>
          <a:spcPct val="0"/>
        </a:spcBef>
        <a:spcAft>
          <a:spcPct val="0"/>
        </a:spcAft>
        <a:defRPr sz="4400">
          <a:solidFill>
            <a:srgbClr val="404040"/>
          </a:solidFill>
          <a:latin typeface="Trebuchet MS" pitchFamily="34" charset="0"/>
          <a:ea typeface="Trebuchet MS" pitchFamily="34" charset="0"/>
          <a:cs typeface="Trebuchet MS" pitchFamily="34" charset="0"/>
        </a:defRPr>
      </a:lvl8pPr>
      <a:lvl9pPr marL="1828800" algn="ctr" defTabSz="457200" rtl="0" fontAlgn="base">
        <a:spcBef>
          <a:spcPct val="0"/>
        </a:spcBef>
        <a:spcAft>
          <a:spcPct val="0"/>
        </a:spcAft>
        <a:defRPr sz="4400">
          <a:solidFill>
            <a:srgbClr val="404040"/>
          </a:solidFill>
          <a:latin typeface="Trebuchet MS" pitchFamily="34" charset="0"/>
          <a:ea typeface="Trebuchet MS" pitchFamily="34" charset="0"/>
          <a:cs typeface="Trebuchet MS"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spc="-50">
          <a:solidFill>
            <a:srgbClr val="404040"/>
          </a:solidFill>
          <a:latin typeface="Trebuchet MS"/>
          <a:ea typeface="Trebuchet MS" pitchFamily="34" charset="0"/>
          <a:cs typeface="Trebuchet M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spc="-50">
          <a:solidFill>
            <a:srgbClr val="404040"/>
          </a:solidFill>
          <a:latin typeface="Trebuchet MS"/>
          <a:ea typeface="Trebuchet MS" pitchFamily="34" charset="0"/>
          <a:cs typeface="Trebuchet M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spc="-50">
          <a:solidFill>
            <a:srgbClr val="404040"/>
          </a:solidFill>
          <a:latin typeface="Trebuchet MS"/>
          <a:ea typeface="Trebuchet MS" pitchFamily="34" charset="0"/>
          <a:cs typeface="Trebuchet M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spc="-50">
          <a:solidFill>
            <a:srgbClr val="404040"/>
          </a:solidFill>
          <a:latin typeface="Trebuchet MS"/>
          <a:ea typeface="Trebuchet MS" pitchFamily="34" charset="0"/>
          <a:cs typeface="Trebuchet M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spc="-50">
          <a:solidFill>
            <a:srgbClr val="404040"/>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7.bin"/><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8.bin"/><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9.bin"/><Relationship Id="rId1" Type="http://schemas.openxmlformats.org/officeDocument/2006/relationships/slideLayout" Target="../slideLayouts/slideLayout7.xml"/><Relationship Id="rId5" Type="http://schemas.openxmlformats.org/officeDocument/2006/relationships/image" Target="../media/image14.wmf"/><Relationship Id="rId4" Type="http://schemas.openxmlformats.org/officeDocument/2006/relationships/oleObject" Target="../embeddings/oleObject10.bin"/></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11.bin"/><Relationship Id="rId1" Type="http://schemas.openxmlformats.org/officeDocument/2006/relationships/slideLayout" Target="../slideLayouts/slideLayout7.xml"/><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4.bin"/><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5.bin"/><Relationship Id="rId1" Type="http://schemas.openxmlformats.org/officeDocument/2006/relationships/slideLayout" Target="../slideLayouts/slideLayout7.xml"/><Relationship Id="rId5" Type="http://schemas.openxmlformats.org/officeDocument/2006/relationships/image" Target="../media/image10.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04E9D51-DC80-7CBC-4942-19EABE9B8F6B}"/>
              </a:ext>
            </a:extLst>
          </p:cNvPr>
          <p:cNvSpPr>
            <a:spLocks noGrp="1" noChangeArrowheads="1"/>
          </p:cNvSpPr>
          <p:nvPr>
            <p:ph type="ctrTitle"/>
          </p:nvPr>
        </p:nvSpPr>
        <p:spPr>
          <a:xfrm>
            <a:off x="685800" y="1447800"/>
            <a:ext cx="7772400" cy="1828800"/>
          </a:xfrm>
        </p:spPr>
        <p:txBody>
          <a:bodyPr>
            <a:normAutofit fontScale="90000"/>
          </a:bodyPr>
          <a:lstStyle/>
          <a:p>
            <a:pPr eaLnBrk="1" hangingPunct="1">
              <a:defRPr/>
            </a:pPr>
            <a:r>
              <a:rPr lang="en-US"/>
              <a:t>ME 433</a:t>
            </a:r>
            <a:br>
              <a:rPr lang="en-US" dirty="0"/>
            </a:br>
            <a:r>
              <a:rPr lang="en-US" dirty="0"/>
              <a:t>Internal Combustion Engines</a:t>
            </a:r>
            <a:br>
              <a:rPr lang="en-US" dirty="0"/>
            </a:br>
            <a:endParaRPr lang="en-US" dirty="0"/>
          </a:p>
        </p:txBody>
      </p:sp>
      <p:sp>
        <p:nvSpPr>
          <p:cNvPr id="2051" name="Subtitle 3">
            <a:extLst>
              <a:ext uri="{FF2B5EF4-FFF2-40B4-BE49-F238E27FC236}">
                <a16:creationId xmlns:a16="http://schemas.microsoft.com/office/drawing/2014/main" id="{77BC4226-4466-A85D-6602-9174C3A369EF}"/>
              </a:ext>
            </a:extLst>
          </p:cNvPr>
          <p:cNvSpPr>
            <a:spLocks noGrp="1"/>
          </p:cNvSpPr>
          <p:nvPr>
            <p:ph type="subTitle" idx="1"/>
          </p:nvPr>
        </p:nvSpPr>
        <p:spPr>
          <a:xfrm>
            <a:off x="1371600" y="3886200"/>
            <a:ext cx="6400800" cy="1143000"/>
          </a:xfrm>
        </p:spPr>
        <p:txBody>
          <a:bodyPr wrap="square" numCol="1" anchor="t" anchorCtr="0" compatLnSpc="1">
            <a:prstTxWarp prst="textNoShape">
              <a:avLst/>
            </a:prstTxWarp>
          </a:bodyPr>
          <a:lstStyle/>
          <a:p>
            <a:pPr>
              <a:lnSpc>
                <a:spcPct val="90000"/>
              </a:lnSpc>
              <a:defRPr/>
            </a:pPr>
            <a:r>
              <a:rPr lang="en-US" altLang="en-US" sz="3000" dirty="0">
                <a:solidFill>
                  <a:srgbClr val="404040"/>
                </a:solidFill>
                <a:latin typeface="Trebuchet MS" panose="020B0603020202020204" pitchFamily="34" charset="0"/>
                <a:cs typeface="Trebuchet MS" panose="020B0603020202020204" pitchFamily="34" charset="0"/>
              </a:rPr>
              <a:t>Professor:</a:t>
            </a:r>
          </a:p>
          <a:p>
            <a:pPr>
              <a:lnSpc>
                <a:spcPct val="90000"/>
              </a:lnSpc>
              <a:defRPr/>
            </a:pPr>
            <a:r>
              <a:rPr lang="en-US" altLang="en-US" sz="3000" dirty="0">
                <a:solidFill>
                  <a:srgbClr val="404040"/>
                </a:solidFill>
                <a:latin typeface="Trebuchet MS" panose="020B0603020202020204" pitchFamily="34" charset="0"/>
                <a:cs typeface="Trebuchet MS" panose="020B0603020202020204" pitchFamily="34" charset="0"/>
              </a:rPr>
              <a:t>Dr. Dan Cordon (AKA Dr. Dan)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0526E-D96A-4C51-02B5-4B5C7EA840A4}"/>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0D359B2C-58F5-C5F7-E1F9-F428667559A5}"/>
              </a:ext>
            </a:extLst>
          </p:cNvPr>
          <p:cNvSpPr txBox="1">
            <a:spLocks noChangeArrowheads="1"/>
          </p:cNvSpPr>
          <p:nvPr/>
        </p:nvSpPr>
        <p:spPr bwMode="auto">
          <a:xfrm>
            <a:off x="2133633" y="395943"/>
            <a:ext cx="5061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Calculating Heat of Reaction</a:t>
            </a:r>
            <a:endParaRPr lang="en-US" altLang="en-US" sz="2800" dirty="0"/>
          </a:p>
        </p:txBody>
      </p:sp>
      <p:sp>
        <p:nvSpPr>
          <p:cNvPr id="10249" name="Rectangle 11">
            <a:extLst>
              <a:ext uri="{FF2B5EF4-FFF2-40B4-BE49-F238E27FC236}">
                <a16:creationId xmlns:a16="http://schemas.microsoft.com/office/drawing/2014/main" id="{E6D45576-094E-BBF5-7A40-D62DC9131AE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BDA4343F-553D-442D-48ED-68ECBDCE7332}"/>
              </a:ext>
            </a:extLst>
          </p:cNvPr>
          <p:cNvSpPr txBox="1">
            <a:spLocks noChangeArrowheads="1"/>
          </p:cNvSpPr>
          <p:nvPr/>
        </p:nvSpPr>
        <p:spPr bwMode="auto">
          <a:xfrm>
            <a:off x="457200" y="1068659"/>
            <a:ext cx="8229600" cy="3170099"/>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sym typeface="Wingdings" panose="05000000000000000000" pitchFamily="2" charset="2"/>
              </a:rPr>
              <a:t>Calculate enthalpy of products and enthalpy of reactants</a:t>
            </a:r>
          </a:p>
          <a:p>
            <a:pPr marL="342900" indent="-342900" eaLnBrk="1" hangingPunct="1">
              <a:buFont typeface="Arial" panose="020B0604020202020204" pitchFamily="34" charset="0"/>
              <a:buChar char="•"/>
            </a:pPr>
            <a:endParaRPr lang="en-CA" altLang="en-US" dirty="0"/>
          </a:p>
          <a:p>
            <a:pPr marL="342900" indent="-342900" eaLnBrk="1" hangingPunct="1">
              <a:buFont typeface="Arial" panose="020B0604020202020204" pitchFamily="34" charset="0"/>
              <a:buChar char="•"/>
            </a:pPr>
            <a:endParaRPr lang="en-CA" altLang="en-US" dirty="0"/>
          </a:p>
          <a:p>
            <a:r>
              <a:rPr lang="en-US" dirty="0"/>
              <a:t>LHV = h(products) – h(reactants)</a:t>
            </a:r>
          </a:p>
          <a:p>
            <a:r>
              <a:rPr lang="en-US" dirty="0"/>
              <a:t>H(products) = </a:t>
            </a:r>
            <a:r>
              <a:rPr lang="en-US" dirty="0">
                <a:sym typeface="Symbol" panose="05050102010706020507" pitchFamily="18" charset="2"/>
              </a:rPr>
              <a:t></a:t>
            </a:r>
            <a:r>
              <a:rPr lang="en-US" dirty="0"/>
              <a:t> (chemical coefficient * species enthalpy) for products</a:t>
            </a:r>
          </a:p>
          <a:p>
            <a:r>
              <a:rPr lang="en-US" dirty="0"/>
              <a:t>H(reactants) = </a:t>
            </a:r>
            <a:r>
              <a:rPr lang="en-US" dirty="0">
                <a:sym typeface="Symbol" panose="05050102010706020507" pitchFamily="18" charset="2"/>
              </a:rPr>
              <a:t></a:t>
            </a:r>
            <a:r>
              <a:rPr lang="en-US" dirty="0"/>
              <a:t> (chemical coefficient * species enthalpy) for reactants</a:t>
            </a:r>
          </a:p>
          <a:p>
            <a:pPr marL="342900" indent="-342900" eaLnBrk="1" hangingPunct="1">
              <a:buFont typeface="Arial" panose="020B0604020202020204" pitchFamily="34" charset="0"/>
              <a:buChar char="•"/>
            </a:pPr>
            <a:endParaRPr lang="en-CA" altLang="en-US" dirty="0"/>
          </a:p>
          <a:p>
            <a:pPr eaLnBrk="1" hangingPunct="1"/>
            <a:r>
              <a:rPr lang="en-CA" altLang="en-US" dirty="0" err="1"/>
              <a:t>H</a:t>
            </a:r>
            <a:r>
              <a:rPr lang="en-CA" altLang="en-US" baseline="-25000" dirty="0" err="1"/>
              <a:t>products</a:t>
            </a:r>
            <a:r>
              <a:rPr lang="en-CA" altLang="en-US" dirty="0"/>
              <a:t> </a:t>
            </a:r>
          </a:p>
          <a:p>
            <a:pPr marL="342900" indent="-342900" eaLnBrk="1" hangingPunct="1">
              <a:buFont typeface="Arial" panose="020B0604020202020204" pitchFamily="34" charset="0"/>
              <a:buChar char="•"/>
            </a:pPr>
            <a:r>
              <a:rPr lang="en-CA" altLang="en-US" dirty="0"/>
              <a:t>Get the enthalpy of each species at 298 [K] from Table A.4</a:t>
            </a:r>
          </a:p>
          <a:p>
            <a:pPr marL="342900" indent="-342900" eaLnBrk="1" hangingPunct="1">
              <a:buFont typeface="Arial" panose="020B0604020202020204" pitchFamily="34" charset="0"/>
              <a:buChar char="•"/>
            </a:pPr>
            <a:r>
              <a:rPr lang="en-CA" altLang="en-US" dirty="0"/>
              <a:t>Use the molar coefficients from the balanced equation above</a:t>
            </a:r>
          </a:p>
        </p:txBody>
      </p:sp>
      <p:sp>
        <p:nvSpPr>
          <p:cNvPr id="2" name="Rectangle 2">
            <a:extLst>
              <a:ext uri="{FF2B5EF4-FFF2-40B4-BE49-F238E27FC236}">
                <a16:creationId xmlns:a16="http://schemas.microsoft.com/office/drawing/2014/main" id="{22AA6542-AD6F-C23E-660C-1B74011D839F}"/>
              </a:ext>
            </a:extLst>
          </p:cNvPr>
          <p:cNvSpPr>
            <a:spLocks noChangeArrowheads="1"/>
          </p:cNvSpPr>
          <p:nvPr/>
        </p:nvSpPr>
        <p:spPr bwMode="auto">
          <a:xfrm>
            <a:off x="838200" y="1621775"/>
            <a:ext cx="89121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Object 3">
            <a:extLst>
              <a:ext uri="{FF2B5EF4-FFF2-40B4-BE49-F238E27FC236}">
                <a16:creationId xmlns:a16="http://schemas.microsoft.com/office/drawing/2014/main" id="{AC4C911A-8427-C7C4-6744-C3FB6BF7D504}"/>
              </a:ext>
            </a:extLst>
          </p:cNvPr>
          <p:cNvGraphicFramePr>
            <a:graphicFrameLocks noChangeAspect="1"/>
          </p:cNvGraphicFramePr>
          <p:nvPr>
            <p:extLst>
              <p:ext uri="{D42A27DB-BD31-4B8C-83A1-F6EECF244321}">
                <p14:modId xmlns:p14="http://schemas.microsoft.com/office/powerpoint/2010/main" val="265854757"/>
              </p:ext>
            </p:extLst>
          </p:nvPr>
        </p:nvGraphicFramePr>
        <p:xfrm>
          <a:off x="990600" y="1451594"/>
          <a:ext cx="6867525" cy="431800"/>
        </p:xfrm>
        <a:graphic>
          <a:graphicData uri="http://schemas.openxmlformats.org/presentationml/2006/ole">
            <mc:AlternateContent xmlns:mc="http://schemas.openxmlformats.org/markup-compatibility/2006">
              <mc:Choice xmlns:v="urn:schemas-microsoft-com:vml" Requires="v">
                <p:oleObj name="Equation" r:id="rId2" imgW="3492360" imgH="215640" progId="Equation.3">
                  <p:embed/>
                </p:oleObj>
              </mc:Choice>
              <mc:Fallback>
                <p:oleObj name="Equation" r:id="rId2" imgW="3492360" imgH="215640" progId="Equation.3">
                  <p:embed/>
                  <p:pic>
                    <p:nvPicPr>
                      <p:cNvPr id="4" name="Object 3">
                        <a:extLst>
                          <a:ext uri="{FF2B5EF4-FFF2-40B4-BE49-F238E27FC236}">
                            <a16:creationId xmlns:a16="http://schemas.microsoft.com/office/drawing/2014/main" id="{AC4C911A-8427-C7C4-6744-C3FB6BF7D504}"/>
                          </a:ext>
                        </a:extLst>
                      </p:cNvPr>
                      <p:cNvPicPr>
                        <a:picLocks noChangeAspect="1" noChangeArrowheads="1"/>
                      </p:cNvPicPr>
                      <p:nvPr/>
                    </p:nvPicPr>
                    <p:blipFill>
                      <a:blip r:embed="rId3"/>
                      <a:srcRect/>
                      <a:stretch>
                        <a:fillRect/>
                      </a:stretch>
                    </p:blipFill>
                    <p:spPr bwMode="auto">
                      <a:xfrm>
                        <a:off x="990600" y="1451594"/>
                        <a:ext cx="6867525" cy="431800"/>
                      </a:xfrm>
                      <a:prstGeom prst="rect">
                        <a:avLst/>
                      </a:prstGeom>
                      <a:noFill/>
                    </p:spPr>
                  </p:pic>
                </p:oleObj>
              </mc:Fallback>
            </mc:AlternateContent>
          </a:graphicData>
        </a:graphic>
      </p:graphicFrame>
      <p:pic>
        <p:nvPicPr>
          <p:cNvPr id="6" name="Picture 5">
            <a:extLst>
              <a:ext uri="{FF2B5EF4-FFF2-40B4-BE49-F238E27FC236}">
                <a16:creationId xmlns:a16="http://schemas.microsoft.com/office/drawing/2014/main" id="{6A2346DE-38C1-273E-8CFF-DE2831B5B35D}"/>
              </a:ext>
            </a:extLst>
          </p:cNvPr>
          <p:cNvPicPr>
            <a:picLocks noChangeAspect="1"/>
          </p:cNvPicPr>
          <p:nvPr/>
        </p:nvPicPr>
        <p:blipFill>
          <a:blip r:embed="rId4"/>
          <a:stretch>
            <a:fillRect/>
          </a:stretch>
        </p:blipFill>
        <p:spPr>
          <a:xfrm>
            <a:off x="449580" y="4214157"/>
            <a:ext cx="6745054" cy="2400954"/>
          </a:xfrm>
          <a:prstGeom prst="rect">
            <a:avLst/>
          </a:prstGeom>
        </p:spPr>
      </p:pic>
      <p:sp>
        <p:nvSpPr>
          <p:cNvPr id="7" name="Oval 6">
            <a:extLst>
              <a:ext uri="{FF2B5EF4-FFF2-40B4-BE49-F238E27FC236}">
                <a16:creationId xmlns:a16="http://schemas.microsoft.com/office/drawing/2014/main" id="{C09B5827-DCD0-E3E8-5A5A-FC2AC20156E4}"/>
              </a:ext>
            </a:extLst>
          </p:cNvPr>
          <p:cNvSpPr/>
          <p:nvPr/>
        </p:nvSpPr>
        <p:spPr>
          <a:xfrm>
            <a:off x="5029200" y="5867400"/>
            <a:ext cx="838200" cy="381000"/>
          </a:xfrm>
          <a:prstGeom prst="ellipse">
            <a:avLst/>
          </a:prstGeom>
          <a:noFill/>
          <a:ln w="2222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924D875-0C64-8C4E-F461-3C286DB189BD}"/>
              </a:ext>
            </a:extLst>
          </p:cNvPr>
          <p:cNvSpPr/>
          <p:nvPr/>
        </p:nvSpPr>
        <p:spPr>
          <a:xfrm>
            <a:off x="5769017" y="5867400"/>
            <a:ext cx="838200" cy="381000"/>
          </a:xfrm>
          <a:prstGeom prst="ellipse">
            <a:avLst/>
          </a:prstGeom>
          <a:noFill/>
          <a:ln w="2222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8BA8796-BA38-60E8-E21F-F79F4371D25A}"/>
              </a:ext>
            </a:extLst>
          </p:cNvPr>
          <p:cNvSpPr/>
          <p:nvPr/>
        </p:nvSpPr>
        <p:spPr>
          <a:xfrm>
            <a:off x="2032000" y="5822155"/>
            <a:ext cx="838200" cy="381000"/>
          </a:xfrm>
          <a:prstGeom prst="ellipse">
            <a:avLst/>
          </a:prstGeom>
          <a:noFill/>
          <a:ln w="2222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29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0526E-D96A-4C51-02B5-4B5C7EA840A4}"/>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0D359B2C-58F5-C5F7-E1F9-F428667559A5}"/>
              </a:ext>
            </a:extLst>
          </p:cNvPr>
          <p:cNvSpPr txBox="1">
            <a:spLocks noChangeArrowheads="1"/>
          </p:cNvSpPr>
          <p:nvPr/>
        </p:nvSpPr>
        <p:spPr bwMode="auto">
          <a:xfrm>
            <a:off x="2133633" y="395943"/>
            <a:ext cx="5061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Calculating Heat of Reaction</a:t>
            </a:r>
            <a:endParaRPr lang="en-US" altLang="en-US" sz="2800" dirty="0"/>
          </a:p>
        </p:txBody>
      </p:sp>
      <p:sp>
        <p:nvSpPr>
          <p:cNvPr id="10249" name="Rectangle 11">
            <a:extLst>
              <a:ext uri="{FF2B5EF4-FFF2-40B4-BE49-F238E27FC236}">
                <a16:creationId xmlns:a16="http://schemas.microsoft.com/office/drawing/2014/main" id="{E6D45576-094E-BBF5-7A40-D62DC9131AE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BDA4343F-553D-442D-48ED-68ECBDCE7332}"/>
              </a:ext>
            </a:extLst>
          </p:cNvPr>
          <p:cNvSpPr txBox="1">
            <a:spLocks noChangeArrowheads="1"/>
          </p:cNvSpPr>
          <p:nvPr/>
        </p:nvSpPr>
        <p:spPr bwMode="auto">
          <a:xfrm>
            <a:off x="457200" y="1068659"/>
            <a:ext cx="8229600" cy="1015663"/>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err="1"/>
              <a:t>H</a:t>
            </a:r>
            <a:r>
              <a:rPr lang="en-CA" altLang="en-US" baseline="-25000" dirty="0" err="1"/>
              <a:t>reactants</a:t>
            </a:r>
            <a:r>
              <a:rPr lang="en-CA" altLang="en-US" dirty="0"/>
              <a:t> </a:t>
            </a:r>
          </a:p>
          <a:p>
            <a:pPr marL="342900" indent="-342900" eaLnBrk="1" hangingPunct="1">
              <a:buFont typeface="Arial" panose="020B0604020202020204" pitchFamily="34" charset="0"/>
              <a:buChar char="•"/>
            </a:pPr>
            <a:r>
              <a:rPr lang="en-CA" altLang="en-US" dirty="0"/>
              <a:t>Get the enthalpy of each species at 298 [K] from Table A.4</a:t>
            </a:r>
          </a:p>
          <a:p>
            <a:pPr marL="342900" indent="-342900" eaLnBrk="1" hangingPunct="1">
              <a:buFont typeface="Arial" panose="020B0604020202020204" pitchFamily="34" charset="0"/>
              <a:buChar char="•"/>
            </a:pPr>
            <a:r>
              <a:rPr lang="en-CA" altLang="en-US" dirty="0"/>
              <a:t>Get the enthalpy of fuel from Table A.3</a:t>
            </a:r>
          </a:p>
        </p:txBody>
      </p:sp>
      <p:sp>
        <p:nvSpPr>
          <p:cNvPr id="2" name="Rectangle 2">
            <a:extLst>
              <a:ext uri="{FF2B5EF4-FFF2-40B4-BE49-F238E27FC236}">
                <a16:creationId xmlns:a16="http://schemas.microsoft.com/office/drawing/2014/main" id="{22AA6542-AD6F-C23E-660C-1B74011D839F}"/>
              </a:ext>
            </a:extLst>
          </p:cNvPr>
          <p:cNvSpPr>
            <a:spLocks noChangeArrowheads="1"/>
          </p:cNvSpPr>
          <p:nvPr/>
        </p:nvSpPr>
        <p:spPr bwMode="auto">
          <a:xfrm>
            <a:off x="838200" y="1621775"/>
            <a:ext cx="89121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6" name="Picture 5">
            <a:extLst>
              <a:ext uri="{FF2B5EF4-FFF2-40B4-BE49-F238E27FC236}">
                <a16:creationId xmlns:a16="http://schemas.microsoft.com/office/drawing/2014/main" id="{6A2346DE-38C1-273E-8CFF-DE2831B5B35D}"/>
              </a:ext>
            </a:extLst>
          </p:cNvPr>
          <p:cNvPicPr>
            <a:picLocks noChangeAspect="1"/>
          </p:cNvPicPr>
          <p:nvPr/>
        </p:nvPicPr>
        <p:blipFill>
          <a:blip r:embed="rId2"/>
          <a:stretch>
            <a:fillRect/>
          </a:stretch>
        </p:blipFill>
        <p:spPr>
          <a:xfrm>
            <a:off x="304800" y="2099800"/>
            <a:ext cx="6745054" cy="2400954"/>
          </a:xfrm>
          <a:prstGeom prst="rect">
            <a:avLst/>
          </a:prstGeom>
        </p:spPr>
      </p:pic>
      <p:sp>
        <p:nvSpPr>
          <p:cNvPr id="7" name="Oval 6">
            <a:extLst>
              <a:ext uri="{FF2B5EF4-FFF2-40B4-BE49-F238E27FC236}">
                <a16:creationId xmlns:a16="http://schemas.microsoft.com/office/drawing/2014/main" id="{C09B5827-DCD0-E3E8-5A5A-FC2AC20156E4}"/>
              </a:ext>
            </a:extLst>
          </p:cNvPr>
          <p:cNvSpPr/>
          <p:nvPr/>
        </p:nvSpPr>
        <p:spPr>
          <a:xfrm>
            <a:off x="2590800" y="3733800"/>
            <a:ext cx="838200" cy="381000"/>
          </a:xfrm>
          <a:prstGeom prst="ellipse">
            <a:avLst/>
          </a:prstGeom>
          <a:noFill/>
          <a:ln w="2222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8BA8796-BA38-60E8-E21F-F79F4371D25A}"/>
              </a:ext>
            </a:extLst>
          </p:cNvPr>
          <p:cNvSpPr/>
          <p:nvPr/>
        </p:nvSpPr>
        <p:spPr>
          <a:xfrm>
            <a:off x="1844717" y="3718322"/>
            <a:ext cx="838200" cy="381000"/>
          </a:xfrm>
          <a:prstGeom prst="ellipse">
            <a:avLst/>
          </a:prstGeom>
          <a:noFill/>
          <a:ln w="2222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0A8845D-8E6B-B540-7441-C4C60D92EB27}"/>
              </a:ext>
            </a:extLst>
          </p:cNvPr>
          <p:cNvPicPr>
            <a:picLocks noChangeAspect="1"/>
          </p:cNvPicPr>
          <p:nvPr/>
        </p:nvPicPr>
        <p:blipFill>
          <a:blip r:embed="rId3"/>
          <a:stretch>
            <a:fillRect/>
          </a:stretch>
        </p:blipFill>
        <p:spPr>
          <a:xfrm>
            <a:off x="457200" y="4645468"/>
            <a:ext cx="6884736" cy="1298132"/>
          </a:xfrm>
          <a:prstGeom prst="rect">
            <a:avLst/>
          </a:prstGeom>
        </p:spPr>
      </p:pic>
      <p:sp>
        <p:nvSpPr>
          <p:cNvPr id="11" name="Oval 10">
            <a:extLst>
              <a:ext uri="{FF2B5EF4-FFF2-40B4-BE49-F238E27FC236}">
                <a16:creationId xmlns:a16="http://schemas.microsoft.com/office/drawing/2014/main" id="{2474C9F3-B853-0079-2332-B70C9DF16A8A}"/>
              </a:ext>
            </a:extLst>
          </p:cNvPr>
          <p:cNvSpPr/>
          <p:nvPr/>
        </p:nvSpPr>
        <p:spPr>
          <a:xfrm>
            <a:off x="3677327" y="5104034"/>
            <a:ext cx="838200" cy="381000"/>
          </a:xfrm>
          <a:prstGeom prst="ellipse">
            <a:avLst/>
          </a:prstGeom>
          <a:noFill/>
          <a:ln w="2222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052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0526E-D96A-4C51-02B5-4B5C7EA840A4}"/>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0D359B2C-58F5-C5F7-E1F9-F428667559A5}"/>
              </a:ext>
            </a:extLst>
          </p:cNvPr>
          <p:cNvSpPr txBox="1">
            <a:spLocks noChangeArrowheads="1"/>
          </p:cNvSpPr>
          <p:nvPr/>
        </p:nvSpPr>
        <p:spPr bwMode="auto">
          <a:xfrm>
            <a:off x="2133633" y="395943"/>
            <a:ext cx="5061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Calculating Heat of Reaction</a:t>
            </a:r>
            <a:endParaRPr lang="en-US" altLang="en-US" sz="2800" dirty="0"/>
          </a:p>
        </p:txBody>
      </p:sp>
      <p:sp>
        <p:nvSpPr>
          <p:cNvPr id="10249" name="Rectangle 11">
            <a:extLst>
              <a:ext uri="{FF2B5EF4-FFF2-40B4-BE49-F238E27FC236}">
                <a16:creationId xmlns:a16="http://schemas.microsoft.com/office/drawing/2014/main" id="{E6D45576-094E-BBF5-7A40-D62DC9131AE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BDA4343F-553D-442D-48ED-68ECBDCE7332}"/>
              </a:ext>
            </a:extLst>
          </p:cNvPr>
          <p:cNvSpPr txBox="1">
            <a:spLocks noChangeArrowheads="1"/>
          </p:cNvSpPr>
          <p:nvPr/>
        </p:nvSpPr>
        <p:spPr bwMode="auto">
          <a:xfrm>
            <a:off x="309562" y="917912"/>
            <a:ext cx="8229600" cy="5940088"/>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sym typeface="Wingdings" panose="05000000000000000000" pitchFamily="2" charset="2"/>
              </a:rPr>
              <a:t>Calculate enthalpy of products and enthalpy of reactants</a:t>
            </a:r>
          </a:p>
          <a:p>
            <a:pPr marL="342900" indent="-342900" eaLnBrk="1" hangingPunct="1">
              <a:buFont typeface="Arial" panose="020B0604020202020204" pitchFamily="34" charset="0"/>
              <a:buChar char="•"/>
            </a:pPr>
            <a:endParaRPr lang="en-CA" altLang="en-US" dirty="0"/>
          </a:p>
          <a:p>
            <a:pPr marL="342900" indent="-342900" eaLnBrk="1" hangingPunct="1">
              <a:buFont typeface="Arial" panose="020B0604020202020204" pitchFamily="34" charset="0"/>
              <a:buChar char="•"/>
            </a:pPr>
            <a:endParaRPr lang="en-CA" altLang="en-US" dirty="0"/>
          </a:p>
          <a:p>
            <a:r>
              <a:rPr lang="en-US" dirty="0"/>
              <a:t>LHV = h(products) – h(reactants)</a:t>
            </a:r>
          </a:p>
          <a:p>
            <a:r>
              <a:rPr lang="en-US" dirty="0"/>
              <a:t>h(products) = </a:t>
            </a:r>
            <a:r>
              <a:rPr lang="en-US" dirty="0">
                <a:sym typeface="Symbol" panose="05050102010706020507" pitchFamily="18" charset="2"/>
              </a:rPr>
              <a:t></a:t>
            </a:r>
            <a:r>
              <a:rPr lang="en-US" dirty="0"/>
              <a:t> (chemical coefficient * species enthalpy) for products</a:t>
            </a:r>
          </a:p>
          <a:p>
            <a:r>
              <a:rPr lang="en-US" dirty="0"/>
              <a:t>h(reactants) = </a:t>
            </a:r>
            <a:r>
              <a:rPr lang="en-US" dirty="0">
                <a:sym typeface="Symbol" panose="05050102010706020507" pitchFamily="18" charset="2"/>
              </a:rPr>
              <a:t></a:t>
            </a:r>
            <a:r>
              <a:rPr lang="en-US" dirty="0"/>
              <a:t> (chemical coefficient * species enthalpy) for reactants</a:t>
            </a:r>
          </a:p>
          <a:p>
            <a:endParaRPr lang="en-US" dirty="0">
              <a:cs typeface="Arial" panose="020B0604020202020204" pitchFamily="34" charset="0"/>
            </a:endParaRPr>
          </a:p>
          <a:p>
            <a:pPr marL="0" marR="0">
              <a:spcBef>
                <a:spcPts val="0"/>
              </a:spcBef>
              <a:spcAft>
                <a:spcPts val="0"/>
              </a:spcAft>
            </a:pPr>
            <a:r>
              <a:rPr lang="en-US" dirty="0">
                <a:effectLst/>
                <a:ea typeface="Times New Roman" panose="02020603050405020304" pitchFamily="18" charset="0"/>
                <a:cs typeface="Arial" panose="020B0604020202020204" pitchFamily="34" charset="0"/>
              </a:rPr>
              <a:t>h(products) = 1*(-393.5) + 2*(-241.8) + 2*3.76*(0) [MJ/</a:t>
            </a:r>
            <a:r>
              <a:rPr lang="en-US" dirty="0" err="1">
                <a:effectLst/>
                <a:ea typeface="Times New Roman" panose="02020603050405020304" pitchFamily="18" charset="0"/>
                <a:cs typeface="Arial" panose="020B0604020202020204" pitchFamily="34" charset="0"/>
              </a:rPr>
              <a:t>kmol</a:t>
            </a:r>
            <a:r>
              <a:rPr lang="en-US" dirty="0">
                <a:effectLst/>
                <a:ea typeface="Times New Roman" panose="02020603050405020304" pitchFamily="18" charset="0"/>
                <a:cs typeface="Arial" panose="020B0604020202020204" pitchFamily="34" charset="0"/>
              </a:rPr>
              <a:t>]</a:t>
            </a:r>
          </a:p>
          <a:p>
            <a:pPr marL="0" marR="0">
              <a:spcBef>
                <a:spcPts val="0"/>
              </a:spcBef>
              <a:spcAft>
                <a:spcPts val="0"/>
              </a:spcAft>
            </a:pPr>
            <a:r>
              <a:rPr lang="en-US" dirty="0">
                <a:effectLst/>
                <a:ea typeface="Times New Roman" panose="02020603050405020304" pitchFamily="18" charset="0"/>
                <a:cs typeface="Arial" panose="020B0604020202020204" pitchFamily="34" charset="0"/>
              </a:rPr>
              <a:t>h(reactants) = 1*(-74.52) + 2*(0) + 2*3.76*(0) [MJ/</a:t>
            </a:r>
            <a:r>
              <a:rPr lang="en-US" dirty="0" err="1">
                <a:effectLst/>
                <a:ea typeface="Times New Roman" panose="02020603050405020304" pitchFamily="18" charset="0"/>
                <a:cs typeface="Arial" panose="020B0604020202020204" pitchFamily="34" charset="0"/>
              </a:rPr>
              <a:t>kmol</a:t>
            </a:r>
            <a:r>
              <a:rPr lang="en-US" dirty="0">
                <a:effectLst/>
                <a:ea typeface="Times New Roman" panose="02020603050405020304" pitchFamily="18" charset="0"/>
                <a:cs typeface="Arial" panose="020B0604020202020204" pitchFamily="34" charset="0"/>
              </a:rPr>
              <a:t>]</a:t>
            </a:r>
          </a:p>
          <a:p>
            <a:pPr marL="0" marR="0">
              <a:spcBef>
                <a:spcPts val="0"/>
              </a:spcBef>
              <a:spcAft>
                <a:spcPts val="0"/>
              </a:spcAft>
            </a:pPr>
            <a:endParaRPr lang="en-US" dirty="0">
              <a:ea typeface="Times New Roman" panose="02020603050405020304" pitchFamily="18" charset="0"/>
              <a:cs typeface="Arial" panose="020B0604020202020204" pitchFamily="34" charset="0"/>
            </a:endParaRPr>
          </a:p>
          <a:p>
            <a:pPr marL="0" marR="0">
              <a:spcBef>
                <a:spcPts val="0"/>
              </a:spcBef>
              <a:spcAft>
                <a:spcPts val="0"/>
              </a:spcAft>
            </a:pPr>
            <a:r>
              <a:rPr lang="en-US" dirty="0">
                <a:effectLst/>
                <a:ea typeface="Times New Roman" panose="02020603050405020304" pitchFamily="18" charset="0"/>
                <a:cs typeface="Arial" panose="020B0604020202020204" pitchFamily="34" charset="0"/>
              </a:rPr>
              <a:t>Heat of Reaction = -877.1 + 74.5 = </a:t>
            </a:r>
            <a:r>
              <a:rPr lang="en-US" b="1" dirty="0">
                <a:effectLst/>
                <a:ea typeface="Times New Roman" panose="02020603050405020304" pitchFamily="18" charset="0"/>
                <a:cs typeface="Arial" panose="020B0604020202020204" pitchFamily="34" charset="0"/>
              </a:rPr>
              <a:t>-802.6 [MJ/</a:t>
            </a:r>
            <a:r>
              <a:rPr lang="en-US" b="1" dirty="0" err="1">
                <a:effectLst/>
                <a:ea typeface="Times New Roman" panose="02020603050405020304" pitchFamily="18" charset="0"/>
                <a:cs typeface="Arial" panose="020B0604020202020204" pitchFamily="34" charset="0"/>
              </a:rPr>
              <a:t>kmol</a:t>
            </a:r>
            <a:r>
              <a:rPr lang="en-US" b="1" dirty="0">
                <a:effectLst/>
                <a:ea typeface="Times New Roman" panose="02020603050405020304" pitchFamily="18" charset="0"/>
                <a:cs typeface="Arial" panose="020B0604020202020204" pitchFamily="34" charset="0"/>
              </a:rPr>
              <a:t>]</a:t>
            </a:r>
          </a:p>
          <a:p>
            <a:pPr marL="0" marR="0">
              <a:spcBef>
                <a:spcPts val="0"/>
              </a:spcBef>
              <a:spcAft>
                <a:spcPts val="0"/>
              </a:spcAft>
            </a:pPr>
            <a:r>
              <a:rPr lang="en-US" dirty="0">
                <a:ea typeface="Times New Roman" panose="02020603050405020304" pitchFamily="18" charset="0"/>
                <a:cs typeface="Arial" panose="020B0604020202020204" pitchFamily="34" charset="0"/>
              </a:rPr>
              <a:t>Or, per kg of fuel use the molecular mass of the fuel to get:</a:t>
            </a:r>
          </a:p>
          <a:p>
            <a:pPr marL="0" marR="0">
              <a:spcBef>
                <a:spcPts val="0"/>
              </a:spcBef>
              <a:spcAft>
                <a:spcPts val="0"/>
              </a:spcAft>
            </a:pPr>
            <a:r>
              <a:rPr lang="en-US" dirty="0">
                <a:effectLst/>
                <a:ea typeface="Times New Roman" panose="02020603050405020304" pitchFamily="18" charset="0"/>
                <a:cs typeface="Arial" panose="020B0604020202020204" pitchFamily="34" charset="0"/>
              </a:rPr>
              <a:t>LHV = -802.6 [MJ/</a:t>
            </a:r>
            <a:r>
              <a:rPr lang="en-US" dirty="0" err="1">
                <a:effectLst/>
                <a:ea typeface="Times New Roman" panose="02020603050405020304" pitchFamily="18" charset="0"/>
                <a:cs typeface="Arial" panose="020B0604020202020204" pitchFamily="34" charset="0"/>
              </a:rPr>
              <a:t>kmol</a:t>
            </a:r>
            <a:r>
              <a:rPr lang="en-US" dirty="0">
                <a:effectLst/>
                <a:ea typeface="Times New Roman" panose="02020603050405020304" pitchFamily="18" charset="0"/>
                <a:cs typeface="Arial" panose="020B0604020202020204" pitchFamily="34" charset="0"/>
              </a:rPr>
              <a:t>] * [1kmol/(12+4*1)kg] = </a:t>
            </a:r>
            <a:r>
              <a:rPr lang="en-US" b="1" dirty="0">
                <a:effectLst/>
                <a:ea typeface="Times New Roman" panose="02020603050405020304" pitchFamily="18" charset="0"/>
                <a:cs typeface="Arial" panose="020B0604020202020204" pitchFamily="34" charset="0"/>
              </a:rPr>
              <a:t>-50.2 MJ/</a:t>
            </a:r>
            <a:r>
              <a:rPr lang="en-US" b="1" dirty="0" err="1">
                <a:effectLst/>
                <a:ea typeface="Times New Roman" panose="02020603050405020304" pitchFamily="18" charset="0"/>
                <a:cs typeface="Arial" panose="020B0604020202020204" pitchFamily="34" charset="0"/>
              </a:rPr>
              <a:t>kgfuel</a:t>
            </a:r>
            <a:endParaRPr lang="en-US" b="1" dirty="0">
              <a:effectLst/>
              <a:ea typeface="Times New Roman" panose="02020603050405020304" pitchFamily="18" charset="0"/>
              <a:cs typeface="Arial" panose="020B0604020202020204" pitchFamily="34" charset="0"/>
            </a:endParaRPr>
          </a:p>
          <a:p>
            <a:pPr marL="0" marR="0">
              <a:spcBef>
                <a:spcPts val="0"/>
              </a:spcBef>
              <a:spcAft>
                <a:spcPts val="0"/>
              </a:spcAft>
            </a:pPr>
            <a:endParaRPr lang="en-US" b="1" dirty="0">
              <a:ea typeface="Times New Roman" panose="02020603050405020304" pitchFamily="18" charset="0"/>
              <a:cs typeface="Arial" panose="020B0604020202020204" pitchFamily="34" charset="0"/>
            </a:endParaRPr>
          </a:p>
          <a:p>
            <a:pPr marL="0" marR="0">
              <a:spcBef>
                <a:spcPts val="0"/>
              </a:spcBef>
              <a:spcAft>
                <a:spcPts val="0"/>
              </a:spcAft>
            </a:pPr>
            <a:r>
              <a:rPr lang="en-US" dirty="0">
                <a:ea typeface="Times New Roman" panose="02020603050405020304" pitchFamily="18" charset="0"/>
                <a:cs typeface="Arial" panose="020B0604020202020204" pitchFamily="34" charset="0"/>
              </a:rPr>
              <a:t>This is the </a:t>
            </a:r>
            <a:r>
              <a:rPr lang="en-US" b="1" u="sng" dirty="0">
                <a:ea typeface="Times New Roman" panose="02020603050405020304" pitchFamily="18" charset="0"/>
                <a:cs typeface="Arial" panose="020B0604020202020204" pitchFamily="34" charset="0"/>
              </a:rPr>
              <a:t>Lower Heating Value </a:t>
            </a:r>
            <a:r>
              <a:rPr lang="en-US" dirty="0">
                <a:ea typeface="Times New Roman" panose="02020603050405020304" pitchFamily="18" charset="0"/>
                <a:cs typeface="Arial" panose="020B0604020202020204" pitchFamily="34" charset="0"/>
              </a:rPr>
              <a:t>(LHV) because the enthalpies of both products and reactants are in the vapor phase.</a:t>
            </a:r>
          </a:p>
          <a:p>
            <a:pPr marL="342900" indent="-342900" eaLnBrk="1" hangingPunct="1">
              <a:buFont typeface="Arial" panose="020B0604020202020204" pitchFamily="34" charset="0"/>
              <a:buChar char="•"/>
            </a:pPr>
            <a:endParaRPr lang="en-US" altLang="en-US" b="1" dirty="0">
              <a:cs typeface="Arial" panose="020B0604020202020204" pitchFamily="34" charset="0"/>
            </a:endParaRPr>
          </a:p>
          <a:p>
            <a:pPr eaLnBrk="1" hangingPunct="1"/>
            <a:r>
              <a:rPr lang="en-US" altLang="en-US" dirty="0">
                <a:cs typeface="Arial" panose="020B0604020202020204" pitchFamily="34" charset="0"/>
              </a:rPr>
              <a:t>Table A.3 has </a:t>
            </a:r>
            <a:r>
              <a:rPr lang="en-US" altLang="en-US" b="1" u="sng" dirty="0">
                <a:cs typeface="Arial" panose="020B0604020202020204" pitchFamily="34" charset="0"/>
              </a:rPr>
              <a:t>“Calorific Value”</a:t>
            </a:r>
            <a:r>
              <a:rPr lang="en-US" altLang="en-US" dirty="0">
                <a:cs typeface="Arial" panose="020B0604020202020204" pitchFamily="34" charset="0"/>
              </a:rPr>
              <a:t> for stoichiometric combustion at 298 K, and our calculation matches almost exactly</a:t>
            </a:r>
            <a:endParaRPr lang="en-CA" altLang="en-US" dirty="0"/>
          </a:p>
        </p:txBody>
      </p:sp>
      <p:sp>
        <p:nvSpPr>
          <p:cNvPr id="2" name="Rectangle 2">
            <a:extLst>
              <a:ext uri="{FF2B5EF4-FFF2-40B4-BE49-F238E27FC236}">
                <a16:creationId xmlns:a16="http://schemas.microsoft.com/office/drawing/2014/main" id="{22AA6542-AD6F-C23E-660C-1B74011D839F}"/>
              </a:ext>
            </a:extLst>
          </p:cNvPr>
          <p:cNvSpPr>
            <a:spLocks noChangeArrowheads="1"/>
          </p:cNvSpPr>
          <p:nvPr/>
        </p:nvSpPr>
        <p:spPr bwMode="auto">
          <a:xfrm>
            <a:off x="838200" y="1621775"/>
            <a:ext cx="89121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Object 3">
            <a:extLst>
              <a:ext uri="{FF2B5EF4-FFF2-40B4-BE49-F238E27FC236}">
                <a16:creationId xmlns:a16="http://schemas.microsoft.com/office/drawing/2014/main" id="{AC4C911A-8427-C7C4-6744-C3FB6BF7D504}"/>
              </a:ext>
            </a:extLst>
          </p:cNvPr>
          <p:cNvGraphicFramePr>
            <a:graphicFrameLocks noChangeAspect="1"/>
          </p:cNvGraphicFramePr>
          <p:nvPr>
            <p:extLst>
              <p:ext uri="{D42A27DB-BD31-4B8C-83A1-F6EECF244321}">
                <p14:modId xmlns:p14="http://schemas.microsoft.com/office/powerpoint/2010/main" val="2911621570"/>
              </p:ext>
            </p:extLst>
          </p:nvPr>
        </p:nvGraphicFramePr>
        <p:xfrm>
          <a:off x="990599" y="1405875"/>
          <a:ext cx="6867525" cy="431800"/>
        </p:xfrm>
        <a:graphic>
          <a:graphicData uri="http://schemas.openxmlformats.org/presentationml/2006/ole">
            <mc:AlternateContent xmlns:mc="http://schemas.openxmlformats.org/markup-compatibility/2006">
              <mc:Choice xmlns:v="urn:schemas-microsoft-com:vml" Requires="v">
                <p:oleObj name="Equation" r:id="rId2" imgW="3492360" imgH="215640" progId="Equation.3">
                  <p:embed/>
                </p:oleObj>
              </mc:Choice>
              <mc:Fallback>
                <p:oleObj name="Equation" r:id="rId2" imgW="3492360" imgH="215640" progId="Equation.3">
                  <p:embed/>
                  <p:pic>
                    <p:nvPicPr>
                      <p:cNvPr id="4" name="Object 3">
                        <a:extLst>
                          <a:ext uri="{FF2B5EF4-FFF2-40B4-BE49-F238E27FC236}">
                            <a16:creationId xmlns:a16="http://schemas.microsoft.com/office/drawing/2014/main" id="{AC4C911A-8427-C7C4-6744-C3FB6BF7D504}"/>
                          </a:ext>
                        </a:extLst>
                      </p:cNvPr>
                      <p:cNvPicPr>
                        <a:picLocks noChangeAspect="1" noChangeArrowheads="1"/>
                      </p:cNvPicPr>
                      <p:nvPr/>
                    </p:nvPicPr>
                    <p:blipFill>
                      <a:blip r:embed="rId3"/>
                      <a:srcRect/>
                      <a:stretch>
                        <a:fillRect/>
                      </a:stretch>
                    </p:blipFill>
                    <p:spPr bwMode="auto">
                      <a:xfrm>
                        <a:off x="990599" y="1405875"/>
                        <a:ext cx="6867525" cy="431800"/>
                      </a:xfrm>
                      <a:prstGeom prst="rect">
                        <a:avLst/>
                      </a:prstGeom>
                      <a:noFill/>
                    </p:spPr>
                  </p:pic>
                </p:oleObj>
              </mc:Fallback>
            </mc:AlternateContent>
          </a:graphicData>
        </a:graphic>
      </p:graphicFrame>
    </p:spTree>
    <p:extLst>
      <p:ext uri="{BB962C8B-B14F-4D97-AF65-F5344CB8AC3E}">
        <p14:creationId xmlns:p14="http://schemas.microsoft.com/office/powerpoint/2010/main" val="253057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0526E-D96A-4C51-02B5-4B5C7EA840A4}"/>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0D359B2C-58F5-C5F7-E1F9-F428667559A5}"/>
              </a:ext>
            </a:extLst>
          </p:cNvPr>
          <p:cNvSpPr txBox="1">
            <a:spLocks noChangeArrowheads="1"/>
          </p:cNvSpPr>
          <p:nvPr/>
        </p:nvSpPr>
        <p:spPr bwMode="auto">
          <a:xfrm>
            <a:off x="1755618" y="395943"/>
            <a:ext cx="5817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Calculating Higher Heating Value</a:t>
            </a:r>
            <a:endParaRPr lang="en-US" altLang="en-US" sz="2800" dirty="0"/>
          </a:p>
        </p:txBody>
      </p:sp>
      <p:sp>
        <p:nvSpPr>
          <p:cNvPr id="10249" name="Rectangle 11">
            <a:extLst>
              <a:ext uri="{FF2B5EF4-FFF2-40B4-BE49-F238E27FC236}">
                <a16:creationId xmlns:a16="http://schemas.microsoft.com/office/drawing/2014/main" id="{E6D45576-094E-BBF5-7A40-D62DC9131AE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BDA4343F-553D-442D-48ED-68ECBDCE7332}"/>
              </a:ext>
            </a:extLst>
          </p:cNvPr>
          <p:cNvSpPr txBox="1">
            <a:spLocks noChangeArrowheads="1"/>
          </p:cNvSpPr>
          <p:nvPr/>
        </p:nvSpPr>
        <p:spPr bwMode="auto">
          <a:xfrm>
            <a:off x="457200" y="1068659"/>
            <a:ext cx="8229600" cy="4093428"/>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sym typeface="Wingdings" panose="05000000000000000000" pitchFamily="2" charset="2"/>
              </a:rPr>
              <a:t>The Higher Heating Value (HHV) can be found by the LHV and adding in the enthalpy of phase change for the water in the products</a:t>
            </a:r>
            <a:endParaRPr lang="en-CA" altLang="en-US" dirty="0"/>
          </a:p>
          <a:p>
            <a:pPr marL="342900" indent="-342900" eaLnBrk="1" hangingPunct="1">
              <a:buFont typeface="Arial" panose="020B0604020202020204" pitchFamily="34" charset="0"/>
              <a:buChar char="•"/>
            </a:pPr>
            <a:endParaRPr lang="en-CA" altLang="en-US" dirty="0"/>
          </a:p>
          <a:p>
            <a:pPr eaLnBrk="1" hangingPunct="1"/>
            <a:r>
              <a:rPr lang="en-CA" altLang="en-US" dirty="0"/>
              <a:t>For example: Find the HHV of Propane</a:t>
            </a:r>
          </a:p>
          <a:p>
            <a:pPr eaLnBrk="1" hangingPunct="1"/>
            <a:r>
              <a:rPr lang="en-CA" altLang="en-US" dirty="0"/>
              <a:t>h(products) = 3*(-393.5) + 4*(-241.8-43.99) [MJ/</a:t>
            </a:r>
            <a:r>
              <a:rPr lang="en-CA" altLang="en-US" dirty="0" err="1"/>
              <a:t>kmol</a:t>
            </a:r>
            <a:r>
              <a:rPr lang="en-CA" altLang="en-US" dirty="0"/>
              <a:t>]</a:t>
            </a:r>
          </a:p>
          <a:p>
            <a:pPr eaLnBrk="1" hangingPunct="1"/>
            <a:endParaRPr lang="en-CA" altLang="en-US" dirty="0"/>
          </a:p>
          <a:p>
            <a:pPr eaLnBrk="1" hangingPunct="1"/>
            <a:r>
              <a:rPr lang="en-CA" altLang="en-US" dirty="0"/>
              <a:t>** The enthalpy of H2O is reduced by 43.99 MJ/</a:t>
            </a:r>
            <a:r>
              <a:rPr lang="en-CA" altLang="en-US" dirty="0" err="1"/>
              <a:t>kmol</a:t>
            </a:r>
            <a:r>
              <a:rPr lang="en-CA" altLang="en-US" dirty="0"/>
              <a:t>**</a:t>
            </a:r>
          </a:p>
          <a:p>
            <a:pPr eaLnBrk="1" hangingPunct="1"/>
            <a:endParaRPr lang="en-CA" altLang="en-US" dirty="0"/>
          </a:p>
          <a:p>
            <a:pPr eaLnBrk="1" hangingPunct="1"/>
            <a:r>
              <a:rPr lang="en-CA" altLang="en-US" dirty="0"/>
              <a:t>h(reactants) = 1*(-104.7) + 2*(0) + 2*3.76*(0) [MJ/</a:t>
            </a:r>
            <a:r>
              <a:rPr lang="en-CA" altLang="en-US" dirty="0" err="1"/>
              <a:t>kmol</a:t>
            </a:r>
            <a:r>
              <a:rPr lang="en-CA" altLang="en-US" dirty="0"/>
              <a:t>]</a:t>
            </a:r>
          </a:p>
          <a:p>
            <a:pPr eaLnBrk="1" hangingPunct="1"/>
            <a:endParaRPr lang="en-CA" altLang="en-US" dirty="0"/>
          </a:p>
          <a:p>
            <a:pPr eaLnBrk="1" hangingPunct="1"/>
            <a:r>
              <a:rPr lang="en-CA" altLang="en-US" dirty="0"/>
              <a:t>HHV = -2324 + 104.7 = </a:t>
            </a:r>
            <a:r>
              <a:rPr lang="en-CA" altLang="en-US" b="1" dirty="0"/>
              <a:t>-2219 [MJ/</a:t>
            </a:r>
            <a:r>
              <a:rPr lang="en-CA" altLang="en-US" b="1" dirty="0" err="1"/>
              <a:t>kmol</a:t>
            </a:r>
            <a:r>
              <a:rPr lang="en-CA" altLang="en-US" b="1" dirty="0"/>
              <a:t>]</a:t>
            </a:r>
          </a:p>
          <a:p>
            <a:pPr eaLnBrk="1" hangingPunct="1"/>
            <a:r>
              <a:rPr lang="en-CA" altLang="en-US" dirty="0"/>
              <a:t>HHV = -2219 [MJ/</a:t>
            </a:r>
            <a:r>
              <a:rPr lang="en-CA" altLang="en-US" dirty="0" err="1"/>
              <a:t>kmol</a:t>
            </a:r>
            <a:r>
              <a:rPr lang="en-CA" altLang="en-US" dirty="0"/>
              <a:t>] * [1kmol/(3*12+8*1)kg] = </a:t>
            </a:r>
            <a:r>
              <a:rPr lang="en-CA" altLang="en-US" b="1" dirty="0"/>
              <a:t>-50.4 MJ/</a:t>
            </a:r>
            <a:r>
              <a:rPr lang="en-CA" altLang="en-US" b="1" dirty="0" err="1"/>
              <a:t>kgfuel</a:t>
            </a:r>
            <a:endParaRPr lang="en-CA" altLang="en-US" b="1" dirty="0"/>
          </a:p>
          <a:p>
            <a:pPr marL="342900" indent="-342900" eaLnBrk="1" hangingPunct="1">
              <a:buFont typeface="Arial" panose="020B0604020202020204" pitchFamily="34" charset="0"/>
              <a:buChar char="•"/>
            </a:pPr>
            <a:endParaRPr lang="en-CA" altLang="en-US" dirty="0"/>
          </a:p>
        </p:txBody>
      </p:sp>
      <p:sp>
        <p:nvSpPr>
          <p:cNvPr id="2" name="Rectangle 2">
            <a:extLst>
              <a:ext uri="{FF2B5EF4-FFF2-40B4-BE49-F238E27FC236}">
                <a16:creationId xmlns:a16="http://schemas.microsoft.com/office/drawing/2014/main" id="{22AA6542-AD6F-C23E-660C-1B74011D839F}"/>
              </a:ext>
            </a:extLst>
          </p:cNvPr>
          <p:cNvSpPr>
            <a:spLocks noChangeArrowheads="1"/>
          </p:cNvSpPr>
          <p:nvPr/>
        </p:nvSpPr>
        <p:spPr bwMode="auto">
          <a:xfrm>
            <a:off x="838200" y="1621775"/>
            <a:ext cx="89121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Oval 2">
            <a:extLst>
              <a:ext uri="{FF2B5EF4-FFF2-40B4-BE49-F238E27FC236}">
                <a16:creationId xmlns:a16="http://schemas.microsoft.com/office/drawing/2014/main" id="{C4DDF772-E2CC-259A-00B7-C4502CC912E9}"/>
              </a:ext>
            </a:extLst>
          </p:cNvPr>
          <p:cNvSpPr/>
          <p:nvPr/>
        </p:nvSpPr>
        <p:spPr>
          <a:xfrm>
            <a:off x="4572000" y="2305664"/>
            <a:ext cx="838200" cy="413814"/>
          </a:xfrm>
          <a:prstGeom prst="ellipse">
            <a:avLst/>
          </a:prstGeom>
          <a:noFill/>
          <a:ln w="2222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1624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0526E-D96A-4C51-02B5-4B5C7EA840A4}"/>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0D359B2C-58F5-C5F7-E1F9-F428667559A5}"/>
              </a:ext>
            </a:extLst>
          </p:cNvPr>
          <p:cNvSpPr txBox="1">
            <a:spLocks noChangeArrowheads="1"/>
          </p:cNvSpPr>
          <p:nvPr/>
        </p:nvSpPr>
        <p:spPr bwMode="auto">
          <a:xfrm>
            <a:off x="1541583" y="395943"/>
            <a:ext cx="62451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Heat of Reaction Activity Follow-Up</a:t>
            </a:r>
            <a:endParaRPr lang="en-US" altLang="en-US" sz="2800" dirty="0"/>
          </a:p>
        </p:txBody>
      </p:sp>
      <p:sp>
        <p:nvSpPr>
          <p:cNvPr id="10249" name="Rectangle 11">
            <a:extLst>
              <a:ext uri="{FF2B5EF4-FFF2-40B4-BE49-F238E27FC236}">
                <a16:creationId xmlns:a16="http://schemas.microsoft.com/office/drawing/2014/main" id="{E6D45576-094E-BBF5-7A40-D62DC9131AE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mc:AlternateContent xmlns:mc="http://schemas.openxmlformats.org/markup-compatibility/2006" xmlns:a14="http://schemas.microsoft.com/office/drawing/2010/main">
        <mc:Choice Requires="a14">
          <p:sp>
            <p:nvSpPr>
              <p:cNvPr id="10" name="Text Box 5">
                <a:extLst>
                  <a:ext uri="{FF2B5EF4-FFF2-40B4-BE49-F238E27FC236}">
                    <a16:creationId xmlns:a16="http://schemas.microsoft.com/office/drawing/2014/main" id="{BDA4343F-553D-442D-48ED-68ECBDCE7332}"/>
                  </a:ext>
                </a:extLst>
              </p:cNvPr>
              <p:cNvSpPr txBox="1">
                <a:spLocks noChangeArrowheads="1"/>
              </p:cNvSpPr>
              <p:nvPr/>
            </p:nvSpPr>
            <p:spPr bwMode="auto">
              <a:xfrm>
                <a:off x="309562" y="917912"/>
                <a:ext cx="8229600" cy="5466689"/>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sym typeface="Wingdings" panose="05000000000000000000" pitchFamily="2" charset="2"/>
                  </a:rPr>
                  <a:t>Calculate enthalpy of products and enthalpy of reactants</a:t>
                </a:r>
              </a:p>
              <a:p>
                <a:pPr eaLnBrk="1" hangingPunct="1"/>
                <a14:m>
                  <m:oMathPara xmlns:m="http://schemas.openxmlformats.org/officeDocument/2006/math">
                    <m:oMathParaPr>
                      <m:jc m:val="centerGroup"/>
                    </m:oMathParaPr>
                    <m:oMath xmlns:m="http://schemas.openxmlformats.org/officeDocument/2006/math">
                      <m:sSub>
                        <m:sSubPr>
                          <m:ctrlPr>
                            <a:rPr lang="en-US" altLang="en-US" i="1">
                              <a:latin typeface="Cambria Math" panose="02040503050406030204" pitchFamily="18" charset="0"/>
                            </a:rPr>
                          </m:ctrlPr>
                        </m:sSubPr>
                        <m:e>
                          <m:r>
                            <a:rPr lang="en-US" altLang="en-US" i="1">
                              <a:latin typeface="Cambria Math" panose="02040503050406030204" pitchFamily="18" charset="0"/>
                            </a:rPr>
                            <m:t>𝐶</m:t>
                          </m:r>
                        </m:e>
                        <m:sub>
                          <m:r>
                            <a:rPr lang="en-US" altLang="en-US" i="1">
                              <a:latin typeface="Cambria Math" panose="02040503050406030204" pitchFamily="18" charset="0"/>
                            </a:rPr>
                            <m:t>𝛼</m:t>
                          </m:r>
                        </m:sub>
                      </m:sSub>
                      <m:sSub>
                        <m:sSubPr>
                          <m:ctrlPr>
                            <a:rPr lang="en-US" altLang="en-US" i="1">
                              <a:latin typeface="Cambria Math" panose="02040503050406030204" pitchFamily="18" charset="0"/>
                            </a:rPr>
                          </m:ctrlPr>
                        </m:sSubPr>
                        <m:e>
                          <m:r>
                            <a:rPr lang="en-US" altLang="en-US" i="1">
                              <a:latin typeface="Cambria Math" panose="02040503050406030204" pitchFamily="18" charset="0"/>
                            </a:rPr>
                            <m:t>𝐻</m:t>
                          </m:r>
                        </m:e>
                        <m:sub>
                          <m:r>
                            <a:rPr lang="en-US" altLang="en-US" i="1">
                              <a:latin typeface="Cambria Math" panose="02040503050406030204" pitchFamily="18" charset="0"/>
                            </a:rPr>
                            <m:t>𝛽</m:t>
                          </m:r>
                        </m:sub>
                      </m:sSub>
                      <m:r>
                        <a:rPr lang="en-US" altLang="en-US" i="1">
                          <a:latin typeface="Cambria Math" panose="02040503050406030204" pitchFamily="18" charset="0"/>
                        </a:rPr>
                        <m:t>+</m:t>
                      </m:r>
                      <m:r>
                        <a:rPr lang="en-US" altLang="en-US" i="1">
                          <a:latin typeface="Cambria Math" panose="02040503050406030204" pitchFamily="18" charset="0"/>
                        </a:rPr>
                        <m:t>𝑎</m:t>
                      </m:r>
                      <m:d>
                        <m:dPr>
                          <m:ctrlPr>
                            <a:rPr lang="en-US" altLang="en-US" i="1">
                              <a:latin typeface="Cambria Math" panose="02040503050406030204" pitchFamily="18" charset="0"/>
                            </a:rPr>
                          </m:ctrlPr>
                        </m:dPr>
                        <m:e>
                          <m:sSub>
                            <m:sSubPr>
                              <m:ctrlPr>
                                <a:rPr lang="en-US" altLang="en-US" i="1">
                                  <a:latin typeface="Cambria Math" panose="02040503050406030204" pitchFamily="18" charset="0"/>
                                </a:rPr>
                              </m:ctrlPr>
                            </m:sSubPr>
                            <m:e>
                              <m:r>
                                <a:rPr lang="en-US" altLang="en-US" i="1">
                                  <a:latin typeface="Cambria Math" panose="02040503050406030204" pitchFamily="18" charset="0"/>
                                </a:rPr>
                                <m:t>𝑂</m:t>
                              </m:r>
                            </m:e>
                            <m:sub>
                              <m:r>
                                <a:rPr lang="en-US" altLang="en-US" i="1">
                                  <a:latin typeface="Cambria Math" panose="02040503050406030204" pitchFamily="18" charset="0"/>
                                </a:rPr>
                                <m:t>2</m:t>
                              </m:r>
                            </m:sub>
                          </m:sSub>
                          <m:r>
                            <a:rPr lang="en-US" altLang="en-US" i="1">
                              <a:latin typeface="Cambria Math" panose="02040503050406030204" pitchFamily="18" charset="0"/>
                            </a:rPr>
                            <m:t>+3.76</m:t>
                          </m:r>
                          <m:sSub>
                            <m:sSubPr>
                              <m:ctrlPr>
                                <a:rPr lang="en-US" altLang="en-US" i="1">
                                  <a:latin typeface="Cambria Math" panose="02040503050406030204" pitchFamily="18" charset="0"/>
                                </a:rPr>
                              </m:ctrlPr>
                            </m:sSubPr>
                            <m:e>
                              <m:r>
                                <a:rPr lang="en-US" altLang="en-US" i="1">
                                  <a:latin typeface="Cambria Math" panose="02040503050406030204" pitchFamily="18" charset="0"/>
                                </a:rPr>
                                <m:t>𝑁</m:t>
                              </m:r>
                            </m:e>
                            <m:sub>
                              <m:r>
                                <a:rPr lang="en-US" altLang="en-US" i="1">
                                  <a:latin typeface="Cambria Math" panose="02040503050406030204" pitchFamily="18" charset="0"/>
                                </a:rPr>
                                <m:t>2</m:t>
                              </m:r>
                            </m:sub>
                          </m:sSub>
                        </m:e>
                      </m:d>
                      <m:r>
                        <a:rPr lang="en-US" altLang="en-US" i="1">
                          <a:latin typeface="Cambria Math" panose="02040503050406030204" pitchFamily="18" charset="0"/>
                        </a:rPr>
                        <m:t>→</m:t>
                      </m:r>
                      <m:r>
                        <a:rPr lang="en-US" altLang="en-US" i="1">
                          <a:latin typeface="Cambria Math" panose="02040503050406030204" pitchFamily="18" charset="0"/>
                        </a:rPr>
                        <m:t>𝑏𝐶</m:t>
                      </m:r>
                      <m:sSub>
                        <m:sSubPr>
                          <m:ctrlPr>
                            <a:rPr lang="en-US" altLang="en-US" i="1">
                              <a:latin typeface="Cambria Math" panose="02040503050406030204" pitchFamily="18" charset="0"/>
                            </a:rPr>
                          </m:ctrlPr>
                        </m:sSubPr>
                        <m:e>
                          <m:r>
                            <a:rPr lang="en-US" altLang="en-US" i="1">
                              <a:latin typeface="Cambria Math" panose="02040503050406030204" pitchFamily="18" charset="0"/>
                            </a:rPr>
                            <m:t>𝑂</m:t>
                          </m:r>
                        </m:e>
                        <m:sub>
                          <m:r>
                            <a:rPr lang="en-US" altLang="en-US" i="1">
                              <a:latin typeface="Cambria Math" panose="02040503050406030204" pitchFamily="18" charset="0"/>
                            </a:rPr>
                            <m:t>2</m:t>
                          </m:r>
                        </m:sub>
                      </m:sSub>
                      <m:r>
                        <a:rPr lang="en-US" altLang="en-US" i="1">
                          <a:latin typeface="Cambria Math" panose="02040503050406030204" pitchFamily="18" charset="0"/>
                        </a:rPr>
                        <m:t>+</m:t>
                      </m:r>
                      <m:r>
                        <a:rPr lang="en-US" altLang="en-US" i="1">
                          <a:latin typeface="Cambria Math" panose="02040503050406030204" pitchFamily="18" charset="0"/>
                        </a:rPr>
                        <m:t>𝑐</m:t>
                      </m:r>
                      <m:sSub>
                        <m:sSubPr>
                          <m:ctrlPr>
                            <a:rPr lang="en-US" altLang="en-US" i="1">
                              <a:latin typeface="Cambria Math" panose="02040503050406030204" pitchFamily="18" charset="0"/>
                            </a:rPr>
                          </m:ctrlPr>
                        </m:sSubPr>
                        <m:e>
                          <m:r>
                            <a:rPr lang="en-US" altLang="en-US" i="1">
                              <a:latin typeface="Cambria Math" panose="02040503050406030204" pitchFamily="18" charset="0"/>
                            </a:rPr>
                            <m:t>𝐻</m:t>
                          </m:r>
                        </m:e>
                        <m:sub>
                          <m:r>
                            <a:rPr lang="en-US" altLang="en-US" i="1">
                              <a:latin typeface="Cambria Math" panose="02040503050406030204" pitchFamily="18" charset="0"/>
                            </a:rPr>
                            <m:t>2</m:t>
                          </m:r>
                        </m:sub>
                      </m:sSub>
                      <m:r>
                        <a:rPr lang="en-US" altLang="en-US" i="1">
                          <a:latin typeface="Cambria Math" panose="02040503050406030204" pitchFamily="18" charset="0"/>
                        </a:rPr>
                        <m:t>𝑂</m:t>
                      </m:r>
                      <m:r>
                        <a:rPr lang="en-US" altLang="en-US" i="1">
                          <a:latin typeface="Cambria Math" panose="02040503050406030204" pitchFamily="18" charset="0"/>
                        </a:rPr>
                        <m:t>+</m:t>
                      </m:r>
                      <m:r>
                        <a:rPr lang="en-US" altLang="en-US" i="1">
                          <a:latin typeface="Cambria Math" panose="02040503050406030204" pitchFamily="18" charset="0"/>
                        </a:rPr>
                        <m:t>𝑑</m:t>
                      </m:r>
                      <m:sSub>
                        <m:sSubPr>
                          <m:ctrlPr>
                            <a:rPr lang="en-US" altLang="en-US" i="1">
                              <a:latin typeface="Cambria Math" panose="02040503050406030204" pitchFamily="18" charset="0"/>
                            </a:rPr>
                          </m:ctrlPr>
                        </m:sSubPr>
                        <m:e>
                          <m:r>
                            <a:rPr lang="en-US" altLang="en-US" i="1">
                              <a:latin typeface="Cambria Math" panose="02040503050406030204" pitchFamily="18" charset="0"/>
                            </a:rPr>
                            <m:t>𝑁</m:t>
                          </m:r>
                        </m:e>
                        <m:sub>
                          <m:r>
                            <a:rPr lang="en-US" altLang="en-US" i="1">
                              <a:latin typeface="Cambria Math" panose="02040503050406030204" pitchFamily="18" charset="0"/>
                            </a:rPr>
                            <m:t>2</m:t>
                          </m:r>
                        </m:sub>
                      </m:sSub>
                    </m:oMath>
                  </m:oMathPara>
                </a14:m>
                <a:endParaRPr lang="en-CA" altLang="en-US" dirty="0">
                  <a:sym typeface="Wingdings" panose="05000000000000000000" pitchFamily="2" charset="2"/>
                </a:endParaRPr>
              </a:p>
              <a:p>
                <a:endParaRPr lang="en-US" dirty="0"/>
              </a:p>
              <a:p>
                <a:r>
                  <a:rPr lang="en-US" dirty="0"/>
                  <a:t>LHV = h(products) – h(reactants)</a:t>
                </a:r>
              </a:p>
              <a:p>
                <a:r>
                  <a:rPr lang="en-US" dirty="0"/>
                  <a:t>h(products) = </a:t>
                </a:r>
                <a:r>
                  <a:rPr lang="en-US" dirty="0">
                    <a:sym typeface="Symbol" panose="05050102010706020507" pitchFamily="18" charset="2"/>
                  </a:rPr>
                  <a:t></a:t>
                </a:r>
                <a:r>
                  <a:rPr lang="en-US" dirty="0"/>
                  <a:t> (chemical coefficient * species enthalpy) for products</a:t>
                </a:r>
              </a:p>
              <a:p>
                <a:r>
                  <a:rPr lang="en-US" dirty="0"/>
                  <a:t>h(reactants) = </a:t>
                </a:r>
                <a:r>
                  <a:rPr lang="en-US" dirty="0">
                    <a:sym typeface="Symbol" panose="05050102010706020507" pitchFamily="18" charset="2"/>
                  </a:rPr>
                  <a:t></a:t>
                </a:r>
                <a:r>
                  <a:rPr lang="en-US" dirty="0"/>
                  <a:t> (chemical coefficient * species enthalpy) for reactants</a:t>
                </a:r>
              </a:p>
              <a:p>
                <a:pPr marL="0" marR="0">
                  <a:spcBef>
                    <a:spcPts val="0"/>
                  </a:spcBef>
                  <a:spcAft>
                    <a:spcPts val="0"/>
                  </a:spcAft>
                </a:pPr>
                <a:endParaRPr lang="en-US" dirty="0">
                  <a:ea typeface="Times New Roman" panose="02020603050405020304" pitchFamily="18" charset="0"/>
                  <a:cs typeface="Arial" panose="020B0604020202020204" pitchFamily="34" charset="0"/>
                </a:endParaRPr>
              </a:p>
              <a:p>
                <a:pPr marL="0" marR="0">
                  <a:spcBef>
                    <a:spcPts val="0"/>
                  </a:spcBef>
                  <a:spcAft>
                    <a:spcPts val="0"/>
                  </a:spcAft>
                </a:pPr>
                <a:r>
                  <a:rPr lang="en-US" dirty="0">
                    <a:effectLst/>
                    <a:ea typeface="Times New Roman" panose="02020603050405020304" pitchFamily="18" charset="0"/>
                    <a:cs typeface="Arial" panose="020B0604020202020204" pitchFamily="34" charset="0"/>
                  </a:rPr>
                  <a:t>Heat of Reaction = units of </a:t>
                </a:r>
                <a:r>
                  <a:rPr lang="en-US" b="1" dirty="0">
                    <a:effectLst/>
                    <a:ea typeface="Times New Roman" panose="02020603050405020304" pitchFamily="18" charset="0"/>
                    <a:cs typeface="Arial" panose="020B0604020202020204" pitchFamily="34" charset="0"/>
                  </a:rPr>
                  <a:t>[MJ/</a:t>
                </a:r>
                <a:r>
                  <a:rPr lang="en-US" b="1" dirty="0" err="1">
                    <a:effectLst/>
                    <a:ea typeface="Times New Roman" panose="02020603050405020304" pitchFamily="18" charset="0"/>
                    <a:cs typeface="Arial" panose="020B0604020202020204" pitchFamily="34" charset="0"/>
                  </a:rPr>
                  <a:t>kmol_fuel</a:t>
                </a:r>
                <a:r>
                  <a:rPr lang="en-US" b="1" dirty="0">
                    <a:effectLst/>
                    <a:ea typeface="Times New Roman" panose="02020603050405020304" pitchFamily="18" charset="0"/>
                    <a:cs typeface="Arial" panose="020B0604020202020204" pitchFamily="34" charset="0"/>
                  </a:rPr>
                  <a:t>]</a:t>
                </a:r>
              </a:p>
              <a:p>
                <a:pPr marL="0" marR="0">
                  <a:spcBef>
                    <a:spcPts val="0"/>
                  </a:spcBef>
                  <a:spcAft>
                    <a:spcPts val="0"/>
                  </a:spcAft>
                </a:pPr>
                <a:endParaRPr lang="en-US" b="1" dirty="0">
                  <a:effectLst/>
                  <a:ea typeface="Times New Roman" panose="02020603050405020304" pitchFamily="18" charset="0"/>
                  <a:cs typeface="Arial" panose="020B0604020202020204" pitchFamily="34" charset="0"/>
                </a:endParaRPr>
              </a:p>
              <a:p>
                <a:pPr marL="342900" marR="0" indent="-342900">
                  <a:spcBef>
                    <a:spcPts val="0"/>
                  </a:spcBef>
                  <a:spcAft>
                    <a:spcPts val="0"/>
                  </a:spcAft>
                  <a:buFont typeface="Arial" panose="020B0604020202020204" pitchFamily="34" charset="0"/>
                  <a:buChar char="•"/>
                </a:pPr>
                <a:r>
                  <a:rPr lang="en-US" dirty="0">
                    <a:ea typeface="Times New Roman" panose="02020603050405020304" pitchFamily="18" charset="0"/>
                    <a:cs typeface="Arial" panose="020B0604020202020204" pitchFamily="34" charset="0"/>
                  </a:rPr>
                  <a:t>Multiply by </a:t>
                </a:r>
                <a14:m>
                  <m:oMath xmlns:m="http://schemas.openxmlformats.org/officeDocument/2006/math">
                    <m:f>
                      <m:fPr>
                        <m:ctrlPr>
                          <a:rPr lang="en-US" i="1" smtClean="0">
                            <a:latin typeface="Cambria Math" panose="02040503050406030204" pitchFamily="18" charset="0"/>
                            <a:cs typeface="Arial" panose="020B0604020202020204" pitchFamily="34" charset="0"/>
                          </a:rPr>
                        </m:ctrlPr>
                      </m:fPr>
                      <m:num>
                        <m:r>
                          <a:rPr lang="en-US" b="0" i="1" smtClean="0">
                            <a:latin typeface="Cambria Math" panose="02040503050406030204" pitchFamily="18" charset="0"/>
                            <a:cs typeface="Arial" panose="020B0604020202020204" pitchFamily="34" charset="0"/>
                          </a:rPr>
                          <m:t>1 </m:t>
                        </m:r>
                        <m:r>
                          <a:rPr lang="en-US" b="0" i="1" smtClean="0">
                            <a:latin typeface="Cambria Math" panose="02040503050406030204" pitchFamily="18" charset="0"/>
                            <a:cs typeface="Arial" panose="020B0604020202020204" pitchFamily="34" charset="0"/>
                          </a:rPr>
                          <m:t>𝑘𝑚𝑜</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𝑙</m:t>
                            </m:r>
                          </m:e>
                          <m:sub>
                            <m:r>
                              <a:rPr lang="en-US" b="0" i="1" smtClean="0">
                                <a:latin typeface="Cambria Math" panose="02040503050406030204" pitchFamily="18" charset="0"/>
                                <a:cs typeface="Arial" panose="020B0604020202020204" pitchFamily="34" charset="0"/>
                              </a:rPr>
                              <m:t>𝑓𝑢𝑒𝑙</m:t>
                            </m:r>
                          </m:sub>
                        </m:sSub>
                      </m:num>
                      <m:den>
                        <m:r>
                          <a:rPr lang="en-US" b="0" i="1" smtClean="0">
                            <a:latin typeface="Cambria Math" panose="02040503050406030204" pitchFamily="18" charset="0"/>
                            <a:cs typeface="Arial" panose="020B0604020202020204" pitchFamily="34" charset="0"/>
                          </a:rPr>
                          <m:t>𝑀</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𝑊</m:t>
                            </m:r>
                          </m:e>
                          <m:sub>
                            <m:r>
                              <a:rPr lang="en-US" b="0" i="1" smtClean="0">
                                <a:latin typeface="Cambria Math" panose="02040503050406030204" pitchFamily="18" charset="0"/>
                                <a:cs typeface="Arial" panose="020B0604020202020204" pitchFamily="34" charset="0"/>
                              </a:rPr>
                              <m:t>𝑓𝑢𝑒𝑙</m:t>
                            </m:r>
                          </m:sub>
                        </m:sSub>
                      </m:den>
                    </m:f>
                  </m:oMath>
                </a14:m>
                <a:r>
                  <a:rPr lang="en-US" dirty="0">
                    <a:ea typeface="Times New Roman" panose="02020603050405020304" pitchFamily="18" charset="0"/>
                    <a:cs typeface="Arial" panose="020B0604020202020204" pitchFamily="34" charset="0"/>
                  </a:rPr>
                  <a:t> to get:</a:t>
                </a:r>
              </a:p>
              <a:p>
                <a:pPr lvl="1">
                  <a:spcBef>
                    <a:spcPts val="0"/>
                  </a:spcBef>
                  <a:spcAft>
                    <a:spcPts val="0"/>
                  </a:spcAft>
                </a:pPr>
                <a:r>
                  <a:rPr lang="en-US" dirty="0">
                    <a:effectLst/>
                    <a:ea typeface="Times New Roman" panose="02020603050405020304" pitchFamily="18" charset="0"/>
                    <a:cs typeface="Arial" panose="020B0604020202020204" pitchFamily="34" charset="0"/>
                  </a:rPr>
                  <a:t>Heat of Reaction = Units of [</a:t>
                </a:r>
                <a:r>
                  <a:rPr lang="en-US" b="1" dirty="0">
                    <a:effectLst/>
                    <a:ea typeface="Times New Roman" panose="02020603050405020304" pitchFamily="18" charset="0"/>
                    <a:cs typeface="Arial" panose="020B0604020202020204" pitchFamily="34" charset="0"/>
                  </a:rPr>
                  <a:t>MJ/</a:t>
                </a:r>
                <a:r>
                  <a:rPr lang="en-US" b="1" dirty="0" err="1">
                    <a:effectLst/>
                    <a:ea typeface="Times New Roman" panose="02020603050405020304" pitchFamily="18" charset="0"/>
                    <a:cs typeface="Arial" panose="020B0604020202020204" pitchFamily="34" charset="0"/>
                  </a:rPr>
                  <a:t>kg_fuel</a:t>
                </a:r>
                <a:r>
                  <a:rPr lang="en-US" b="1" dirty="0">
                    <a:effectLst/>
                    <a:ea typeface="Times New Roman" panose="02020603050405020304" pitchFamily="18" charset="0"/>
                    <a:cs typeface="Arial" panose="020B0604020202020204" pitchFamily="34" charset="0"/>
                  </a:rPr>
                  <a:t>]</a:t>
                </a:r>
              </a:p>
              <a:p>
                <a:pPr lvl="1">
                  <a:spcBef>
                    <a:spcPts val="0"/>
                  </a:spcBef>
                  <a:spcAft>
                    <a:spcPts val="0"/>
                  </a:spcAft>
                </a:pPr>
                <a:r>
                  <a:rPr lang="en-US" dirty="0">
                    <a:ea typeface="Times New Roman" panose="02020603050405020304" pitchFamily="18" charset="0"/>
                    <a:cs typeface="Arial" panose="020B0604020202020204" pitchFamily="34" charset="0"/>
                  </a:rPr>
                  <a:t>Enthalpy change from combustion from each kg of fuel</a:t>
                </a:r>
              </a:p>
              <a:p>
                <a:pPr lvl="1">
                  <a:spcBef>
                    <a:spcPts val="0"/>
                  </a:spcBef>
                  <a:spcAft>
                    <a:spcPts val="0"/>
                  </a:spcAft>
                </a:pPr>
                <a:endParaRPr lang="en-US" dirty="0">
                  <a:effectLst/>
                  <a:ea typeface="Times New Roman" panose="02020603050405020304" pitchFamily="18" charset="0"/>
                  <a:cs typeface="Arial" panose="020B0604020202020204" pitchFamily="34" charset="0"/>
                </a:endParaRPr>
              </a:p>
              <a:p>
                <a:pPr marL="342900" marR="0" indent="-342900">
                  <a:spcBef>
                    <a:spcPts val="0"/>
                  </a:spcBef>
                  <a:spcAft>
                    <a:spcPts val="0"/>
                  </a:spcAft>
                  <a:buFont typeface="Arial" panose="020B0604020202020204" pitchFamily="34" charset="0"/>
                  <a:buChar char="•"/>
                </a:pPr>
                <a:r>
                  <a:rPr lang="en-US" dirty="0">
                    <a:ea typeface="Times New Roman" panose="02020603050405020304" pitchFamily="18" charset="0"/>
                    <a:cs typeface="Arial" panose="020B0604020202020204" pitchFamily="34" charset="0"/>
                  </a:rPr>
                  <a:t>Multiply by </a:t>
                </a:r>
                <a14:m>
                  <m:oMath xmlns:m="http://schemas.openxmlformats.org/officeDocument/2006/math">
                    <m:f>
                      <m:fPr>
                        <m:ctrlPr>
                          <a:rPr lang="en-US" i="1">
                            <a:latin typeface="Cambria Math" panose="02040503050406030204" pitchFamily="18" charset="0"/>
                            <a:cs typeface="Arial" panose="020B0604020202020204" pitchFamily="34" charset="0"/>
                          </a:rPr>
                        </m:ctrlPr>
                      </m:fPr>
                      <m:num>
                        <m:r>
                          <a:rPr lang="en-US" i="1">
                            <a:latin typeface="Cambria Math" panose="02040503050406030204" pitchFamily="18" charset="0"/>
                            <a:cs typeface="Arial" panose="020B0604020202020204" pitchFamily="34" charset="0"/>
                          </a:rPr>
                          <m:t>1 </m:t>
                        </m:r>
                        <m:r>
                          <a:rPr lang="en-US" i="1">
                            <a:latin typeface="Cambria Math" panose="02040503050406030204" pitchFamily="18" charset="0"/>
                            <a:cs typeface="Arial" panose="020B0604020202020204" pitchFamily="34" charset="0"/>
                          </a:rPr>
                          <m:t>𝑘𝑚𝑜</m:t>
                        </m:r>
                        <m:sSub>
                          <m:sSubPr>
                            <m:ctrlPr>
                              <a:rPr lang="en-US" i="1">
                                <a:latin typeface="Cambria Math" panose="02040503050406030204" pitchFamily="18" charset="0"/>
                                <a:cs typeface="Arial" panose="020B0604020202020204" pitchFamily="34" charset="0"/>
                              </a:rPr>
                            </m:ctrlPr>
                          </m:sSubPr>
                          <m:e>
                            <m:r>
                              <a:rPr lang="en-US" i="1">
                                <a:latin typeface="Cambria Math" panose="02040503050406030204" pitchFamily="18" charset="0"/>
                                <a:cs typeface="Arial" panose="020B0604020202020204" pitchFamily="34" charset="0"/>
                              </a:rPr>
                              <m:t>𝑙</m:t>
                            </m:r>
                          </m:e>
                          <m:sub>
                            <m:r>
                              <a:rPr lang="en-US" i="1">
                                <a:latin typeface="Cambria Math" panose="02040503050406030204" pitchFamily="18" charset="0"/>
                                <a:cs typeface="Arial" panose="020B0604020202020204" pitchFamily="34" charset="0"/>
                              </a:rPr>
                              <m:t>𝑓𝑢𝑒𝑙</m:t>
                            </m:r>
                          </m:sub>
                        </m:sSub>
                      </m:num>
                      <m:den>
                        <m:r>
                          <a:rPr lang="en-US" i="1">
                            <a:latin typeface="Cambria Math" panose="02040503050406030204" pitchFamily="18" charset="0"/>
                            <a:cs typeface="Arial" panose="020B0604020202020204" pitchFamily="34" charset="0"/>
                          </a:rPr>
                          <m:t>𝑀</m:t>
                        </m:r>
                        <m:sSub>
                          <m:sSubPr>
                            <m:ctrlPr>
                              <a:rPr lang="en-US" i="1">
                                <a:latin typeface="Cambria Math" panose="02040503050406030204" pitchFamily="18" charset="0"/>
                                <a:cs typeface="Arial" panose="020B0604020202020204" pitchFamily="34" charset="0"/>
                              </a:rPr>
                            </m:ctrlPr>
                          </m:sSubPr>
                          <m:e>
                            <m:r>
                              <a:rPr lang="en-US" i="1">
                                <a:latin typeface="Cambria Math" panose="02040503050406030204" pitchFamily="18" charset="0"/>
                                <a:cs typeface="Arial" panose="020B0604020202020204" pitchFamily="34" charset="0"/>
                              </a:rPr>
                              <m:t>𝑊</m:t>
                            </m:r>
                          </m:e>
                          <m:sub>
                            <m:r>
                              <a:rPr lang="en-US" b="0" i="1" smtClean="0">
                                <a:latin typeface="Cambria Math" panose="02040503050406030204" pitchFamily="18" charset="0"/>
                                <a:cs typeface="Arial" panose="020B0604020202020204" pitchFamily="34" charset="0"/>
                              </a:rPr>
                              <m:t>𝑚𝑖𝑥𝑡𝑢𝑟𝑒</m:t>
                            </m:r>
                          </m:sub>
                        </m:sSub>
                      </m:den>
                    </m:f>
                  </m:oMath>
                </a14:m>
                <a:r>
                  <a:rPr lang="en-US" b="1" dirty="0">
                    <a:effectLst/>
                    <a:ea typeface="Times New Roman" panose="02020603050405020304" pitchFamily="18" charset="0"/>
                    <a:cs typeface="Arial" panose="020B0604020202020204" pitchFamily="34" charset="0"/>
                  </a:rPr>
                  <a:t> </a:t>
                </a:r>
                <a:r>
                  <a:rPr lang="en-US" dirty="0">
                    <a:ea typeface="Times New Roman" panose="02020603050405020304" pitchFamily="18" charset="0"/>
                    <a:cs typeface="Arial" panose="020B0604020202020204" pitchFamily="34" charset="0"/>
                  </a:rPr>
                  <a:t>to get:</a:t>
                </a:r>
              </a:p>
              <a:p>
                <a:pPr lvl="1">
                  <a:spcBef>
                    <a:spcPts val="0"/>
                  </a:spcBef>
                  <a:spcAft>
                    <a:spcPts val="0"/>
                  </a:spcAft>
                </a:pPr>
                <a:r>
                  <a:rPr lang="en-US" dirty="0">
                    <a:ea typeface="Times New Roman" panose="02020603050405020304" pitchFamily="18" charset="0"/>
                    <a:cs typeface="Arial" panose="020B0604020202020204" pitchFamily="34" charset="0"/>
                  </a:rPr>
                  <a:t>Heat of Reaction = Units of [</a:t>
                </a:r>
                <a:r>
                  <a:rPr lang="en-US" b="1" dirty="0">
                    <a:ea typeface="Times New Roman" panose="02020603050405020304" pitchFamily="18" charset="0"/>
                    <a:cs typeface="Arial" panose="020B0604020202020204" pitchFamily="34" charset="0"/>
                  </a:rPr>
                  <a:t>MJ/</a:t>
                </a:r>
                <a:r>
                  <a:rPr lang="en-US" b="1" dirty="0" err="1">
                    <a:ea typeface="Times New Roman" panose="02020603050405020304" pitchFamily="18" charset="0"/>
                    <a:cs typeface="Arial" panose="020B0604020202020204" pitchFamily="34" charset="0"/>
                  </a:rPr>
                  <a:t>kg_mixture</a:t>
                </a:r>
                <a:r>
                  <a:rPr lang="en-US" b="1" dirty="0">
                    <a:ea typeface="Times New Roman" panose="02020603050405020304" pitchFamily="18" charset="0"/>
                    <a:cs typeface="Arial" panose="020B0604020202020204" pitchFamily="34" charset="0"/>
                  </a:rPr>
                  <a:t>]</a:t>
                </a:r>
              </a:p>
              <a:p>
                <a:pPr lvl="1">
                  <a:spcBef>
                    <a:spcPts val="0"/>
                  </a:spcBef>
                  <a:spcAft>
                    <a:spcPts val="0"/>
                  </a:spcAft>
                </a:pPr>
                <a:r>
                  <a:rPr lang="en-US" dirty="0">
                    <a:ea typeface="Times New Roman" panose="02020603050405020304" pitchFamily="18" charset="0"/>
                    <a:cs typeface="Arial" panose="020B0604020202020204" pitchFamily="34" charset="0"/>
                  </a:rPr>
                  <a:t>Enthalpy change from combustion from each kg of air-fuel mixture</a:t>
                </a:r>
              </a:p>
            </p:txBody>
          </p:sp>
        </mc:Choice>
        <mc:Fallback xmlns="">
          <p:sp>
            <p:nvSpPr>
              <p:cNvPr id="10" name="Text Box 5">
                <a:extLst>
                  <a:ext uri="{FF2B5EF4-FFF2-40B4-BE49-F238E27FC236}">
                    <a16:creationId xmlns:a16="http://schemas.microsoft.com/office/drawing/2014/main" id="{BDA4343F-553D-442D-48ED-68ECBDCE7332}"/>
                  </a:ext>
                </a:extLst>
              </p:cNvPr>
              <p:cNvSpPr txBox="1">
                <a:spLocks noRot="1" noChangeAspect="1" noMove="1" noResize="1" noEditPoints="1" noAdjustHandles="1" noChangeArrowheads="1" noChangeShapeType="1" noTextEdit="1"/>
              </p:cNvSpPr>
              <p:nvPr/>
            </p:nvSpPr>
            <p:spPr bwMode="auto">
              <a:xfrm>
                <a:off x="309562" y="917912"/>
                <a:ext cx="8229600" cy="5466689"/>
              </a:xfrm>
              <a:prstGeom prst="rect">
                <a:avLst/>
              </a:prstGeom>
              <a:blipFill>
                <a:blip r:embed="rId2"/>
                <a:stretch>
                  <a:fillRect l="-815" t="-558" b="-1228"/>
                </a:stretch>
              </a:blipFill>
              <a:ln>
                <a:noFill/>
              </a:ln>
            </p:spPr>
            <p:txBody>
              <a:bodyPr/>
              <a:lstStyle/>
              <a:p>
                <a:r>
                  <a:rPr lang="en-US">
                    <a:noFill/>
                  </a:rPr>
                  <a:t> </a:t>
                </a:r>
              </a:p>
            </p:txBody>
          </p:sp>
        </mc:Fallback>
      </mc:AlternateContent>
      <p:sp>
        <p:nvSpPr>
          <p:cNvPr id="2" name="Rectangle 2">
            <a:extLst>
              <a:ext uri="{FF2B5EF4-FFF2-40B4-BE49-F238E27FC236}">
                <a16:creationId xmlns:a16="http://schemas.microsoft.com/office/drawing/2014/main" id="{22AA6542-AD6F-C23E-660C-1B74011D839F}"/>
              </a:ext>
            </a:extLst>
          </p:cNvPr>
          <p:cNvSpPr>
            <a:spLocks noChangeArrowheads="1"/>
          </p:cNvSpPr>
          <p:nvPr/>
        </p:nvSpPr>
        <p:spPr bwMode="auto">
          <a:xfrm>
            <a:off x="838200" y="1621775"/>
            <a:ext cx="89121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47179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0526E-D96A-4C51-02B5-4B5C7EA840A4}"/>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0D359B2C-58F5-C5F7-E1F9-F428667559A5}"/>
              </a:ext>
            </a:extLst>
          </p:cNvPr>
          <p:cNvSpPr txBox="1">
            <a:spLocks noChangeArrowheads="1"/>
          </p:cNvSpPr>
          <p:nvPr/>
        </p:nvSpPr>
        <p:spPr bwMode="auto">
          <a:xfrm>
            <a:off x="1541580" y="395943"/>
            <a:ext cx="62451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Heat of Reaction Activity Follow-Up</a:t>
            </a:r>
            <a:endParaRPr lang="en-US" altLang="en-US" sz="2800" dirty="0"/>
          </a:p>
        </p:txBody>
      </p:sp>
      <p:sp>
        <p:nvSpPr>
          <p:cNvPr id="10249" name="Rectangle 11">
            <a:extLst>
              <a:ext uri="{FF2B5EF4-FFF2-40B4-BE49-F238E27FC236}">
                <a16:creationId xmlns:a16="http://schemas.microsoft.com/office/drawing/2014/main" id="{E6D45576-094E-BBF5-7A40-D62DC9131AE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BDA4343F-553D-442D-48ED-68ECBDCE7332}"/>
              </a:ext>
            </a:extLst>
          </p:cNvPr>
          <p:cNvSpPr txBox="1">
            <a:spLocks noChangeArrowheads="1"/>
          </p:cNvSpPr>
          <p:nvPr/>
        </p:nvSpPr>
        <p:spPr bwMode="auto">
          <a:xfrm>
            <a:off x="231817" y="917913"/>
            <a:ext cx="8150183" cy="5878532"/>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sym typeface="Wingdings" panose="05000000000000000000" pitchFamily="2" charset="2"/>
              </a:rPr>
              <a:t>Calculate enthalpy of products and enthalpy of reactants</a:t>
            </a:r>
            <a:endParaRPr lang="en-CA" altLang="en-US" dirty="0"/>
          </a:p>
          <a:p>
            <a:pPr marL="342900" indent="-342900" eaLnBrk="1" hangingPunct="1">
              <a:buFont typeface="Arial" panose="020B0604020202020204" pitchFamily="34" charset="0"/>
              <a:buChar char="•"/>
            </a:pPr>
            <a:endParaRPr lang="en-CA" altLang="en-US" dirty="0"/>
          </a:p>
          <a:p>
            <a:r>
              <a:rPr lang="en-US" u="sng" dirty="0"/>
              <a:t>For Propane</a:t>
            </a:r>
          </a:p>
          <a:p>
            <a:endParaRPr lang="en-US" dirty="0"/>
          </a:p>
          <a:p>
            <a:endParaRPr lang="en-US" dirty="0">
              <a:cs typeface="Arial" panose="020B0604020202020204" pitchFamily="34" charset="0"/>
            </a:endParaRPr>
          </a:p>
          <a:p>
            <a:r>
              <a:rPr lang="en-US" sz="1800" dirty="0">
                <a:cs typeface="Arial" panose="020B0604020202020204" pitchFamily="34" charset="0"/>
              </a:rPr>
              <a:t>h(products) = 3*(-393.5) + 4*(-241.8) [MJ/</a:t>
            </a:r>
            <a:r>
              <a:rPr lang="en-US" sz="1800" dirty="0" err="1">
                <a:cs typeface="Arial" panose="020B0604020202020204" pitchFamily="34" charset="0"/>
              </a:rPr>
              <a:t>kmol</a:t>
            </a:r>
            <a:r>
              <a:rPr lang="en-US" sz="1800" dirty="0">
                <a:cs typeface="Arial" panose="020B0604020202020204" pitchFamily="34" charset="0"/>
              </a:rPr>
              <a:t>]</a:t>
            </a:r>
          </a:p>
          <a:p>
            <a:r>
              <a:rPr lang="en-US" sz="1800" dirty="0">
                <a:cs typeface="Arial" panose="020B0604020202020204" pitchFamily="34" charset="0"/>
              </a:rPr>
              <a:t>h(reactants) = 1*(-104.7) + 2*(0) + 5*3.76*(0) [MJ/</a:t>
            </a:r>
            <a:r>
              <a:rPr lang="en-US" sz="1800" dirty="0" err="1">
                <a:cs typeface="Arial" panose="020B0604020202020204" pitchFamily="34" charset="0"/>
              </a:rPr>
              <a:t>kmol</a:t>
            </a:r>
            <a:r>
              <a:rPr lang="en-US" sz="1800" dirty="0">
                <a:cs typeface="Arial" panose="020B0604020202020204" pitchFamily="34" charset="0"/>
              </a:rPr>
              <a:t>]</a:t>
            </a:r>
          </a:p>
          <a:p>
            <a:r>
              <a:rPr lang="en-US" sz="1800" dirty="0">
                <a:cs typeface="Arial" panose="020B0604020202020204" pitchFamily="34" charset="0"/>
              </a:rPr>
              <a:t>LHV = -2147 + 104.7 = </a:t>
            </a:r>
            <a:r>
              <a:rPr lang="en-US" sz="1800" b="1" dirty="0">
                <a:cs typeface="Arial" panose="020B0604020202020204" pitchFamily="34" charset="0"/>
              </a:rPr>
              <a:t>-2042 [MJ/</a:t>
            </a:r>
            <a:r>
              <a:rPr lang="en-US" sz="1800" b="1" dirty="0" err="1">
                <a:cs typeface="Arial" panose="020B0604020202020204" pitchFamily="34" charset="0"/>
              </a:rPr>
              <a:t>kmol_fuel</a:t>
            </a:r>
            <a:r>
              <a:rPr lang="en-US" sz="1800" b="1" dirty="0">
                <a:cs typeface="Arial" panose="020B0604020202020204" pitchFamily="34" charset="0"/>
              </a:rPr>
              <a:t>]</a:t>
            </a:r>
          </a:p>
          <a:p>
            <a:r>
              <a:rPr lang="en-US" sz="1800" dirty="0">
                <a:cs typeface="Arial" panose="020B0604020202020204" pitchFamily="34" charset="0"/>
              </a:rPr>
              <a:t>LHV = -2042 [MJ/</a:t>
            </a:r>
            <a:r>
              <a:rPr lang="en-US" sz="1800" dirty="0" err="1">
                <a:cs typeface="Arial" panose="020B0604020202020204" pitchFamily="34" charset="0"/>
              </a:rPr>
              <a:t>kmol</a:t>
            </a:r>
            <a:r>
              <a:rPr lang="en-US" sz="1800" dirty="0">
                <a:cs typeface="Arial" panose="020B0604020202020204" pitchFamily="34" charset="0"/>
              </a:rPr>
              <a:t>] * [1kmol/(3*12+8*1)kg] = </a:t>
            </a:r>
            <a:r>
              <a:rPr lang="en-US" sz="1800" b="1" dirty="0">
                <a:cs typeface="Arial" panose="020B0604020202020204" pitchFamily="34" charset="0"/>
              </a:rPr>
              <a:t>-46.4 MJ/</a:t>
            </a:r>
            <a:r>
              <a:rPr lang="en-US" sz="1800" b="1" dirty="0" err="1">
                <a:cs typeface="Arial" panose="020B0604020202020204" pitchFamily="34" charset="0"/>
              </a:rPr>
              <a:t>kg_fuel</a:t>
            </a:r>
            <a:endParaRPr lang="en-US" sz="1800" b="1" dirty="0">
              <a:cs typeface="Arial" panose="020B0604020202020204" pitchFamily="34" charset="0"/>
            </a:endParaRPr>
          </a:p>
          <a:p>
            <a:endParaRPr lang="en-US" sz="1800" b="1" dirty="0">
              <a:cs typeface="Arial" panose="020B0604020202020204" pitchFamily="34" charset="0"/>
            </a:endParaRPr>
          </a:p>
          <a:p>
            <a:r>
              <a:rPr lang="en-US" u="sng" dirty="0">
                <a:cs typeface="Arial" panose="020B0604020202020204" pitchFamily="34" charset="0"/>
              </a:rPr>
              <a:t>For Nitromethane</a:t>
            </a:r>
          </a:p>
          <a:p>
            <a:endParaRPr lang="en-US" sz="1800" dirty="0">
              <a:cs typeface="Arial" panose="020B0604020202020204" pitchFamily="34" charset="0"/>
            </a:endParaRPr>
          </a:p>
          <a:p>
            <a:endParaRPr lang="en-US" sz="1800" dirty="0">
              <a:cs typeface="Arial" panose="020B0604020202020204" pitchFamily="34" charset="0"/>
            </a:endParaRPr>
          </a:p>
          <a:p>
            <a:r>
              <a:rPr lang="en-US" sz="1800" dirty="0">
                <a:cs typeface="Arial" panose="020B0604020202020204" pitchFamily="34" charset="0"/>
              </a:rPr>
              <a:t>h(products) = 1*(-393.5) + 1.5*(-241.8) [MJ/</a:t>
            </a:r>
            <a:r>
              <a:rPr lang="en-US" sz="1800" dirty="0" err="1">
                <a:cs typeface="Arial" panose="020B0604020202020204" pitchFamily="34" charset="0"/>
              </a:rPr>
              <a:t>kmol</a:t>
            </a:r>
            <a:r>
              <a:rPr lang="en-US" sz="1800" dirty="0">
                <a:cs typeface="Arial" panose="020B0604020202020204" pitchFamily="34" charset="0"/>
              </a:rPr>
              <a:t>]</a:t>
            </a:r>
          </a:p>
          <a:p>
            <a:r>
              <a:rPr lang="en-US" sz="1800" dirty="0">
                <a:cs typeface="Arial" panose="020B0604020202020204" pitchFamily="34" charset="0"/>
              </a:rPr>
              <a:t>h(reactants) = 1*(-74.7) + 1.5*(0) + 1.5*3.76*(0) [MJ/</a:t>
            </a:r>
            <a:r>
              <a:rPr lang="en-US" sz="1800" dirty="0" err="1">
                <a:cs typeface="Arial" panose="020B0604020202020204" pitchFamily="34" charset="0"/>
              </a:rPr>
              <a:t>kmol</a:t>
            </a:r>
            <a:r>
              <a:rPr lang="en-US" sz="1800" dirty="0">
                <a:cs typeface="Arial" panose="020B0604020202020204" pitchFamily="34" charset="0"/>
              </a:rPr>
              <a:t>]</a:t>
            </a:r>
          </a:p>
          <a:p>
            <a:r>
              <a:rPr lang="en-US" sz="1800" dirty="0">
                <a:cs typeface="Arial" panose="020B0604020202020204" pitchFamily="34" charset="0"/>
              </a:rPr>
              <a:t>LHV = -756.2 + 74.7 = </a:t>
            </a:r>
            <a:r>
              <a:rPr lang="en-US" sz="1800" b="1" dirty="0">
                <a:cs typeface="Arial" panose="020B0604020202020204" pitchFamily="34" charset="0"/>
              </a:rPr>
              <a:t>-681.5 [MJ/</a:t>
            </a:r>
            <a:r>
              <a:rPr lang="en-US" sz="1800" b="1" dirty="0" err="1">
                <a:cs typeface="Arial" panose="020B0604020202020204" pitchFamily="34" charset="0"/>
              </a:rPr>
              <a:t>kmol_fuel</a:t>
            </a:r>
            <a:r>
              <a:rPr lang="en-US" sz="1800" b="1" dirty="0">
                <a:cs typeface="Arial" panose="020B0604020202020204" pitchFamily="34" charset="0"/>
              </a:rPr>
              <a:t>]</a:t>
            </a:r>
          </a:p>
          <a:p>
            <a:r>
              <a:rPr lang="en-US" sz="1800" dirty="0">
                <a:cs typeface="Arial" panose="020B0604020202020204" pitchFamily="34" charset="0"/>
              </a:rPr>
              <a:t>LHV = -681.5 [MJ/</a:t>
            </a:r>
            <a:r>
              <a:rPr lang="en-US" sz="1800" dirty="0" err="1">
                <a:cs typeface="Arial" panose="020B0604020202020204" pitchFamily="34" charset="0"/>
              </a:rPr>
              <a:t>kmol</a:t>
            </a:r>
            <a:r>
              <a:rPr lang="en-US" sz="1800" dirty="0">
                <a:cs typeface="Arial" panose="020B0604020202020204" pitchFamily="34" charset="0"/>
              </a:rPr>
              <a:t>] * [1kmol/(1*12+3*1+1*14+2*16)kg] = </a:t>
            </a:r>
            <a:r>
              <a:rPr lang="en-US" sz="1800" b="1" dirty="0">
                <a:cs typeface="Arial" panose="020B0604020202020204" pitchFamily="34" charset="0"/>
              </a:rPr>
              <a:t>-11.2 MJ/</a:t>
            </a:r>
            <a:r>
              <a:rPr lang="en-US" sz="1800" b="1" dirty="0" err="1">
                <a:cs typeface="Arial" panose="020B0604020202020204" pitchFamily="34" charset="0"/>
              </a:rPr>
              <a:t>kg_fuel</a:t>
            </a:r>
            <a:endParaRPr lang="en-US" sz="1800" b="1" dirty="0">
              <a:cs typeface="Arial" panose="020B0604020202020204" pitchFamily="34" charset="0"/>
            </a:endParaRPr>
          </a:p>
          <a:p>
            <a:endParaRPr lang="en-US" b="1" dirty="0">
              <a:cs typeface="Arial" panose="020B0604020202020204" pitchFamily="34" charset="0"/>
            </a:endParaRPr>
          </a:p>
          <a:p>
            <a:r>
              <a:rPr lang="en-US" dirty="0">
                <a:cs typeface="Arial" panose="020B0604020202020204" pitchFamily="34" charset="0"/>
              </a:rPr>
              <a:t>Isn’t Nitromethane supposed to make more power?!!!</a:t>
            </a:r>
          </a:p>
        </p:txBody>
      </p:sp>
      <p:sp>
        <p:nvSpPr>
          <p:cNvPr id="2" name="Rectangle 2">
            <a:extLst>
              <a:ext uri="{FF2B5EF4-FFF2-40B4-BE49-F238E27FC236}">
                <a16:creationId xmlns:a16="http://schemas.microsoft.com/office/drawing/2014/main" id="{22AA6542-AD6F-C23E-660C-1B74011D839F}"/>
              </a:ext>
            </a:extLst>
          </p:cNvPr>
          <p:cNvSpPr>
            <a:spLocks noChangeArrowheads="1"/>
          </p:cNvSpPr>
          <p:nvPr/>
        </p:nvSpPr>
        <p:spPr bwMode="auto">
          <a:xfrm>
            <a:off x="838200" y="1621775"/>
            <a:ext cx="89121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6" name="Rectangle 4">
            <a:extLst>
              <a:ext uri="{FF2B5EF4-FFF2-40B4-BE49-F238E27FC236}">
                <a16:creationId xmlns:a16="http://schemas.microsoft.com/office/drawing/2014/main" id="{49A63E7E-610F-E069-2C57-A629B2F85E5B}"/>
              </a:ext>
            </a:extLst>
          </p:cNvPr>
          <p:cNvSpPr>
            <a:spLocks noChangeArrowheads="1"/>
          </p:cNvSpPr>
          <p:nvPr/>
        </p:nvSpPr>
        <p:spPr bwMode="auto">
          <a:xfrm>
            <a:off x="604838" y="4330698"/>
            <a:ext cx="99028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C32A2A7A-DA93-6D23-EF65-002496E70C17}"/>
              </a:ext>
            </a:extLst>
          </p:cNvPr>
          <p:cNvGraphicFramePr>
            <a:graphicFrameLocks noChangeAspect="1"/>
          </p:cNvGraphicFramePr>
          <p:nvPr>
            <p:extLst>
              <p:ext uri="{D42A27DB-BD31-4B8C-83A1-F6EECF244321}">
                <p14:modId xmlns:p14="http://schemas.microsoft.com/office/powerpoint/2010/main" val="471534458"/>
              </p:ext>
            </p:extLst>
          </p:nvPr>
        </p:nvGraphicFramePr>
        <p:xfrm>
          <a:off x="604838" y="1977476"/>
          <a:ext cx="5908528" cy="365476"/>
        </p:xfrm>
        <a:graphic>
          <a:graphicData uri="http://schemas.openxmlformats.org/presentationml/2006/ole">
            <mc:AlternateContent xmlns:mc="http://schemas.openxmlformats.org/markup-compatibility/2006">
              <mc:Choice xmlns:v="urn:schemas-microsoft-com:vml" Requires="v">
                <p:oleObj name="Equation" r:id="rId2" imgW="3695700" imgH="228600" progId="Equation.3">
                  <p:embed/>
                </p:oleObj>
              </mc:Choice>
              <mc:Fallback>
                <p:oleObj name="Equation" r:id="rId2" imgW="3695700" imgH="228600"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838" y="1977476"/>
                        <a:ext cx="5908528" cy="365476"/>
                      </a:xfrm>
                      <a:prstGeom prst="rect">
                        <a:avLst/>
                      </a:prstGeom>
                      <a:noFill/>
                    </p:spPr>
                  </p:pic>
                </p:oleObj>
              </mc:Fallback>
            </mc:AlternateContent>
          </a:graphicData>
        </a:graphic>
      </p:graphicFrame>
      <p:sp>
        <p:nvSpPr>
          <p:cNvPr id="8" name="Rectangle 6">
            <a:extLst>
              <a:ext uri="{FF2B5EF4-FFF2-40B4-BE49-F238E27FC236}">
                <a16:creationId xmlns:a16="http://schemas.microsoft.com/office/drawing/2014/main" id="{48607C76-E8E2-A9D3-B2A9-C54138C715BC}"/>
              </a:ext>
            </a:extLst>
          </p:cNvPr>
          <p:cNvSpPr>
            <a:spLocks noChangeArrowheads="1"/>
          </p:cNvSpPr>
          <p:nvPr/>
        </p:nvSpPr>
        <p:spPr bwMode="auto">
          <a:xfrm>
            <a:off x="604838" y="4330698"/>
            <a:ext cx="99028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48E6EFDA-D3EC-4BB0-EF61-E495D07FF721}"/>
              </a:ext>
            </a:extLst>
          </p:cNvPr>
          <p:cNvGraphicFramePr>
            <a:graphicFrameLocks noChangeAspect="1"/>
          </p:cNvGraphicFramePr>
          <p:nvPr>
            <p:extLst>
              <p:ext uri="{D42A27DB-BD31-4B8C-83A1-F6EECF244321}">
                <p14:modId xmlns:p14="http://schemas.microsoft.com/office/powerpoint/2010/main" val="687816447"/>
              </p:ext>
            </p:extLst>
          </p:nvPr>
        </p:nvGraphicFramePr>
        <p:xfrm>
          <a:off x="604839" y="4253939"/>
          <a:ext cx="7700962" cy="378736"/>
        </p:xfrm>
        <a:graphic>
          <a:graphicData uri="http://schemas.openxmlformats.org/presentationml/2006/ole">
            <mc:AlternateContent xmlns:mc="http://schemas.openxmlformats.org/markup-compatibility/2006">
              <mc:Choice xmlns:v="urn:schemas-microsoft-com:vml" Requires="v">
                <p:oleObj name="Equation" r:id="rId4" imgW="4648200" imgH="228600" progId="Equation.3">
                  <p:embed/>
                </p:oleObj>
              </mc:Choice>
              <mc:Fallback>
                <p:oleObj name="Equation" r:id="rId4" imgW="4648200" imgH="2286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4839" y="4253939"/>
                        <a:ext cx="7700962" cy="378736"/>
                      </a:xfrm>
                      <a:prstGeom prst="rect">
                        <a:avLst/>
                      </a:prstGeom>
                      <a:noFill/>
                    </p:spPr>
                  </p:pic>
                </p:oleObj>
              </mc:Fallback>
            </mc:AlternateContent>
          </a:graphicData>
        </a:graphic>
      </p:graphicFrame>
    </p:spTree>
    <p:extLst>
      <p:ext uri="{BB962C8B-B14F-4D97-AF65-F5344CB8AC3E}">
        <p14:creationId xmlns:p14="http://schemas.microsoft.com/office/powerpoint/2010/main" val="2034162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0526E-D96A-4C51-02B5-4B5C7EA840A4}"/>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0D359B2C-58F5-C5F7-E1F9-F428667559A5}"/>
              </a:ext>
            </a:extLst>
          </p:cNvPr>
          <p:cNvSpPr txBox="1">
            <a:spLocks noChangeArrowheads="1"/>
          </p:cNvSpPr>
          <p:nvPr/>
        </p:nvSpPr>
        <p:spPr bwMode="auto">
          <a:xfrm>
            <a:off x="1541580" y="395943"/>
            <a:ext cx="62451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Heat of Reaction Activity Follow-Up</a:t>
            </a:r>
            <a:endParaRPr lang="en-US" altLang="en-US" sz="2800" dirty="0"/>
          </a:p>
        </p:txBody>
      </p:sp>
      <p:sp>
        <p:nvSpPr>
          <p:cNvPr id="10249" name="Rectangle 11">
            <a:extLst>
              <a:ext uri="{FF2B5EF4-FFF2-40B4-BE49-F238E27FC236}">
                <a16:creationId xmlns:a16="http://schemas.microsoft.com/office/drawing/2014/main" id="{E6D45576-094E-BBF5-7A40-D62DC9131AE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BDA4343F-553D-442D-48ED-68ECBDCE7332}"/>
              </a:ext>
            </a:extLst>
          </p:cNvPr>
          <p:cNvSpPr txBox="1">
            <a:spLocks noChangeArrowheads="1"/>
          </p:cNvSpPr>
          <p:nvPr/>
        </p:nvSpPr>
        <p:spPr bwMode="auto">
          <a:xfrm>
            <a:off x="231817" y="917913"/>
            <a:ext cx="8759783" cy="5816977"/>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sym typeface="Wingdings" panose="05000000000000000000" pitchFamily="2" charset="2"/>
              </a:rPr>
              <a:t>Calculate enthalpy of products and enthalpy of reactants </a:t>
            </a:r>
            <a:r>
              <a:rPr lang="en-CA" altLang="en-US" u="sng" dirty="0">
                <a:sym typeface="Wingdings" panose="05000000000000000000" pitchFamily="2" charset="2"/>
              </a:rPr>
              <a:t>per </a:t>
            </a:r>
            <a:r>
              <a:rPr lang="en-CA" altLang="en-US" u="sng" dirty="0" err="1">
                <a:sym typeface="Wingdings" panose="05000000000000000000" pitchFamily="2" charset="2"/>
              </a:rPr>
              <a:t>kg_mix</a:t>
            </a:r>
            <a:endParaRPr lang="en-CA" altLang="en-US" u="sng" dirty="0"/>
          </a:p>
          <a:p>
            <a:pPr marL="342900" indent="-342900" eaLnBrk="1" hangingPunct="1">
              <a:buFont typeface="Arial" panose="020B0604020202020204" pitchFamily="34" charset="0"/>
              <a:buChar char="•"/>
            </a:pPr>
            <a:endParaRPr lang="en-CA" altLang="en-US" dirty="0"/>
          </a:p>
          <a:p>
            <a:r>
              <a:rPr lang="en-US" u="sng" dirty="0"/>
              <a:t>For Propane</a:t>
            </a:r>
          </a:p>
          <a:p>
            <a:endParaRPr lang="en-US" dirty="0"/>
          </a:p>
          <a:p>
            <a:endParaRPr lang="en-US" dirty="0">
              <a:cs typeface="Arial" panose="020B0604020202020204" pitchFamily="34" charset="0"/>
            </a:endParaRPr>
          </a:p>
          <a:p>
            <a:r>
              <a:rPr lang="en-US" sz="1800" dirty="0">
                <a:cs typeface="Arial" panose="020B0604020202020204" pitchFamily="34" charset="0"/>
              </a:rPr>
              <a:t>LHV = -2147 + 104.7 = </a:t>
            </a:r>
            <a:r>
              <a:rPr lang="en-US" sz="1800" b="1" dirty="0">
                <a:cs typeface="Arial" panose="020B0604020202020204" pitchFamily="34" charset="0"/>
              </a:rPr>
              <a:t>-2042 [MJ/</a:t>
            </a:r>
            <a:r>
              <a:rPr lang="en-US" sz="1800" b="1" dirty="0" err="1">
                <a:cs typeface="Arial" panose="020B0604020202020204" pitchFamily="34" charset="0"/>
              </a:rPr>
              <a:t>kmol_fuel</a:t>
            </a:r>
            <a:r>
              <a:rPr lang="en-US" sz="1800" b="1" dirty="0">
                <a:cs typeface="Arial" panose="020B0604020202020204" pitchFamily="34" charset="0"/>
              </a:rPr>
              <a:t>]</a:t>
            </a:r>
          </a:p>
          <a:p>
            <a:r>
              <a:rPr lang="en-US" sz="1800" dirty="0" err="1">
                <a:cs typeface="Arial" panose="020B0604020202020204" pitchFamily="34" charset="0"/>
              </a:rPr>
              <a:t>MW_mix</a:t>
            </a:r>
            <a:r>
              <a:rPr lang="en-US" sz="1800" dirty="0">
                <a:cs typeface="Arial" panose="020B0604020202020204" pitchFamily="34" charset="0"/>
              </a:rPr>
              <a:t> = </a:t>
            </a:r>
            <a:r>
              <a:rPr lang="en-US" sz="1800" dirty="0" err="1">
                <a:cs typeface="Arial" panose="020B0604020202020204" pitchFamily="34" charset="0"/>
              </a:rPr>
              <a:t>kmol_fuel</a:t>
            </a:r>
            <a:r>
              <a:rPr lang="en-US" sz="1800" dirty="0">
                <a:cs typeface="Arial" panose="020B0604020202020204" pitchFamily="34" charset="0"/>
              </a:rPr>
              <a:t>/((3*12)+(8*1)+(5*32)+(5*3.76*28))</a:t>
            </a:r>
            <a:r>
              <a:rPr lang="en-US" sz="1800" dirty="0" err="1">
                <a:cs typeface="Arial" panose="020B0604020202020204" pitchFamily="34" charset="0"/>
              </a:rPr>
              <a:t>kg_mix</a:t>
            </a:r>
            <a:r>
              <a:rPr lang="en-US" sz="1800" dirty="0">
                <a:cs typeface="Arial" panose="020B0604020202020204" pitchFamily="34" charset="0"/>
              </a:rPr>
              <a:t> </a:t>
            </a:r>
          </a:p>
          <a:p>
            <a:r>
              <a:rPr lang="en-US" sz="1800" dirty="0" err="1">
                <a:cs typeface="Arial" panose="020B0604020202020204" pitchFamily="34" charset="0"/>
              </a:rPr>
              <a:t>MW_mix</a:t>
            </a:r>
            <a:r>
              <a:rPr lang="en-US" sz="1800" dirty="0">
                <a:cs typeface="Arial" panose="020B0604020202020204" pitchFamily="34" charset="0"/>
              </a:rPr>
              <a:t> = 730.4 [</a:t>
            </a:r>
            <a:r>
              <a:rPr lang="en-US" sz="1800" dirty="0" err="1">
                <a:cs typeface="Arial" panose="020B0604020202020204" pitchFamily="34" charset="0"/>
              </a:rPr>
              <a:t>kmol_fuel</a:t>
            </a:r>
            <a:r>
              <a:rPr lang="en-US" sz="1800" dirty="0">
                <a:cs typeface="Arial" panose="020B0604020202020204" pitchFamily="34" charset="0"/>
              </a:rPr>
              <a:t>/</a:t>
            </a:r>
            <a:r>
              <a:rPr lang="en-US" sz="1800" dirty="0" err="1">
                <a:cs typeface="Arial" panose="020B0604020202020204" pitchFamily="34" charset="0"/>
              </a:rPr>
              <a:t>kg_mix</a:t>
            </a:r>
            <a:r>
              <a:rPr lang="en-US" sz="1800" dirty="0">
                <a:cs typeface="Arial" panose="020B0604020202020204" pitchFamily="34" charset="0"/>
              </a:rPr>
              <a:t>]</a:t>
            </a:r>
            <a:endParaRPr lang="en-US" sz="1800" b="1" dirty="0">
              <a:cs typeface="Arial" panose="020B0604020202020204" pitchFamily="34" charset="0"/>
            </a:endParaRPr>
          </a:p>
          <a:p>
            <a:r>
              <a:rPr lang="en-US" sz="1800" dirty="0">
                <a:cs typeface="Arial" panose="020B0604020202020204" pitchFamily="34" charset="0"/>
              </a:rPr>
              <a:t>LHV= -2042 [MJ/</a:t>
            </a:r>
            <a:r>
              <a:rPr lang="en-US" sz="1800" dirty="0" err="1">
                <a:cs typeface="Arial" panose="020B0604020202020204" pitchFamily="34" charset="0"/>
              </a:rPr>
              <a:t>kmol</a:t>
            </a:r>
            <a:r>
              <a:rPr lang="en-US" sz="1800" dirty="0">
                <a:cs typeface="Arial" panose="020B0604020202020204" pitchFamily="34" charset="0"/>
              </a:rPr>
              <a:t>] / 730.4 [</a:t>
            </a:r>
            <a:r>
              <a:rPr lang="en-US" sz="1800" dirty="0" err="1">
                <a:cs typeface="Arial" panose="020B0604020202020204" pitchFamily="34" charset="0"/>
              </a:rPr>
              <a:t>kmol_fuel</a:t>
            </a:r>
            <a:r>
              <a:rPr lang="en-US" sz="1800" dirty="0">
                <a:cs typeface="Arial" panose="020B0604020202020204" pitchFamily="34" charset="0"/>
              </a:rPr>
              <a:t>/</a:t>
            </a:r>
            <a:r>
              <a:rPr lang="en-US" sz="1800" dirty="0" err="1">
                <a:cs typeface="Arial" panose="020B0604020202020204" pitchFamily="34" charset="0"/>
              </a:rPr>
              <a:t>kg_mix</a:t>
            </a:r>
            <a:r>
              <a:rPr lang="en-US" sz="1800" dirty="0">
                <a:cs typeface="Arial" panose="020B0604020202020204" pitchFamily="34" charset="0"/>
              </a:rPr>
              <a:t>] </a:t>
            </a:r>
          </a:p>
          <a:p>
            <a:r>
              <a:rPr lang="en-US" sz="1800" dirty="0">
                <a:cs typeface="Arial" panose="020B0604020202020204" pitchFamily="34" charset="0"/>
              </a:rPr>
              <a:t>LHV= </a:t>
            </a:r>
            <a:r>
              <a:rPr lang="en-US" sz="1800" b="1" dirty="0">
                <a:cs typeface="Arial" panose="020B0604020202020204" pitchFamily="34" charset="0"/>
              </a:rPr>
              <a:t>-2.79 [MJ/</a:t>
            </a:r>
            <a:r>
              <a:rPr lang="en-US" sz="1800" b="1" dirty="0" err="1">
                <a:cs typeface="Arial" panose="020B0604020202020204" pitchFamily="34" charset="0"/>
              </a:rPr>
              <a:t>kg_mix</a:t>
            </a:r>
            <a:r>
              <a:rPr lang="en-US" sz="1800" b="1" dirty="0">
                <a:cs typeface="Arial" panose="020B0604020202020204" pitchFamily="34" charset="0"/>
              </a:rPr>
              <a:t>]</a:t>
            </a:r>
          </a:p>
          <a:p>
            <a:endParaRPr lang="en-US" sz="1800" b="1" dirty="0">
              <a:cs typeface="Arial" panose="020B0604020202020204" pitchFamily="34" charset="0"/>
            </a:endParaRPr>
          </a:p>
          <a:p>
            <a:r>
              <a:rPr lang="en-US" u="sng" dirty="0">
                <a:cs typeface="Arial" panose="020B0604020202020204" pitchFamily="34" charset="0"/>
              </a:rPr>
              <a:t>For Nitromethane</a:t>
            </a:r>
          </a:p>
          <a:p>
            <a:endParaRPr lang="en-US" sz="1800" dirty="0">
              <a:cs typeface="Arial" panose="020B0604020202020204" pitchFamily="34" charset="0"/>
            </a:endParaRPr>
          </a:p>
          <a:p>
            <a:endParaRPr lang="en-US" sz="1800" dirty="0">
              <a:cs typeface="Arial" panose="020B0604020202020204" pitchFamily="34" charset="0"/>
            </a:endParaRPr>
          </a:p>
          <a:p>
            <a:r>
              <a:rPr lang="en-US" sz="1800" dirty="0">
                <a:cs typeface="Arial" panose="020B0604020202020204" pitchFamily="34" charset="0"/>
              </a:rPr>
              <a:t>LHV = -756.2 + 74.7 = </a:t>
            </a:r>
            <a:r>
              <a:rPr lang="en-US" sz="1800" b="1" dirty="0">
                <a:cs typeface="Arial" panose="020B0604020202020204" pitchFamily="34" charset="0"/>
              </a:rPr>
              <a:t>-681.5 [MJ/</a:t>
            </a:r>
            <a:r>
              <a:rPr lang="en-US" sz="1800" b="1" dirty="0" err="1">
                <a:cs typeface="Arial" panose="020B0604020202020204" pitchFamily="34" charset="0"/>
              </a:rPr>
              <a:t>kmol_fuel</a:t>
            </a:r>
            <a:r>
              <a:rPr lang="en-US" sz="1800" b="1" dirty="0">
                <a:cs typeface="Arial" panose="020B0604020202020204" pitchFamily="34" charset="0"/>
              </a:rPr>
              <a:t>]</a:t>
            </a:r>
          </a:p>
          <a:p>
            <a:r>
              <a:rPr lang="en-US" sz="1800" dirty="0" err="1">
                <a:cs typeface="Arial" panose="020B0604020202020204" pitchFamily="34" charset="0"/>
              </a:rPr>
              <a:t>MW_mix</a:t>
            </a:r>
            <a:r>
              <a:rPr lang="en-US" sz="1800" dirty="0">
                <a:cs typeface="Arial" panose="020B0604020202020204" pitchFamily="34" charset="0"/>
              </a:rPr>
              <a:t> = </a:t>
            </a:r>
            <a:r>
              <a:rPr lang="en-US" sz="1800" dirty="0" err="1">
                <a:cs typeface="Arial" panose="020B0604020202020204" pitchFamily="34" charset="0"/>
              </a:rPr>
              <a:t>kmol</a:t>
            </a:r>
            <a:r>
              <a:rPr lang="en-US" sz="1800" dirty="0">
                <a:cs typeface="Arial" panose="020B0604020202020204" pitchFamily="34" charset="0"/>
              </a:rPr>
              <a:t>/((1*12)+(3*1)+(1*14)+(2*16)+(0.75*32)+(0.75*3.76*28))</a:t>
            </a:r>
            <a:r>
              <a:rPr lang="en-US" sz="1800" dirty="0" err="1">
                <a:cs typeface="Arial" panose="020B0604020202020204" pitchFamily="34" charset="0"/>
              </a:rPr>
              <a:t>kg_mix</a:t>
            </a:r>
            <a:endParaRPr lang="en-US" sz="1800" dirty="0">
              <a:cs typeface="Arial" panose="020B0604020202020204" pitchFamily="34" charset="0"/>
            </a:endParaRPr>
          </a:p>
          <a:p>
            <a:r>
              <a:rPr lang="en-US" sz="1800" dirty="0" err="1">
                <a:cs typeface="Arial" panose="020B0604020202020204" pitchFamily="34" charset="0"/>
              </a:rPr>
              <a:t>MW_mix</a:t>
            </a:r>
            <a:r>
              <a:rPr lang="en-US" sz="1800" dirty="0">
                <a:cs typeface="Arial" panose="020B0604020202020204" pitchFamily="34" charset="0"/>
              </a:rPr>
              <a:t> = 163.96 [</a:t>
            </a:r>
            <a:r>
              <a:rPr lang="en-US" sz="1800" dirty="0" err="1">
                <a:cs typeface="Arial" panose="020B0604020202020204" pitchFamily="34" charset="0"/>
              </a:rPr>
              <a:t>kmol_fuel</a:t>
            </a:r>
            <a:r>
              <a:rPr lang="en-US" sz="1800" dirty="0">
                <a:cs typeface="Arial" panose="020B0604020202020204" pitchFamily="34" charset="0"/>
              </a:rPr>
              <a:t>/</a:t>
            </a:r>
            <a:r>
              <a:rPr lang="en-US" sz="1800" dirty="0" err="1">
                <a:cs typeface="Arial" panose="020B0604020202020204" pitchFamily="34" charset="0"/>
              </a:rPr>
              <a:t>kg_mix</a:t>
            </a:r>
            <a:r>
              <a:rPr lang="en-US" sz="1800" dirty="0">
                <a:cs typeface="Arial" panose="020B0604020202020204" pitchFamily="34" charset="0"/>
              </a:rPr>
              <a:t>]</a:t>
            </a:r>
          </a:p>
          <a:p>
            <a:r>
              <a:rPr lang="en-US" sz="1800" dirty="0">
                <a:cs typeface="Arial" panose="020B0604020202020204" pitchFamily="34" charset="0"/>
              </a:rPr>
              <a:t>LHV = -681.5 [MJ/</a:t>
            </a:r>
            <a:r>
              <a:rPr lang="en-US" sz="1800" dirty="0" err="1">
                <a:cs typeface="Arial" panose="020B0604020202020204" pitchFamily="34" charset="0"/>
              </a:rPr>
              <a:t>kmol</a:t>
            </a:r>
            <a:r>
              <a:rPr lang="en-US" sz="1800" dirty="0">
                <a:cs typeface="Arial" panose="020B0604020202020204" pitchFamily="34" charset="0"/>
              </a:rPr>
              <a:t>] / 163.96 [</a:t>
            </a:r>
            <a:r>
              <a:rPr lang="en-US" sz="1800" dirty="0" err="1">
                <a:cs typeface="Arial" panose="020B0604020202020204" pitchFamily="34" charset="0"/>
              </a:rPr>
              <a:t>kmol_fuel</a:t>
            </a:r>
            <a:r>
              <a:rPr lang="en-US" sz="1800" dirty="0">
                <a:cs typeface="Arial" panose="020B0604020202020204" pitchFamily="34" charset="0"/>
              </a:rPr>
              <a:t>/</a:t>
            </a:r>
            <a:r>
              <a:rPr lang="en-US" sz="1800" dirty="0" err="1">
                <a:cs typeface="Arial" panose="020B0604020202020204" pitchFamily="34" charset="0"/>
              </a:rPr>
              <a:t>kg_mix</a:t>
            </a:r>
            <a:r>
              <a:rPr lang="en-US" sz="1800" dirty="0">
                <a:cs typeface="Arial" panose="020B0604020202020204" pitchFamily="34" charset="0"/>
              </a:rPr>
              <a:t>]</a:t>
            </a:r>
          </a:p>
          <a:p>
            <a:r>
              <a:rPr lang="en-US" sz="1800" dirty="0">
                <a:cs typeface="Arial" panose="020B0604020202020204" pitchFamily="34" charset="0"/>
              </a:rPr>
              <a:t>LHV= </a:t>
            </a:r>
            <a:r>
              <a:rPr lang="en-US" sz="1800" b="1" dirty="0">
                <a:cs typeface="Arial" panose="020B0604020202020204" pitchFamily="34" charset="0"/>
              </a:rPr>
              <a:t>-4.15 [MJ/</a:t>
            </a:r>
            <a:r>
              <a:rPr lang="en-US" sz="1800" b="1" dirty="0" err="1">
                <a:cs typeface="Arial" panose="020B0604020202020204" pitchFamily="34" charset="0"/>
              </a:rPr>
              <a:t>kg_mix</a:t>
            </a:r>
            <a:r>
              <a:rPr lang="en-US" sz="1800" b="1" dirty="0">
                <a:cs typeface="Arial" panose="020B0604020202020204" pitchFamily="34" charset="0"/>
              </a:rPr>
              <a:t>]</a:t>
            </a:r>
          </a:p>
          <a:p>
            <a:endParaRPr lang="en-US" sz="1800" dirty="0">
              <a:cs typeface="Arial" panose="020B0604020202020204" pitchFamily="34" charset="0"/>
            </a:endParaRPr>
          </a:p>
        </p:txBody>
      </p:sp>
      <p:sp>
        <p:nvSpPr>
          <p:cNvPr id="2" name="Rectangle 2">
            <a:extLst>
              <a:ext uri="{FF2B5EF4-FFF2-40B4-BE49-F238E27FC236}">
                <a16:creationId xmlns:a16="http://schemas.microsoft.com/office/drawing/2014/main" id="{22AA6542-AD6F-C23E-660C-1B74011D839F}"/>
              </a:ext>
            </a:extLst>
          </p:cNvPr>
          <p:cNvSpPr>
            <a:spLocks noChangeArrowheads="1"/>
          </p:cNvSpPr>
          <p:nvPr/>
        </p:nvSpPr>
        <p:spPr bwMode="auto">
          <a:xfrm>
            <a:off x="838200" y="1621775"/>
            <a:ext cx="89121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6" name="Rectangle 4">
            <a:extLst>
              <a:ext uri="{FF2B5EF4-FFF2-40B4-BE49-F238E27FC236}">
                <a16:creationId xmlns:a16="http://schemas.microsoft.com/office/drawing/2014/main" id="{49A63E7E-610F-E069-2C57-A629B2F85E5B}"/>
              </a:ext>
            </a:extLst>
          </p:cNvPr>
          <p:cNvSpPr>
            <a:spLocks noChangeArrowheads="1"/>
          </p:cNvSpPr>
          <p:nvPr/>
        </p:nvSpPr>
        <p:spPr bwMode="auto">
          <a:xfrm>
            <a:off x="604838" y="4330698"/>
            <a:ext cx="99028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C32A2A7A-DA93-6D23-EF65-002496E70C17}"/>
              </a:ext>
            </a:extLst>
          </p:cNvPr>
          <p:cNvGraphicFramePr>
            <a:graphicFrameLocks noChangeAspect="1"/>
          </p:cNvGraphicFramePr>
          <p:nvPr/>
        </p:nvGraphicFramePr>
        <p:xfrm>
          <a:off x="604838" y="1977476"/>
          <a:ext cx="5908528" cy="365476"/>
        </p:xfrm>
        <a:graphic>
          <a:graphicData uri="http://schemas.openxmlformats.org/presentationml/2006/ole">
            <mc:AlternateContent xmlns:mc="http://schemas.openxmlformats.org/markup-compatibility/2006">
              <mc:Choice xmlns:v="urn:schemas-microsoft-com:vml" Requires="v">
                <p:oleObj name="Equation" r:id="rId2" imgW="3695700" imgH="228600" progId="Equation.3">
                  <p:embed/>
                </p:oleObj>
              </mc:Choice>
              <mc:Fallback>
                <p:oleObj name="Equation" r:id="rId2" imgW="3695700" imgH="228600" progId="Equation.3">
                  <p:embed/>
                  <p:pic>
                    <p:nvPicPr>
                      <p:cNvPr id="7" name="Object 6">
                        <a:extLst>
                          <a:ext uri="{FF2B5EF4-FFF2-40B4-BE49-F238E27FC236}">
                            <a16:creationId xmlns:a16="http://schemas.microsoft.com/office/drawing/2014/main" id="{C32A2A7A-DA93-6D23-EF65-002496E70C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838" y="1977476"/>
                        <a:ext cx="5908528" cy="365476"/>
                      </a:xfrm>
                      <a:prstGeom prst="rect">
                        <a:avLst/>
                      </a:prstGeom>
                      <a:noFill/>
                    </p:spPr>
                  </p:pic>
                </p:oleObj>
              </mc:Fallback>
            </mc:AlternateContent>
          </a:graphicData>
        </a:graphic>
      </p:graphicFrame>
      <p:sp>
        <p:nvSpPr>
          <p:cNvPr id="8" name="Rectangle 6">
            <a:extLst>
              <a:ext uri="{FF2B5EF4-FFF2-40B4-BE49-F238E27FC236}">
                <a16:creationId xmlns:a16="http://schemas.microsoft.com/office/drawing/2014/main" id="{48607C76-E8E2-A9D3-B2A9-C54138C715BC}"/>
              </a:ext>
            </a:extLst>
          </p:cNvPr>
          <p:cNvSpPr>
            <a:spLocks noChangeArrowheads="1"/>
          </p:cNvSpPr>
          <p:nvPr/>
        </p:nvSpPr>
        <p:spPr bwMode="auto">
          <a:xfrm>
            <a:off x="604838" y="4330698"/>
            <a:ext cx="99028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48E6EFDA-D3EC-4BB0-EF61-E495D07FF721}"/>
              </a:ext>
            </a:extLst>
          </p:cNvPr>
          <p:cNvGraphicFramePr>
            <a:graphicFrameLocks noChangeAspect="1"/>
          </p:cNvGraphicFramePr>
          <p:nvPr>
            <p:extLst>
              <p:ext uri="{D42A27DB-BD31-4B8C-83A1-F6EECF244321}">
                <p14:modId xmlns:p14="http://schemas.microsoft.com/office/powerpoint/2010/main" val="194867052"/>
              </p:ext>
            </p:extLst>
          </p:nvPr>
        </p:nvGraphicFramePr>
        <p:xfrm>
          <a:off x="604838" y="4498064"/>
          <a:ext cx="7700962" cy="378736"/>
        </p:xfrm>
        <a:graphic>
          <a:graphicData uri="http://schemas.openxmlformats.org/presentationml/2006/ole">
            <mc:AlternateContent xmlns:mc="http://schemas.openxmlformats.org/markup-compatibility/2006">
              <mc:Choice xmlns:v="urn:schemas-microsoft-com:vml" Requires="v">
                <p:oleObj name="Equation" r:id="rId4" imgW="4648200" imgH="228600" progId="Equation.3">
                  <p:embed/>
                </p:oleObj>
              </mc:Choice>
              <mc:Fallback>
                <p:oleObj name="Equation" r:id="rId4" imgW="4648200" imgH="228600" progId="Equation.3">
                  <p:embed/>
                  <p:pic>
                    <p:nvPicPr>
                      <p:cNvPr id="9" name="Object 8">
                        <a:extLst>
                          <a:ext uri="{FF2B5EF4-FFF2-40B4-BE49-F238E27FC236}">
                            <a16:creationId xmlns:a16="http://schemas.microsoft.com/office/drawing/2014/main" id="{48E6EFDA-D3EC-4BB0-EF61-E495D07FF7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4838" y="4498064"/>
                        <a:ext cx="7700962" cy="378736"/>
                      </a:xfrm>
                      <a:prstGeom prst="rect">
                        <a:avLst/>
                      </a:prstGeom>
                      <a:noFill/>
                    </p:spPr>
                  </p:pic>
                </p:oleObj>
              </mc:Fallback>
            </mc:AlternateContent>
          </a:graphicData>
        </a:graphic>
      </p:graphicFrame>
    </p:spTree>
    <p:extLst>
      <p:ext uri="{BB962C8B-B14F-4D97-AF65-F5344CB8AC3E}">
        <p14:creationId xmlns:p14="http://schemas.microsoft.com/office/powerpoint/2010/main" val="2879557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0526E-D96A-4C51-02B5-4B5C7EA840A4}"/>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0D359B2C-58F5-C5F7-E1F9-F428667559A5}"/>
              </a:ext>
            </a:extLst>
          </p:cNvPr>
          <p:cNvSpPr txBox="1">
            <a:spLocks noChangeArrowheads="1"/>
          </p:cNvSpPr>
          <p:nvPr/>
        </p:nvSpPr>
        <p:spPr bwMode="auto">
          <a:xfrm>
            <a:off x="1541583" y="395943"/>
            <a:ext cx="62451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Heat of Reaction Activity Follow-Up</a:t>
            </a:r>
            <a:endParaRPr lang="en-US" altLang="en-US" sz="2800" dirty="0"/>
          </a:p>
        </p:txBody>
      </p:sp>
      <p:sp>
        <p:nvSpPr>
          <p:cNvPr id="10249" name="Rectangle 11">
            <a:extLst>
              <a:ext uri="{FF2B5EF4-FFF2-40B4-BE49-F238E27FC236}">
                <a16:creationId xmlns:a16="http://schemas.microsoft.com/office/drawing/2014/main" id="{E6D45576-094E-BBF5-7A40-D62DC9131AE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BDA4343F-553D-442D-48ED-68ECBDCE7332}"/>
              </a:ext>
            </a:extLst>
          </p:cNvPr>
          <p:cNvSpPr txBox="1">
            <a:spLocks noChangeArrowheads="1"/>
          </p:cNvSpPr>
          <p:nvPr/>
        </p:nvSpPr>
        <p:spPr bwMode="auto">
          <a:xfrm>
            <a:off x="309562" y="917912"/>
            <a:ext cx="8229600" cy="3170099"/>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sym typeface="Wingdings" panose="05000000000000000000" pitchFamily="2" charset="2"/>
              </a:rPr>
              <a:t>How do we calculate energy released for combustion engine?</a:t>
            </a:r>
          </a:p>
          <a:p>
            <a:endParaRPr lang="en-US" dirty="0"/>
          </a:p>
          <a:p>
            <a:pPr marL="342900" indent="-342900">
              <a:buFont typeface="Arial" panose="020B0604020202020204" pitchFamily="34" charset="0"/>
              <a:buChar char="•"/>
            </a:pPr>
            <a:r>
              <a:rPr lang="en-US" dirty="0"/>
              <a:t>Calculate LHV for the fuel [MJ/</a:t>
            </a:r>
            <a:r>
              <a:rPr lang="en-US" dirty="0" err="1"/>
              <a:t>kmol_fuel</a:t>
            </a:r>
            <a:r>
              <a:rPr lang="en-US" dirty="0"/>
              <a:t>]</a:t>
            </a:r>
          </a:p>
          <a:p>
            <a:pPr marL="342900" indent="-342900">
              <a:buFont typeface="Arial" panose="020B0604020202020204" pitchFamily="34" charset="0"/>
              <a:buChar char="•"/>
            </a:pPr>
            <a:r>
              <a:rPr lang="en-US" dirty="0"/>
              <a:t>Calculate LHV for the mixture [MJ/</a:t>
            </a:r>
            <a:r>
              <a:rPr lang="en-US" dirty="0" err="1"/>
              <a:t>kg_mix</a:t>
            </a:r>
            <a:r>
              <a:rPr lang="en-US" dirty="0"/>
              <a:t>]</a:t>
            </a:r>
          </a:p>
          <a:p>
            <a:pPr marL="342900" indent="-342900">
              <a:buFont typeface="Arial" panose="020B0604020202020204" pitchFamily="34" charset="0"/>
              <a:buChar char="•"/>
            </a:pPr>
            <a:r>
              <a:rPr lang="en-US" dirty="0"/>
              <a:t>Calculate specific volume of the mixture [ft^3/</a:t>
            </a:r>
            <a:r>
              <a:rPr lang="en-US" dirty="0" err="1"/>
              <a:t>lbm</a:t>
            </a:r>
            <a:r>
              <a:rPr lang="en-US" dirty="0"/>
              <a:t>]</a:t>
            </a:r>
          </a:p>
          <a:p>
            <a:pPr marL="342900" indent="-342900">
              <a:buFont typeface="Arial" panose="020B0604020202020204" pitchFamily="34" charset="0"/>
              <a:buChar char="•"/>
            </a:pPr>
            <a:r>
              <a:rPr lang="en-US" dirty="0"/>
              <a:t>Use cylinder displaced volume and volumetric efficiency divided by mixture specific volume to calculate mass of mixture in the cycle</a:t>
            </a:r>
          </a:p>
          <a:p>
            <a:pPr marL="342900" indent="-342900">
              <a:buFont typeface="Arial" panose="020B0604020202020204" pitchFamily="34" charset="0"/>
              <a:buChar char="•"/>
            </a:pPr>
            <a:r>
              <a:rPr lang="en-US" dirty="0"/>
              <a:t>Calculate heat released by: </a:t>
            </a:r>
            <a:r>
              <a:rPr lang="en-US" dirty="0" err="1"/>
              <a:t>LHV_mix</a:t>
            </a:r>
            <a:r>
              <a:rPr lang="en-US" dirty="0"/>
              <a:t> * </a:t>
            </a:r>
            <a:r>
              <a:rPr lang="en-US" dirty="0" err="1"/>
              <a:t>m_mix</a:t>
            </a:r>
            <a:endParaRPr lang="en-US" dirty="0"/>
          </a:p>
          <a:p>
            <a:pPr marL="0" marR="0">
              <a:spcBef>
                <a:spcPts val="0"/>
              </a:spcBef>
              <a:spcAft>
                <a:spcPts val="0"/>
              </a:spcAft>
            </a:pPr>
            <a:endParaRPr lang="en-US" dirty="0">
              <a:ea typeface="Times New Roman" panose="02020603050405020304" pitchFamily="18" charset="0"/>
              <a:cs typeface="Arial" panose="020B0604020202020204" pitchFamily="34" charset="0"/>
            </a:endParaRPr>
          </a:p>
          <a:p>
            <a:pPr marL="0" marR="0">
              <a:spcBef>
                <a:spcPts val="0"/>
              </a:spcBef>
              <a:spcAft>
                <a:spcPts val="0"/>
              </a:spcAft>
            </a:pPr>
            <a:r>
              <a:rPr lang="en-US" dirty="0">
                <a:ea typeface="Times New Roman" panose="02020603050405020304" pitchFamily="18" charset="0"/>
                <a:cs typeface="Arial" panose="020B0604020202020204" pitchFamily="34" charset="0"/>
              </a:rPr>
              <a:t>EES Code Comparing Methanol and </a:t>
            </a:r>
            <a:r>
              <a:rPr lang="en-US" dirty="0" err="1">
                <a:ea typeface="Times New Roman" panose="02020603050405020304" pitchFamily="18" charset="0"/>
                <a:cs typeface="Arial" panose="020B0604020202020204" pitchFamily="34" charset="0"/>
              </a:rPr>
              <a:t>IsoOctane</a:t>
            </a:r>
            <a:endParaRPr lang="en-US" dirty="0">
              <a:ea typeface="Times New Roman" panose="02020603050405020304" pitchFamily="18" charset="0"/>
              <a:cs typeface="Arial" panose="020B0604020202020204" pitchFamily="34" charset="0"/>
            </a:endParaRPr>
          </a:p>
        </p:txBody>
      </p:sp>
      <p:sp>
        <p:nvSpPr>
          <p:cNvPr id="2" name="Rectangle 2">
            <a:extLst>
              <a:ext uri="{FF2B5EF4-FFF2-40B4-BE49-F238E27FC236}">
                <a16:creationId xmlns:a16="http://schemas.microsoft.com/office/drawing/2014/main" id="{22AA6542-AD6F-C23E-660C-1B74011D839F}"/>
              </a:ext>
            </a:extLst>
          </p:cNvPr>
          <p:cNvSpPr>
            <a:spLocks noChangeArrowheads="1"/>
          </p:cNvSpPr>
          <p:nvPr/>
        </p:nvSpPr>
        <p:spPr bwMode="auto">
          <a:xfrm>
            <a:off x="838200" y="1621775"/>
            <a:ext cx="89121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15243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0526E-D96A-4C51-02B5-4B5C7EA840A4}"/>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0D359B2C-58F5-C5F7-E1F9-F428667559A5}"/>
              </a:ext>
            </a:extLst>
          </p:cNvPr>
          <p:cNvSpPr txBox="1">
            <a:spLocks noChangeArrowheads="1"/>
          </p:cNvSpPr>
          <p:nvPr/>
        </p:nvSpPr>
        <p:spPr bwMode="auto">
          <a:xfrm>
            <a:off x="2715532" y="395943"/>
            <a:ext cx="38972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Notes from EES Code</a:t>
            </a:r>
            <a:endParaRPr lang="en-US" altLang="en-US" sz="2800" dirty="0"/>
          </a:p>
        </p:txBody>
      </p:sp>
      <p:sp>
        <p:nvSpPr>
          <p:cNvPr id="10249" name="Rectangle 11">
            <a:extLst>
              <a:ext uri="{FF2B5EF4-FFF2-40B4-BE49-F238E27FC236}">
                <a16:creationId xmlns:a16="http://schemas.microsoft.com/office/drawing/2014/main" id="{E6D45576-094E-BBF5-7A40-D62DC9131AE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BDA4343F-553D-442D-48ED-68ECBDCE7332}"/>
              </a:ext>
            </a:extLst>
          </p:cNvPr>
          <p:cNvSpPr txBox="1">
            <a:spLocks noChangeArrowheads="1"/>
          </p:cNvSpPr>
          <p:nvPr/>
        </p:nvSpPr>
        <p:spPr bwMode="auto">
          <a:xfrm>
            <a:off x="309562" y="917912"/>
            <a:ext cx="8229600" cy="5570756"/>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dirty="0"/>
              <a:t>Changing from stoichiometric mixture of gasoline to stoichiometric mixture of methanol (with no other changes) *should* slightly increase power output. Our EES code says otherwise (34% decrease in energy released). </a:t>
            </a:r>
          </a:p>
          <a:p>
            <a:endParaRPr lang="en-US" dirty="0"/>
          </a:p>
          <a:p>
            <a:r>
              <a:rPr lang="en-US" dirty="0"/>
              <a:t>Things we didn’t account for:</a:t>
            </a:r>
          </a:p>
          <a:p>
            <a:pPr marL="342900" indent="-342900">
              <a:buFont typeface="Arial" panose="020B0604020202020204" pitchFamily="34" charset="0"/>
              <a:buChar char="•"/>
            </a:pPr>
            <a:r>
              <a:rPr lang="en-US" sz="1800" dirty="0"/>
              <a:t>Inlet temperature (chemical intercooler) </a:t>
            </a:r>
            <a:r>
              <a:rPr lang="en-US" sz="1800" dirty="0">
                <a:sym typeface="Wingdings" panose="05000000000000000000" pitchFamily="2" charset="2"/>
              </a:rPr>
              <a:t> Methanol will be much cooler</a:t>
            </a:r>
          </a:p>
          <a:p>
            <a:pPr marL="342900" indent="-342900">
              <a:buFont typeface="Arial" panose="020B0604020202020204" pitchFamily="34" charset="0"/>
              <a:buChar char="•"/>
            </a:pPr>
            <a:r>
              <a:rPr lang="en-US" sz="1800" dirty="0">
                <a:sym typeface="Wingdings" panose="05000000000000000000" pitchFamily="2" charset="2"/>
              </a:rPr>
              <a:t>Heat of reaction for actual temperature change from products to reactants</a:t>
            </a:r>
            <a:br>
              <a:rPr lang="en-US" sz="1800" dirty="0">
                <a:sym typeface="Wingdings" panose="05000000000000000000" pitchFamily="2" charset="2"/>
              </a:rPr>
            </a:br>
            <a:r>
              <a:rPr lang="en-US" sz="1800" dirty="0">
                <a:sym typeface="Wingdings" panose="05000000000000000000" pitchFamily="2" charset="2"/>
              </a:rPr>
              <a:t> Methanol exhaust should be MUCH cooler</a:t>
            </a:r>
          </a:p>
          <a:p>
            <a:pPr marL="342900" indent="-342900">
              <a:buFont typeface="Arial" panose="020B0604020202020204" pitchFamily="34" charset="0"/>
              <a:buChar char="•"/>
            </a:pPr>
            <a:r>
              <a:rPr lang="en-US" sz="1800" dirty="0">
                <a:sym typeface="Wingdings" panose="05000000000000000000" pitchFamily="2" charset="2"/>
              </a:rPr>
              <a:t>Mass burn rate differences  methanol will burn slightly faster, so the efficiency of the actual thermodynamic cycle will be higher for the methanol engine.</a:t>
            </a:r>
          </a:p>
          <a:p>
            <a:pPr marL="342900" indent="-342900">
              <a:buFont typeface="Arial" panose="020B0604020202020204" pitchFamily="34" charset="0"/>
              <a:buChar char="•"/>
            </a:pPr>
            <a:r>
              <a:rPr lang="en-US" sz="1800" dirty="0">
                <a:sym typeface="Wingdings" panose="05000000000000000000" pitchFamily="2" charset="2"/>
              </a:rPr>
              <a:t>Lower combustion temperature means less heat transfer (waste heat) during expansion stroke  greater efficiency</a:t>
            </a:r>
          </a:p>
          <a:p>
            <a:pPr marL="342900" indent="-342900">
              <a:buFont typeface="Arial" panose="020B0604020202020204" pitchFamily="34" charset="0"/>
              <a:buChar char="•"/>
            </a:pPr>
            <a:endParaRPr lang="en-US" sz="1800" dirty="0">
              <a:sym typeface="Wingdings" panose="05000000000000000000" pitchFamily="2" charset="2"/>
            </a:endParaRPr>
          </a:p>
          <a:p>
            <a:r>
              <a:rPr lang="en-US" dirty="0">
                <a:sym typeface="Wingdings" panose="05000000000000000000" pitchFamily="2" charset="2"/>
              </a:rPr>
              <a:t>Changes you would make if you were changing fuels</a:t>
            </a:r>
          </a:p>
          <a:p>
            <a:pPr marL="342900" indent="-342900">
              <a:buFont typeface="Arial" panose="020B0604020202020204" pitchFamily="34" charset="0"/>
              <a:buChar char="•"/>
            </a:pPr>
            <a:r>
              <a:rPr lang="en-US" sz="1800" dirty="0">
                <a:sym typeface="Wingdings" panose="05000000000000000000" pitchFamily="2" charset="2"/>
              </a:rPr>
              <a:t>Methanol has an average octane of 119, where gasoline is more like 91.</a:t>
            </a:r>
          </a:p>
          <a:p>
            <a:pPr marL="342900" indent="-342900">
              <a:buFont typeface="Arial" panose="020B0604020202020204" pitchFamily="34" charset="0"/>
              <a:buChar char="•"/>
            </a:pPr>
            <a:r>
              <a:rPr lang="en-US" sz="1800" dirty="0">
                <a:sym typeface="Wingdings" panose="05000000000000000000" pitchFamily="2" charset="2"/>
              </a:rPr>
              <a:t>Increase static compression ratio  cycle efficiency improves </a:t>
            </a:r>
          </a:p>
          <a:p>
            <a:pPr marL="342900" indent="-342900">
              <a:buFont typeface="Arial" panose="020B0604020202020204" pitchFamily="34" charset="0"/>
              <a:buChar char="•"/>
            </a:pPr>
            <a:r>
              <a:rPr lang="en-US" sz="1800" dirty="0">
                <a:sym typeface="Wingdings" panose="05000000000000000000" pitchFamily="2" charset="2"/>
              </a:rPr>
              <a:t>Changes to ignition timing  cycle efficiency improves</a:t>
            </a:r>
            <a:endParaRPr lang="en-US" dirty="0"/>
          </a:p>
        </p:txBody>
      </p:sp>
      <p:sp>
        <p:nvSpPr>
          <p:cNvPr id="2" name="Rectangle 2">
            <a:extLst>
              <a:ext uri="{FF2B5EF4-FFF2-40B4-BE49-F238E27FC236}">
                <a16:creationId xmlns:a16="http://schemas.microsoft.com/office/drawing/2014/main" id="{22AA6542-AD6F-C23E-660C-1B74011D839F}"/>
              </a:ext>
            </a:extLst>
          </p:cNvPr>
          <p:cNvSpPr>
            <a:spLocks noChangeArrowheads="1"/>
          </p:cNvSpPr>
          <p:nvPr/>
        </p:nvSpPr>
        <p:spPr bwMode="auto">
          <a:xfrm>
            <a:off x="838200" y="1621775"/>
            <a:ext cx="89121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74958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0526E-D96A-4C51-02B5-4B5C7EA840A4}"/>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0D359B2C-58F5-C5F7-E1F9-F428667559A5}"/>
              </a:ext>
            </a:extLst>
          </p:cNvPr>
          <p:cNvSpPr txBox="1">
            <a:spLocks noChangeArrowheads="1"/>
          </p:cNvSpPr>
          <p:nvPr/>
        </p:nvSpPr>
        <p:spPr bwMode="auto">
          <a:xfrm>
            <a:off x="2923925" y="395943"/>
            <a:ext cx="34804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Other Fuel Choices</a:t>
            </a:r>
            <a:endParaRPr lang="en-US" altLang="en-US" sz="2800" dirty="0"/>
          </a:p>
        </p:txBody>
      </p:sp>
      <p:sp>
        <p:nvSpPr>
          <p:cNvPr id="10249" name="Rectangle 11">
            <a:extLst>
              <a:ext uri="{FF2B5EF4-FFF2-40B4-BE49-F238E27FC236}">
                <a16:creationId xmlns:a16="http://schemas.microsoft.com/office/drawing/2014/main" id="{E6D45576-094E-BBF5-7A40-D62DC9131AE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BDA4343F-553D-442D-48ED-68ECBDCE7332}"/>
              </a:ext>
            </a:extLst>
          </p:cNvPr>
          <p:cNvSpPr txBox="1">
            <a:spLocks noChangeArrowheads="1"/>
          </p:cNvSpPr>
          <p:nvPr/>
        </p:nvSpPr>
        <p:spPr bwMode="auto">
          <a:xfrm>
            <a:off x="309562" y="917912"/>
            <a:ext cx="8229600" cy="5786199"/>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dirty="0"/>
              <a:t>Alcohol fuels have a ‘OH’ branch that replaces a regular H for hydrocarbon fuels. </a:t>
            </a:r>
          </a:p>
          <a:p>
            <a:endParaRPr lang="en-US" dirty="0"/>
          </a:p>
          <a:p>
            <a:r>
              <a:rPr lang="en-US" dirty="0"/>
              <a:t>Alcohol Notes:</a:t>
            </a:r>
          </a:p>
          <a:p>
            <a:pPr marL="342900" indent="-342900">
              <a:buFont typeface="Arial" panose="020B0604020202020204" pitchFamily="34" charset="0"/>
              <a:buChar char="•"/>
            </a:pPr>
            <a:r>
              <a:rPr lang="en-US" sz="1800" dirty="0"/>
              <a:t>Intake charge cooling from higher evaporation phase change</a:t>
            </a:r>
            <a:endParaRPr lang="en-US" sz="1800" dirty="0">
              <a:sym typeface="Wingdings" panose="05000000000000000000" pitchFamily="2" charset="2"/>
            </a:endParaRPr>
          </a:p>
          <a:p>
            <a:pPr marL="342900" indent="-342900">
              <a:buFont typeface="Arial" panose="020B0604020202020204" pitchFamily="34" charset="0"/>
              <a:buChar char="•"/>
            </a:pPr>
            <a:r>
              <a:rPr lang="en-US" sz="1800" dirty="0">
                <a:sym typeface="Wingdings" panose="05000000000000000000" pitchFamily="2" charset="2"/>
              </a:rPr>
              <a:t>Lower stoichiometric air-fuel ratio – more fuel means more fuel to burn</a:t>
            </a:r>
            <a:br>
              <a:rPr lang="en-US" sz="1800" dirty="0">
                <a:sym typeface="Wingdings" panose="05000000000000000000" pitchFamily="2" charset="2"/>
              </a:rPr>
            </a:br>
            <a:r>
              <a:rPr lang="en-US" sz="1800" dirty="0">
                <a:sym typeface="Wingdings" panose="05000000000000000000" pitchFamily="2" charset="2"/>
              </a:rPr>
              <a:t>(but much lower fuel economy if measured in MPG)</a:t>
            </a:r>
          </a:p>
          <a:p>
            <a:pPr marL="342900" indent="-342900">
              <a:buFont typeface="Arial" panose="020B0604020202020204" pitchFamily="34" charset="0"/>
              <a:buChar char="•"/>
            </a:pPr>
            <a:r>
              <a:rPr lang="en-US" sz="1800" dirty="0">
                <a:sym typeface="Wingdings" panose="05000000000000000000" pitchFamily="2" charset="2"/>
              </a:rPr>
              <a:t>Lower combustion temperatures  less waste heat</a:t>
            </a:r>
          </a:p>
          <a:p>
            <a:pPr marL="342900" indent="-342900">
              <a:buFont typeface="Arial" panose="020B0604020202020204" pitchFamily="34" charset="0"/>
              <a:buChar char="•"/>
            </a:pPr>
            <a:r>
              <a:rPr lang="en-US" sz="1800" dirty="0">
                <a:sym typeface="Wingdings" panose="05000000000000000000" pitchFamily="2" charset="2"/>
              </a:rPr>
              <a:t>Alcohol fuels can form small amounts of aldehydes (acetaldehyde, formaldehyde, etc.) in the exhaust. We do *not* want these in our groundwater. </a:t>
            </a:r>
          </a:p>
          <a:p>
            <a:pPr marL="342900" indent="-342900">
              <a:buFont typeface="Arial" panose="020B0604020202020204" pitchFamily="34" charset="0"/>
              <a:buChar char="•"/>
            </a:pPr>
            <a:endParaRPr lang="en-US" sz="1800" dirty="0">
              <a:sym typeface="Wingdings" panose="05000000000000000000" pitchFamily="2" charset="2"/>
            </a:endParaRPr>
          </a:p>
          <a:p>
            <a:r>
              <a:rPr lang="en-US" dirty="0">
                <a:sym typeface="Wingdings" panose="05000000000000000000" pitchFamily="2" charset="2"/>
              </a:rPr>
              <a:t>Hydrogen Notes:</a:t>
            </a:r>
          </a:p>
          <a:p>
            <a:pPr marL="342900" indent="-342900">
              <a:buFont typeface="Arial" panose="020B0604020202020204" pitchFamily="34" charset="0"/>
              <a:buChar char="•"/>
            </a:pPr>
            <a:r>
              <a:rPr lang="en-US" sz="1800" dirty="0">
                <a:sym typeface="Wingdings" panose="05000000000000000000" pitchFamily="2" charset="2"/>
              </a:rPr>
              <a:t>Hydrogen has an average octane of over 130</a:t>
            </a:r>
          </a:p>
          <a:p>
            <a:pPr marL="342900" indent="-342900">
              <a:buFont typeface="Arial" panose="020B0604020202020204" pitchFamily="34" charset="0"/>
              <a:buChar char="•"/>
            </a:pPr>
            <a:r>
              <a:rPr lang="en-US" sz="1800" dirty="0">
                <a:sym typeface="Wingdings" panose="05000000000000000000" pitchFamily="2" charset="2"/>
              </a:rPr>
              <a:t>Much higher autoignition temperature than gasoline</a:t>
            </a:r>
          </a:p>
          <a:p>
            <a:pPr marL="342900" indent="-342900">
              <a:buFont typeface="Arial" panose="020B0604020202020204" pitchFamily="34" charset="0"/>
              <a:buChar char="•"/>
            </a:pPr>
            <a:r>
              <a:rPr lang="en-US" sz="1800" dirty="0">
                <a:sym typeface="Wingdings" panose="05000000000000000000" pitchFamily="2" charset="2"/>
              </a:rPr>
              <a:t>Low density makes storage and injection difficult</a:t>
            </a:r>
          </a:p>
          <a:p>
            <a:pPr marL="342900" indent="-342900">
              <a:buFont typeface="Arial" panose="020B0604020202020204" pitchFamily="34" charset="0"/>
              <a:buChar char="•"/>
            </a:pPr>
            <a:r>
              <a:rPr lang="en-US" sz="1800" dirty="0">
                <a:sym typeface="Wingdings" panose="05000000000000000000" pitchFamily="2" charset="2"/>
              </a:rPr>
              <a:t>High diffusion makes manifold or port injection somewhat unsafe</a:t>
            </a:r>
          </a:p>
          <a:p>
            <a:pPr marL="342900" indent="-342900">
              <a:buFont typeface="Arial" panose="020B0604020202020204" pitchFamily="34" charset="0"/>
              <a:buChar char="•"/>
            </a:pPr>
            <a:r>
              <a:rPr lang="en-US" sz="1800" dirty="0">
                <a:sym typeface="Wingdings" panose="05000000000000000000" pitchFamily="2" charset="2"/>
              </a:rPr>
              <a:t>No carbon, so no </a:t>
            </a:r>
            <a:r>
              <a:rPr lang="en-US" sz="1800">
                <a:sym typeface="Wingdings" panose="05000000000000000000" pitchFamily="2" charset="2"/>
              </a:rPr>
              <a:t>CO</a:t>
            </a:r>
            <a:r>
              <a:rPr lang="en-US" sz="1800" baseline="-25000">
                <a:sym typeface="Wingdings" panose="05000000000000000000" pitchFamily="2" charset="2"/>
              </a:rPr>
              <a:t>2</a:t>
            </a:r>
            <a:r>
              <a:rPr lang="en-US" sz="1800">
                <a:sym typeface="Wingdings" panose="05000000000000000000" pitchFamily="2" charset="2"/>
              </a:rPr>
              <a:t> emissions. </a:t>
            </a:r>
          </a:p>
          <a:p>
            <a:pPr marL="342900" indent="-342900">
              <a:buFont typeface="Arial" panose="020B0604020202020204" pitchFamily="34" charset="0"/>
              <a:buChar char="•"/>
            </a:pPr>
            <a:r>
              <a:rPr lang="en-US" sz="1800" dirty="0">
                <a:sym typeface="Wingdings" panose="05000000000000000000" pitchFamily="2" charset="2"/>
              </a:rPr>
              <a:t>Similar flame temperature to gasoline, so NO</a:t>
            </a:r>
            <a:r>
              <a:rPr lang="en-US" sz="1800" baseline="-25000" dirty="0">
                <a:sym typeface="Wingdings" panose="05000000000000000000" pitchFamily="2" charset="2"/>
              </a:rPr>
              <a:t>x</a:t>
            </a:r>
            <a:r>
              <a:rPr lang="en-US" sz="1800" dirty="0">
                <a:sym typeface="Wingdings" panose="05000000000000000000" pitchFamily="2" charset="2"/>
              </a:rPr>
              <a:t> emissions can still be formed</a:t>
            </a:r>
          </a:p>
          <a:p>
            <a:pPr marL="342900" indent="-342900">
              <a:buFont typeface="Arial" panose="020B0604020202020204" pitchFamily="34" charset="0"/>
              <a:buChar char="•"/>
            </a:pPr>
            <a:r>
              <a:rPr lang="en-US" sz="1800" dirty="0">
                <a:sym typeface="Wingdings" panose="05000000000000000000" pitchFamily="2" charset="2"/>
              </a:rPr>
              <a:t>4x faster flame speed!!</a:t>
            </a:r>
            <a:endParaRPr lang="en-US" dirty="0"/>
          </a:p>
        </p:txBody>
      </p:sp>
      <p:sp>
        <p:nvSpPr>
          <p:cNvPr id="2" name="Rectangle 2">
            <a:extLst>
              <a:ext uri="{FF2B5EF4-FFF2-40B4-BE49-F238E27FC236}">
                <a16:creationId xmlns:a16="http://schemas.microsoft.com/office/drawing/2014/main" id="{22AA6542-AD6F-C23E-660C-1B74011D839F}"/>
              </a:ext>
            </a:extLst>
          </p:cNvPr>
          <p:cNvSpPr>
            <a:spLocks noChangeArrowheads="1"/>
          </p:cNvSpPr>
          <p:nvPr/>
        </p:nvSpPr>
        <p:spPr bwMode="auto">
          <a:xfrm>
            <a:off x="838200" y="1621775"/>
            <a:ext cx="89121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39886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5BC798-F3EB-99A8-1526-ABAD8BDBEBB2}"/>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3A71B7EF-12B0-F711-047F-57FA596197EF}"/>
              </a:ext>
            </a:extLst>
          </p:cNvPr>
          <p:cNvSpPr txBox="1">
            <a:spLocks noChangeArrowheads="1"/>
          </p:cNvSpPr>
          <p:nvPr/>
        </p:nvSpPr>
        <p:spPr bwMode="auto">
          <a:xfrm>
            <a:off x="845336" y="395943"/>
            <a:ext cx="76375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Why Do We Need To Know Fuel Chemistry?</a:t>
            </a:r>
            <a:endParaRPr lang="en-US" altLang="en-US" sz="2800" dirty="0"/>
          </a:p>
        </p:txBody>
      </p:sp>
      <p:sp>
        <p:nvSpPr>
          <p:cNvPr id="10" name="Text Box 5">
            <a:extLst>
              <a:ext uri="{FF2B5EF4-FFF2-40B4-BE49-F238E27FC236}">
                <a16:creationId xmlns:a16="http://schemas.microsoft.com/office/drawing/2014/main" id="{E78CF360-B355-B19C-A8A6-0261E66B9321}"/>
              </a:ext>
            </a:extLst>
          </p:cNvPr>
          <p:cNvSpPr txBox="1">
            <a:spLocks noChangeArrowheads="1"/>
          </p:cNvSpPr>
          <p:nvPr/>
        </p:nvSpPr>
        <p:spPr bwMode="auto">
          <a:xfrm>
            <a:off x="286106" y="1075490"/>
            <a:ext cx="8571788" cy="4401205"/>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b="1" u="sng" dirty="0"/>
              <a:t>Engine Simulation</a:t>
            </a:r>
            <a:endParaRPr lang="en-CA" altLang="en-US" u="sng" dirty="0"/>
          </a:p>
          <a:p>
            <a:pPr marL="457200" indent="-457200" eaLnBrk="1" hangingPunct="1">
              <a:buFont typeface="+mj-lt"/>
              <a:buAutoNum type="arabicPeriod"/>
            </a:pPr>
            <a:r>
              <a:rPr lang="en-CA" altLang="en-US" dirty="0"/>
              <a:t>We need to balance the chemical equation to figure out the air-fuel ratio of the mixture entering during the intake stroke.</a:t>
            </a:r>
          </a:p>
          <a:p>
            <a:pPr marL="1200150" lvl="1" indent="-457200" eaLnBrk="1" hangingPunct="1">
              <a:buAutoNum type="alphaLcParenR"/>
            </a:pPr>
            <a:r>
              <a:rPr lang="en-CA" altLang="en-US" dirty="0"/>
              <a:t>Find the mass air-fuel ratio for a given equivalence ratio</a:t>
            </a:r>
          </a:p>
          <a:p>
            <a:pPr marL="457200" indent="-457200" eaLnBrk="1" hangingPunct="1">
              <a:buFont typeface="+mj-lt"/>
              <a:buAutoNum type="arabicPeriod"/>
            </a:pPr>
            <a:r>
              <a:rPr lang="en-CA" altLang="en-US" dirty="0"/>
              <a:t>Mass of air/fuel mixture trapped in the cylinder at the start of the cycle</a:t>
            </a:r>
          </a:p>
          <a:p>
            <a:pPr marL="1200150" lvl="1" indent="-457200" eaLnBrk="1" hangingPunct="1">
              <a:buAutoNum type="alphaLcParenR"/>
            </a:pPr>
            <a:r>
              <a:rPr lang="en-CA" altLang="en-US" dirty="0"/>
              <a:t>We know the volume </a:t>
            </a:r>
          </a:p>
          <a:p>
            <a:pPr marL="1200150" lvl="1" indent="-457200" eaLnBrk="1" hangingPunct="1">
              <a:buAutoNum type="alphaLcParenR"/>
            </a:pPr>
            <a:r>
              <a:rPr lang="en-CA" altLang="en-US" dirty="0"/>
              <a:t>We need the specific volume of the mixture</a:t>
            </a:r>
          </a:p>
          <a:p>
            <a:pPr marL="1200150" lvl="1" indent="-457200" eaLnBrk="1" hangingPunct="1">
              <a:buAutoNum type="alphaLcParenR"/>
            </a:pPr>
            <a:r>
              <a:rPr lang="en-CA" altLang="en-US" dirty="0"/>
              <a:t>We need volumetric efficiency (assumption or measurement)</a:t>
            </a:r>
          </a:p>
          <a:p>
            <a:pPr marL="457200" indent="-457200" eaLnBrk="1" hangingPunct="1">
              <a:buAutoNum type="arabicPeriod"/>
            </a:pPr>
            <a:r>
              <a:rPr lang="en-CA" altLang="en-US" dirty="0"/>
              <a:t>Need to know how much energy is released during the combustion event</a:t>
            </a:r>
          </a:p>
          <a:p>
            <a:pPr marL="457200" indent="-457200" eaLnBrk="1" hangingPunct="1">
              <a:buAutoNum type="arabicPeriod"/>
            </a:pPr>
            <a:r>
              <a:rPr lang="en-CA" altLang="en-US" dirty="0"/>
              <a:t>We need to make sure the pre-combustion conditions are not going to cause detonation (auto ignition)</a:t>
            </a:r>
          </a:p>
          <a:p>
            <a:pPr marL="457200" indent="-457200" eaLnBrk="1" hangingPunct="1">
              <a:buAutoNum type="arabicPeriod"/>
            </a:pPr>
            <a:r>
              <a:rPr lang="en-CA" altLang="en-US" dirty="0"/>
              <a:t>We need to figure out if additional boost pressure is going to results in an increase in power output or not</a:t>
            </a:r>
          </a:p>
        </p:txBody>
      </p:sp>
    </p:spTree>
    <p:extLst>
      <p:ext uri="{BB962C8B-B14F-4D97-AF65-F5344CB8AC3E}">
        <p14:creationId xmlns:p14="http://schemas.microsoft.com/office/powerpoint/2010/main" val="604993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AD2941-5394-92D4-5CFE-4106D4A762BD}"/>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D55904C4-3B8A-B92E-54DD-F19F1A7E4F95}"/>
              </a:ext>
            </a:extLst>
          </p:cNvPr>
          <p:cNvSpPr txBox="1">
            <a:spLocks noChangeArrowheads="1"/>
          </p:cNvSpPr>
          <p:nvPr/>
        </p:nvSpPr>
        <p:spPr bwMode="auto">
          <a:xfrm>
            <a:off x="2045441" y="395943"/>
            <a:ext cx="52373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Balancing Chemical Equation</a:t>
            </a:r>
            <a:endParaRPr lang="en-US" altLang="en-US" sz="2800" dirty="0"/>
          </a:p>
        </p:txBody>
      </p:sp>
      <p:sp>
        <p:nvSpPr>
          <p:cNvPr id="10249" name="Rectangle 11">
            <a:extLst>
              <a:ext uri="{FF2B5EF4-FFF2-40B4-BE49-F238E27FC236}">
                <a16:creationId xmlns:a16="http://schemas.microsoft.com/office/drawing/2014/main" id="{D85AA989-D7EB-6FFB-E9C8-8B023651A732}"/>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mc:AlternateContent xmlns:mc="http://schemas.openxmlformats.org/markup-compatibility/2006" xmlns:a14="http://schemas.microsoft.com/office/drawing/2010/main">
        <mc:Choice Requires="a14">
          <p:sp>
            <p:nvSpPr>
              <p:cNvPr id="10" name="Text Box 5">
                <a:extLst>
                  <a:ext uri="{FF2B5EF4-FFF2-40B4-BE49-F238E27FC236}">
                    <a16:creationId xmlns:a16="http://schemas.microsoft.com/office/drawing/2014/main" id="{DB10E220-51F3-F8CD-599D-78E9FFF025C4}"/>
                  </a:ext>
                </a:extLst>
              </p:cNvPr>
              <p:cNvSpPr txBox="1">
                <a:spLocks noChangeArrowheads="1"/>
              </p:cNvSpPr>
              <p:nvPr/>
            </p:nvSpPr>
            <p:spPr bwMode="auto">
              <a:xfrm>
                <a:off x="228600" y="1068659"/>
                <a:ext cx="8458200" cy="4750788"/>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t>For a stoichiometric reaction of hydrocarbon fuel in air we have:</a:t>
                </a:r>
              </a:p>
              <a:p>
                <a:pPr eaLnBrk="1" hangingPunct="1"/>
                <a14:m>
                  <m:oMathPara xmlns:m="http://schemas.openxmlformats.org/officeDocument/2006/math">
                    <m:oMathParaPr>
                      <m:jc m:val="centerGroup"/>
                    </m:oMathParaPr>
                    <m:oMath xmlns:m="http://schemas.openxmlformats.org/officeDocument/2006/math">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𝐶</m:t>
                          </m:r>
                        </m:e>
                        <m:sub>
                          <m:r>
                            <a:rPr lang="en-US" altLang="en-US" b="0" i="1" smtClean="0">
                              <a:latin typeface="Cambria Math" panose="02040503050406030204" pitchFamily="18" charset="0"/>
                            </a:rPr>
                            <m:t>𝛼</m:t>
                          </m:r>
                        </m:sub>
                      </m:sSub>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𝐻</m:t>
                          </m:r>
                        </m:e>
                        <m:sub>
                          <m:r>
                            <a:rPr lang="en-US" altLang="en-US" b="0" i="1" smtClean="0">
                              <a:latin typeface="Cambria Math" panose="02040503050406030204" pitchFamily="18" charset="0"/>
                            </a:rPr>
                            <m:t>𝛽</m:t>
                          </m:r>
                        </m:sub>
                      </m:sSub>
                      <m:r>
                        <a:rPr lang="en-US" altLang="en-US" b="0" i="1" smtClean="0">
                          <a:latin typeface="Cambria Math" panose="02040503050406030204" pitchFamily="18" charset="0"/>
                        </a:rPr>
                        <m:t>+</m:t>
                      </m:r>
                      <m:r>
                        <a:rPr lang="en-US" altLang="en-US" b="0" i="1" smtClean="0">
                          <a:latin typeface="Cambria Math" panose="02040503050406030204" pitchFamily="18" charset="0"/>
                        </a:rPr>
                        <m:t>𝑎</m:t>
                      </m:r>
                      <m:d>
                        <m:dPr>
                          <m:ctrlPr>
                            <a:rPr lang="en-US" altLang="en-US" b="0" i="1" smtClean="0">
                              <a:latin typeface="Cambria Math" panose="02040503050406030204" pitchFamily="18" charset="0"/>
                            </a:rPr>
                          </m:ctrlPr>
                        </m:dPr>
                        <m:e>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𝑂</m:t>
                              </m:r>
                            </m:e>
                            <m:sub>
                              <m:r>
                                <a:rPr lang="en-US" altLang="en-US" b="0" i="1" smtClean="0">
                                  <a:latin typeface="Cambria Math" panose="02040503050406030204" pitchFamily="18" charset="0"/>
                                </a:rPr>
                                <m:t>2</m:t>
                              </m:r>
                            </m:sub>
                          </m:sSub>
                          <m:r>
                            <a:rPr lang="en-US" altLang="en-US" b="0" i="1" smtClean="0">
                              <a:latin typeface="Cambria Math" panose="02040503050406030204" pitchFamily="18" charset="0"/>
                            </a:rPr>
                            <m:t>+3.76</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𝑁</m:t>
                              </m:r>
                            </m:e>
                            <m:sub>
                              <m:r>
                                <a:rPr lang="en-US" altLang="en-US" b="0" i="1" smtClean="0">
                                  <a:latin typeface="Cambria Math" panose="02040503050406030204" pitchFamily="18" charset="0"/>
                                </a:rPr>
                                <m:t>2</m:t>
                              </m:r>
                            </m:sub>
                          </m:sSub>
                        </m:e>
                      </m:d>
                      <m:r>
                        <a:rPr lang="en-US" altLang="en-US" b="0" i="1" smtClean="0">
                          <a:latin typeface="Cambria Math" panose="02040503050406030204" pitchFamily="18" charset="0"/>
                        </a:rPr>
                        <m:t>→</m:t>
                      </m:r>
                      <m:r>
                        <a:rPr lang="en-US" altLang="en-US" b="0" i="1" smtClean="0">
                          <a:latin typeface="Cambria Math" panose="02040503050406030204" pitchFamily="18" charset="0"/>
                        </a:rPr>
                        <m:t>𝑏𝐶</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𝑂</m:t>
                          </m:r>
                        </m:e>
                        <m:sub>
                          <m:r>
                            <a:rPr lang="en-US" altLang="en-US" b="0" i="1" smtClean="0">
                              <a:latin typeface="Cambria Math" panose="02040503050406030204" pitchFamily="18" charset="0"/>
                            </a:rPr>
                            <m:t>2</m:t>
                          </m:r>
                        </m:sub>
                      </m:sSub>
                      <m:r>
                        <a:rPr lang="en-US" altLang="en-US" b="0" i="1" smtClean="0">
                          <a:latin typeface="Cambria Math" panose="02040503050406030204" pitchFamily="18" charset="0"/>
                        </a:rPr>
                        <m:t>+</m:t>
                      </m:r>
                      <m:r>
                        <a:rPr lang="en-US" altLang="en-US" b="0" i="1" smtClean="0">
                          <a:latin typeface="Cambria Math" panose="02040503050406030204" pitchFamily="18" charset="0"/>
                        </a:rPr>
                        <m:t>𝑐</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𝐻</m:t>
                          </m:r>
                        </m:e>
                        <m:sub>
                          <m:r>
                            <a:rPr lang="en-US" altLang="en-US" b="0" i="1" smtClean="0">
                              <a:latin typeface="Cambria Math" panose="02040503050406030204" pitchFamily="18" charset="0"/>
                            </a:rPr>
                            <m:t>2</m:t>
                          </m:r>
                        </m:sub>
                      </m:sSub>
                      <m:r>
                        <a:rPr lang="en-US" altLang="en-US" b="0" i="1" smtClean="0">
                          <a:latin typeface="Cambria Math" panose="02040503050406030204" pitchFamily="18" charset="0"/>
                        </a:rPr>
                        <m:t>𝑂</m:t>
                      </m:r>
                      <m:r>
                        <a:rPr lang="en-US" altLang="en-US" b="0" i="1" smtClean="0">
                          <a:latin typeface="Cambria Math" panose="02040503050406030204" pitchFamily="18" charset="0"/>
                        </a:rPr>
                        <m:t>+</m:t>
                      </m:r>
                      <m:r>
                        <a:rPr lang="en-US" altLang="en-US" b="0" i="1" smtClean="0">
                          <a:latin typeface="Cambria Math" panose="02040503050406030204" pitchFamily="18" charset="0"/>
                        </a:rPr>
                        <m:t>𝑑</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𝑁</m:t>
                          </m:r>
                        </m:e>
                        <m:sub>
                          <m:r>
                            <a:rPr lang="en-US" altLang="en-US" b="0" i="1" smtClean="0">
                              <a:latin typeface="Cambria Math" panose="02040503050406030204" pitchFamily="18" charset="0"/>
                            </a:rPr>
                            <m:t>2</m:t>
                          </m:r>
                        </m:sub>
                      </m:sSub>
                    </m:oMath>
                  </m:oMathPara>
                </a14:m>
                <a:endParaRPr lang="en-CA" altLang="en-US" dirty="0"/>
              </a:p>
              <a:p>
                <a:pPr eaLnBrk="1" hangingPunct="1"/>
                <a:endParaRPr lang="en-CA" altLang="en-US" dirty="0"/>
              </a:p>
              <a:p>
                <a:pPr marL="457200" indent="-457200" eaLnBrk="1" hangingPunct="1">
                  <a:buFont typeface="+mj-lt"/>
                  <a:buAutoNum type="arabicPeriod"/>
                </a:pPr>
                <a:r>
                  <a:rPr lang="en-CA" altLang="en-US" dirty="0"/>
                  <a:t>Balance the Carbon to find b</a:t>
                </a:r>
              </a:p>
              <a:p>
                <a:pPr marL="457200" indent="-457200" eaLnBrk="1" hangingPunct="1">
                  <a:buFont typeface="+mj-lt"/>
                  <a:buAutoNum type="arabicPeriod"/>
                </a:pPr>
                <a:r>
                  <a:rPr lang="en-CA" altLang="en-US" dirty="0"/>
                  <a:t>Balance the Hydrogen to find c</a:t>
                </a:r>
              </a:p>
              <a:p>
                <a:pPr marL="457200" indent="-457200" eaLnBrk="1" hangingPunct="1">
                  <a:buFont typeface="+mj-lt"/>
                  <a:buAutoNum type="arabicPeriod"/>
                </a:pPr>
                <a:r>
                  <a:rPr lang="en-CA" altLang="en-US" dirty="0"/>
                  <a:t>Balance the Oxygen to find a</a:t>
                </a:r>
              </a:p>
              <a:p>
                <a:pPr marL="457200" indent="-457200" eaLnBrk="1" hangingPunct="1">
                  <a:buFont typeface="+mj-lt"/>
                  <a:buAutoNum type="arabicPeriod"/>
                </a:pPr>
                <a:r>
                  <a:rPr lang="en-CA" altLang="en-US" dirty="0"/>
                  <a:t>Balance the Nitrogen to find d</a:t>
                </a:r>
              </a:p>
              <a:p>
                <a:pPr marL="342900" indent="-342900" eaLnBrk="1" hangingPunct="1">
                  <a:buFont typeface="Arial" panose="020B0604020202020204" pitchFamily="34" charset="0"/>
                  <a:buChar char="•"/>
                </a:pPr>
                <a:endParaRPr lang="en-CA" altLang="en-US" dirty="0"/>
              </a:p>
              <a:p>
                <a:pPr eaLnBrk="1" hangingPunct="1"/>
                <a:r>
                  <a:rPr lang="en-CA" altLang="en-US" dirty="0"/>
                  <a:t>If you have a known (lean) equivalence ratio, then the actual reaction is:</a:t>
                </a:r>
              </a:p>
              <a:p>
                <a:pPr eaLnBrk="1" hangingPunct="1"/>
                <a14:m>
                  <m:oMathPara xmlns:m="http://schemas.openxmlformats.org/officeDocument/2006/math">
                    <m:oMathParaPr>
                      <m:jc m:val="centerGroup"/>
                    </m:oMathParaPr>
                    <m:oMath xmlns:m="http://schemas.openxmlformats.org/officeDocument/2006/math">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𝐶</m:t>
                          </m:r>
                        </m:e>
                        <m:sub>
                          <m:r>
                            <a:rPr lang="en-US" altLang="en-US" b="0" i="1" smtClean="0">
                              <a:latin typeface="Cambria Math" panose="02040503050406030204" pitchFamily="18" charset="0"/>
                            </a:rPr>
                            <m:t>𝛼</m:t>
                          </m:r>
                        </m:sub>
                      </m:sSub>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𝐻</m:t>
                          </m:r>
                        </m:e>
                        <m:sub>
                          <m:r>
                            <a:rPr lang="en-US" altLang="en-US" b="0" i="1" smtClean="0">
                              <a:latin typeface="Cambria Math" panose="02040503050406030204" pitchFamily="18" charset="0"/>
                            </a:rPr>
                            <m:t>𝛽</m:t>
                          </m:r>
                        </m:sub>
                      </m:sSub>
                      <m:r>
                        <a:rPr lang="en-US" altLang="en-US" b="0" i="1" smtClean="0">
                          <a:latin typeface="Cambria Math" panose="02040503050406030204" pitchFamily="18" charset="0"/>
                        </a:rPr>
                        <m:t>+</m:t>
                      </m:r>
                      <m:f>
                        <m:fPr>
                          <m:ctrlPr>
                            <a:rPr lang="en-US" altLang="en-US" b="0" i="1" smtClean="0">
                              <a:latin typeface="Cambria Math" panose="02040503050406030204" pitchFamily="18" charset="0"/>
                            </a:rPr>
                          </m:ctrlPr>
                        </m:fPr>
                        <m:num>
                          <m:r>
                            <a:rPr lang="en-US" altLang="en-US" b="0" i="1" smtClean="0">
                              <a:latin typeface="Cambria Math" panose="02040503050406030204" pitchFamily="18" charset="0"/>
                            </a:rPr>
                            <m:t>1</m:t>
                          </m:r>
                        </m:num>
                        <m:den>
                          <m:r>
                            <a:rPr lang="en-US" altLang="en-US" b="0" i="1" smtClean="0">
                              <a:latin typeface="Cambria Math" panose="02040503050406030204" pitchFamily="18" charset="0"/>
                            </a:rPr>
                            <m:t>𝜙</m:t>
                          </m:r>
                        </m:den>
                      </m:f>
                      <m:r>
                        <a:rPr lang="en-US" altLang="en-US" b="0" i="1" smtClean="0">
                          <a:latin typeface="Cambria Math" panose="02040503050406030204" pitchFamily="18" charset="0"/>
                        </a:rPr>
                        <m:t>𝑎</m:t>
                      </m:r>
                      <m:d>
                        <m:dPr>
                          <m:ctrlPr>
                            <a:rPr lang="en-US" altLang="en-US" b="0" i="1" smtClean="0">
                              <a:latin typeface="Cambria Math" panose="02040503050406030204" pitchFamily="18" charset="0"/>
                            </a:rPr>
                          </m:ctrlPr>
                        </m:dPr>
                        <m:e>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𝑂</m:t>
                              </m:r>
                            </m:e>
                            <m:sub>
                              <m:r>
                                <a:rPr lang="en-US" altLang="en-US" b="0" i="1" smtClean="0">
                                  <a:latin typeface="Cambria Math" panose="02040503050406030204" pitchFamily="18" charset="0"/>
                                </a:rPr>
                                <m:t>2</m:t>
                              </m:r>
                            </m:sub>
                          </m:sSub>
                          <m:r>
                            <a:rPr lang="en-US" altLang="en-US" b="0" i="1" smtClean="0">
                              <a:latin typeface="Cambria Math" panose="02040503050406030204" pitchFamily="18" charset="0"/>
                            </a:rPr>
                            <m:t>+3.76</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𝑁</m:t>
                              </m:r>
                            </m:e>
                            <m:sub>
                              <m:r>
                                <a:rPr lang="en-US" altLang="en-US" b="0" i="1" smtClean="0">
                                  <a:latin typeface="Cambria Math" panose="02040503050406030204" pitchFamily="18" charset="0"/>
                                </a:rPr>
                                <m:t>2</m:t>
                              </m:r>
                            </m:sub>
                          </m:sSub>
                        </m:e>
                      </m:d>
                      <m:r>
                        <a:rPr lang="en-US" altLang="en-US" b="0" i="1" smtClean="0">
                          <a:latin typeface="Cambria Math" panose="02040503050406030204" pitchFamily="18" charset="0"/>
                        </a:rPr>
                        <m:t>→</m:t>
                      </m:r>
                      <m:r>
                        <a:rPr lang="en-US" altLang="en-US" b="0" i="1" smtClean="0">
                          <a:latin typeface="Cambria Math" panose="02040503050406030204" pitchFamily="18" charset="0"/>
                        </a:rPr>
                        <m:t>𝑏𝐶</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𝑂</m:t>
                          </m:r>
                        </m:e>
                        <m:sub>
                          <m:r>
                            <a:rPr lang="en-US" altLang="en-US" b="0" i="1" smtClean="0">
                              <a:latin typeface="Cambria Math" panose="02040503050406030204" pitchFamily="18" charset="0"/>
                            </a:rPr>
                            <m:t>2</m:t>
                          </m:r>
                        </m:sub>
                      </m:sSub>
                      <m:r>
                        <a:rPr lang="en-US" altLang="en-US" b="0" i="1" smtClean="0">
                          <a:latin typeface="Cambria Math" panose="02040503050406030204" pitchFamily="18" charset="0"/>
                        </a:rPr>
                        <m:t>+</m:t>
                      </m:r>
                      <m:r>
                        <a:rPr lang="en-US" altLang="en-US" b="0" i="1" smtClean="0">
                          <a:latin typeface="Cambria Math" panose="02040503050406030204" pitchFamily="18" charset="0"/>
                        </a:rPr>
                        <m:t>𝑐</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𝐻</m:t>
                          </m:r>
                        </m:e>
                        <m:sub>
                          <m:r>
                            <a:rPr lang="en-US" altLang="en-US" b="0" i="1" smtClean="0">
                              <a:latin typeface="Cambria Math" panose="02040503050406030204" pitchFamily="18" charset="0"/>
                            </a:rPr>
                            <m:t>2</m:t>
                          </m:r>
                        </m:sub>
                      </m:sSub>
                      <m:r>
                        <a:rPr lang="en-US" altLang="en-US" b="0" i="1" smtClean="0">
                          <a:latin typeface="Cambria Math" panose="02040503050406030204" pitchFamily="18" charset="0"/>
                        </a:rPr>
                        <m:t>𝑂</m:t>
                      </m:r>
                      <m:r>
                        <a:rPr lang="en-US" altLang="en-US" b="0" i="1" smtClean="0">
                          <a:latin typeface="Cambria Math" panose="02040503050406030204" pitchFamily="18" charset="0"/>
                        </a:rPr>
                        <m:t>+</m:t>
                      </m:r>
                      <m:r>
                        <a:rPr lang="en-US" altLang="en-US" b="0" i="1" smtClean="0">
                          <a:latin typeface="Cambria Math" panose="02040503050406030204" pitchFamily="18" charset="0"/>
                        </a:rPr>
                        <m:t>𝑒</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𝑂</m:t>
                          </m:r>
                        </m:e>
                        <m:sub>
                          <m:r>
                            <a:rPr lang="en-US" altLang="en-US" b="0" i="1" smtClean="0">
                              <a:latin typeface="Cambria Math" panose="02040503050406030204" pitchFamily="18" charset="0"/>
                            </a:rPr>
                            <m:t>2</m:t>
                          </m:r>
                        </m:sub>
                      </m:sSub>
                      <m:r>
                        <a:rPr lang="en-US" altLang="en-US" b="0" i="1" smtClean="0">
                          <a:latin typeface="Cambria Math" panose="02040503050406030204" pitchFamily="18" charset="0"/>
                        </a:rPr>
                        <m:t>+</m:t>
                      </m:r>
                      <m:r>
                        <a:rPr lang="en-US" altLang="en-US" b="0" i="1" smtClean="0">
                          <a:latin typeface="Cambria Math" panose="02040503050406030204" pitchFamily="18" charset="0"/>
                        </a:rPr>
                        <m:t>𝑓</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𝑁</m:t>
                          </m:r>
                        </m:e>
                        <m:sub>
                          <m:r>
                            <a:rPr lang="en-US" altLang="en-US" b="0" i="1" smtClean="0">
                              <a:latin typeface="Cambria Math" panose="02040503050406030204" pitchFamily="18" charset="0"/>
                            </a:rPr>
                            <m:t>2</m:t>
                          </m:r>
                        </m:sub>
                      </m:sSub>
                    </m:oMath>
                  </m:oMathPara>
                </a14:m>
                <a:endParaRPr lang="en-CA" altLang="en-US" dirty="0"/>
              </a:p>
              <a:p>
                <a:pPr marL="457200" indent="-457200" eaLnBrk="1" hangingPunct="1">
                  <a:buAutoNum type="arabicPeriod"/>
                </a:pPr>
                <a:r>
                  <a:rPr lang="en-CA" altLang="en-US" dirty="0"/>
                  <a:t>Use known equivalence ratio and ‘a’ from stoichiometric reaction</a:t>
                </a:r>
              </a:p>
              <a:p>
                <a:pPr marL="457200" indent="-457200" eaLnBrk="1" hangingPunct="1">
                  <a:buAutoNum type="arabicPeriod"/>
                </a:pPr>
                <a:r>
                  <a:rPr lang="en-CA" altLang="en-US" dirty="0"/>
                  <a:t>Balance Oxygen to find e</a:t>
                </a:r>
              </a:p>
              <a:p>
                <a:pPr marL="457200" indent="-457200" eaLnBrk="1" hangingPunct="1">
                  <a:buAutoNum type="arabicPeriod"/>
                </a:pPr>
                <a:r>
                  <a:rPr lang="en-CA" altLang="en-US" dirty="0"/>
                  <a:t>Balance Nitrogen to find f</a:t>
                </a:r>
              </a:p>
              <a:p>
                <a:pPr marL="457200" indent="-457200" eaLnBrk="1" hangingPunct="1">
                  <a:buAutoNum type="arabicPeriod"/>
                </a:pPr>
                <a:endParaRPr lang="en-CA" altLang="en-US" dirty="0"/>
              </a:p>
            </p:txBody>
          </p:sp>
        </mc:Choice>
        <mc:Fallback xmlns="">
          <p:sp>
            <p:nvSpPr>
              <p:cNvPr id="10" name="Text Box 5">
                <a:extLst>
                  <a:ext uri="{FF2B5EF4-FFF2-40B4-BE49-F238E27FC236}">
                    <a16:creationId xmlns:a16="http://schemas.microsoft.com/office/drawing/2014/main" id="{DB10E220-51F3-F8CD-599D-78E9FFF025C4}"/>
                  </a:ext>
                </a:extLst>
              </p:cNvPr>
              <p:cNvSpPr txBox="1">
                <a:spLocks noRot="1" noChangeAspect="1" noMove="1" noResize="1" noEditPoints="1" noAdjustHandles="1" noChangeArrowheads="1" noChangeShapeType="1" noTextEdit="1"/>
              </p:cNvSpPr>
              <p:nvPr/>
            </p:nvSpPr>
            <p:spPr bwMode="auto">
              <a:xfrm>
                <a:off x="228600" y="1068659"/>
                <a:ext cx="8458200" cy="4750788"/>
              </a:xfrm>
              <a:prstGeom prst="rect">
                <a:avLst/>
              </a:prstGeom>
              <a:blipFill>
                <a:blip r:embed="rId2"/>
                <a:stretch>
                  <a:fillRect l="-793" t="-513"/>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421142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AAFD1F-ACD7-49F0-41CE-D61D10537ECE}"/>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2E95B31E-118F-0CD0-D0A6-98559CCD6753}"/>
              </a:ext>
            </a:extLst>
          </p:cNvPr>
          <p:cNvSpPr txBox="1">
            <a:spLocks noChangeArrowheads="1"/>
          </p:cNvSpPr>
          <p:nvPr/>
        </p:nvSpPr>
        <p:spPr bwMode="auto">
          <a:xfrm>
            <a:off x="2118900" y="395943"/>
            <a:ext cx="5090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Specific Volume for Mixtures</a:t>
            </a:r>
            <a:endParaRPr lang="en-US" altLang="en-US" sz="2800" dirty="0"/>
          </a:p>
        </p:txBody>
      </p:sp>
      <p:sp>
        <p:nvSpPr>
          <p:cNvPr id="10249" name="Rectangle 11">
            <a:extLst>
              <a:ext uri="{FF2B5EF4-FFF2-40B4-BE49-F238E27FC236}">
                <a16:creationId xmlns:a16="http://schemas.microsoft.com/office/drawing/2014/main" id="{A5401E19-65ED-2845-0C6F-A24B8F6FA92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mc:AlternateContent xmlns:mc="http://schemas.openxmlformats.org/markup-compatibility/2006" xmlns:a14="http://schemas.microsoft.com/office/drawing/2010/main">
        <mc:Choice Requires="a14">
          <p:sp>
            <p:nvSpPr>
              <p:cNvPr id="10" name="Text Box 5">
                <a:extLst>
                  <a:ext uri="{FF2B5EF4-FFF2-40B4-BE49-F238E27FC236}">
                    <a16:creationId xmlns:a16="http://schemas.microsoft.com/office/drawing/2014/main" id="{223086F0-65FC-1ECE-E094-DE733FD3FF75}"/>
                  </a:ext>
                </a:extLst>
              </p:cNvPr>
              <p:cNvSpPr txBox="1">
                <a:spLocks noChangeArrowheads="1"/>
              </p:cNvSpPr>
              <p:nvPr/>
            </p:nvSpPr>
            <p:spPr bwMode="auto">
              <a:xfrm>
                <a:off x="228600" y="1068659"/>
                <a:ext cx="8458200" cy="5300362"/>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t>If the intake stroke includes both air and fuel entering you need to calculate the specific volume of the mixture. </a:t>
                </a:r>
              </a:p>
              <a:p>
                <a:pPr eaLnBrk="1" hangingPunct="1"/>
                <a:endParaRPr lang="en-CA" altLang="en-US" dirty="0"/>
              </a:p>
              <a:p>
                <a:pPr eaLnBrk="1" hangingPunct="1"/>
                <a:r>
                  <a:rPr lang="en-CA" altLang="en-US" dirty="0"/>
                  <a:t>For air-fuel ratios greater than 10:1 the change in specific volume may not be worth calculating. In that case simply use the specific volume of air at the inlet pressure and temperature.</a:t>
                </a:r>
              </a:p>
              <a:p>
                <a:pPr eaLnBrk="1" hangingPunct="1"/>
                <a:endParaRPr lang="en-CA" altLang="en-US" dirty="0"/>
              </a:p>
              <a:p>
                <a:pPr marL="342900" indent="-342900" eaLnBrk="1" hangingPunct="1">
                  <a:buFont typeface="Arial" panose="020B0604020202020204" pitchFamily="34" charset="0"/>
                  <a:buChar char="•"/>
                </a:pPr>
                <a:r>
                  <a:rPr lang="en-CA" altLang="en-US" dirty="0"/>
                  <a:t>You can do this on paper, but software like EES becomes necessary as soon as you consider the change in mixture temperature due to evaporation of fuel (sometimes called chemical intercooling). </a:t>
                </a:r>
              </a:p>
              <a:p>
                <a:pPr marL="342900" indent="-342900" eaLnBrk="1" hangingPunct="1">
                  <a:buFont typeface="Arial" panose="020B0604020202020204" pitchFamily="34" charset="0"/>
                  <a:buChar char="•"/>
                </a:pPr>
                <a:r>
                  <a:rPr lang="en-CA" altLang="en-US" dirty="0"/>
                  <a:t>If doing this by hand, approximate the specific volume of everything at the ambient temperature. </a:t>
                </a:r>
              </a:p>
              <a:p>
                <a:pPr marL="1085850" lvl="1" indent="-342900" eaLnBrk="1" hangingPunct="1">
                  <a:buFont typeface="Arial" panose="020B0604020202020204" pitchFamily="34" charset="0"/>
                  <a:buChar char="•"/>
                </a:pPr>
                <a:r>
                  <a:rPr lang="en-CA" altLang="en-US" dirty="0"/>
                  <a:t>Need to use mole fractions of air and fuel (which are the same as the volume fraction or the partial pressures)</a:t>
                </a:r>
              </a:p>
              <a:p>
                <a:pPr marL="1085850" lvl="1" indent="-342900" eaLnBrk="1" hangingPunct="1">
                  <a:buFont typeface="Arial" panose="020B0604020202020204" pitchFamily="34" charset="0"/>
                  <a:buChar char="•"/>
                </a:pPr>
                <a:r>
                  <a:rPr lang="en-CA" altLang="en-US" dirty="0"/>
                  <a:t>Your balanced reaction included 1 mole of fuel and either a*4.76 moles of air </a:t>
                </a:r>
                <a:r>
                  <a:rPr lang="en-CA" altLang="en-US" u="sng" dirty="0"/>
                  <a:t>or</a:t>
                </a:r>
                <a:r>
                  <a:rPr lang="en-CA" altLang="en-US" dirty="0"/>
                  <a:t> (1/phi)*a*4.76 moles of air </a:t>
                </a:r>
              </a:p>
              <a:p>
                <a:pPr eaLnBrk="1" hangingPunct="1"/>
                <a14:m>
                  <m:oMathPara xmlns:m="http://schemas.openxmlformats.org/officeDocument/2006/math">
                    <m:oMathParaPr>
                      <m:jc m:val="center"/>
                    </m:oMathParaPr>
                    <m:oMath xmlns:m="http://schemas.openxmlformats.org/officeDocument/2006/math">
                      <m:sSub>
                        <m:sSubPr>
                          <m:ctrlPr>
                            <a:rPr lang="en-US" altLang="en-US" sz="1600" b="0" i="1" smtClean="0">
                              <a:latin typeface="Cambria Math" panose="02040503050406030204" pitchFamily="18" charset="0"/>
                            </a:rPr>
                          </m:ctrlPr>
                        </m:sSubPr>
                        <m:e>
                          <m:r>
                            <a:rPr lang="en-US" altLang="en-US" sz="1600" b="0" i="1" smtClean="0">
                              <a:latin typeface="Cambria Math" panose="02040503050406030204" pitchFamily="18" charset="0"/>
                            </a:rPr>
                            <m:t>𝑣</m:t>
                          </m:r>
                        </m:e>
                        <m:sub>
                          <m:r>
                            <a:rPr lang="en-US" altLang="en-US" sz="1600" b="0" i="1" smtClean="0">
                              <a:latin typeface="Cambria Math" panose="02040503050406030204" pitchFamily="18" charset="0"/>
                            </a:rPr>
                            <m:t>𝑚𝑖𝑥</m:t>
                          </m:r>
                        </m:sub>
                      </m:sSub>
                      <m:r>
                        <a:rPr lang="en-US" altLang="en-US" sz="1600" b="0" i="1" smtClean="0">
                          <a:latin typeface="Cambria Math" panose="02040503050406030204" pitchFamily="18" charset="0"/>
                        </a:rPr>
                        <m:t>=</m:t>
                      </m:r>
                      <m:sSub>
                        <m:sSubPr>
                          <m:ctrlPr>
                            <a:rPr lang="en-US" altLang="en-US" sz="1600" b="0" i="1" smtClean="0">
                              <a:latin typeface="Cambria Math" panose="02040503050406030204" pitchFamily="18" charset="0"/>
                            </a:rPr>
                          </m:ctrlPr>
                        </m:sSubPr>
                        <m:e>
                          <m:r>
                            <a:rPr lang="en-US" altLang="en-US" sz="1600" b="0" i="1" smtClean="0">
                              <a:latin typeface="Cambria Math" panose="02040503050406030204" pitchFamily="18" charset="0"/>
                            </a:rPr>
                            <m:t>𝑣</m:t>
                          </m:r>
                        </m:e>
                        <m:sub>
                          <m:r>
                            <a:rPr lang="en-US" altLang="en-US" sz="1600" b="0" i="1" smtClean="0">
                              <a:latin typeface="Cambria Math" panose="02040503050406030204" pitchFamily="18" charset="0"/>
                            </a:rPr>
                            <m:t>𝑓𝑢𝑒𝑙</m:t>
                          </m:r>
                        </m:sub>
                      </m:sSub>
                      <m:d>
                        <m:dPr>
                          <m:ctrlPr>
                            <a:rPr lang="en-US" altLang="en-US" sz="1600" b="0" i="1" smtClean="0">
                              <a:latin typeface="Cambria Math" panose="02040503050406030204" pitchFamily="18" charset="0"/>
                            </a:rPr>
                          </m:ctrlPr>
                        </m:dPr>
                        <m:e>
                          <m:sSub>
                            <m:sSubPr>
                              <m:ctrlPr>
                                <a:rPr lang="en-US" altLang="en-US" sz="1600" b="0" i="1" smtClean="0">
                                  <a:latin typeface="Cambria Math" panose="02040503050406030204" pitchFamily="18" charset="0"/>
                                </a:rPr>
                              </m:ctrlPr>
                            </m:sSubPr>
                            <m:e>
                              <m:r>
                                <a:rPr lang="en-US" altLang="en-US" sz="1600" b="0" i="1" smtClean="0">
                                  <a:latin typeface="Cambria Math" panose="02040503050406030204" pitchFamily="18" charset="0"/>
                                </a:rPr>
                                <m:t>𝑇</m:t>
                              </m:r>
                            </m:e>
                            <m:sub>
                              <m:r>
                                <a:rPr lang="en-US" altLang="en-US" sz="1600" b="0" i="1" smtClean="0">
                                  <a:latin typeface="Cambria Math" panose="02040503050406030204" pitchFamily="18" charset="0"/>
                                </a:rPr>
                                <m:t>𝑚𝑖𝑥</m:t>
                              </m:r>
                            </m:sub>
                          </m:sSub>
                          <m:r>
                            <a:rPr lang="en-US" altLang="en-US" sz="1600" b="0" i="1" smtClean="0">
                              <a:latin typeface="Cambria Math" panose="02040503050406030204" pitchFamily="18" charset="0"/>
                            </a:rPr>
                            <m:t>, </m:t>
                          </m:r>
                          <m:r>
                            <a:rPr lang="en-US" altLang="en-US" sz="1600" b="0" i="1" smtClean="0">
                              <a:latin typeface="Cambria Math" panose="02040503050406030204" pitchFamily="18" charset="0"/>
                            </a:rPr>
                            <m:t>𝑝</m:t>
                          </m:r>
                          <m:sSub>
                            <m:sSubPr>
                              <m:ctrlPr>
                                <a:rPr lang="en-US" altLang="en-US" sz="1600" b="0" i="1" smtClean="0">
                                  <a:latin typeface="Cambria Math" panose="02040503050406030204" pitchFamily="18" charset="0"/>
                                </a:rPr>
                              </m:ctrlPr>
                            </m:sSubPr>
                            <m:e>
                              <m:r>
                                <a:rPr lang="en-US" altLang="en-US" sz="1600" b="0" i="1" smtClean="0">
                                  <a:latin typeface="Cambria Math" panose="02040503050406030204" pitchFamily="18" charset="0"/>
                                </a:rPr>
                                <m:t>𝑝</m:t>
                              </m:r>
                            </m:e>
                            <m:sub>
                              <m:r>
                                <a:rPr lang="en-US" altLang="en-US" sz="1600" b="0" i="1" smtClean="0">
                                  <a:latin typeface="Cambria Math" panose="02040503050406030204" pitchFamily="18" charset="0"/>
                                </a:rPr>
                                <m:t>𝑓𝑢𝑒𝑙</m:t>
                              </m:r>
                            </m:sub>
                          </m:sSub>
                        </m:e>
                      </m:d>
                      <m:r>
                        <a:rPr lang="en-US" altLang="en-US" sz="1600" b="0" i="1" smtClean="0">
                          <a:latin typeface="Cambria Math" panose="02040503050406030204" pitchFamily="18" charset="0"/>
                        </a:rPr>
                        <m:t>∗</m:t>
                      </m:r>
                      <m:r>
                        <a:rPr lang="en-US" altLang="en-US" sz="1600" b="0" i="1" smtClean="0">
                          <a:latin typeface="Cambria Math" panose="02040503050406030204" pitchFamily="18" charset="0"/>
                        </a:rPr>
                        <m:t>𝑚𝑜𝑙𝑒𝑓𝑟𝑎𝑐𝑡𝑖𝑜</m:t>
                      </m:r>
                      <m:sSub>
                        <m:sSubPr>
                          <m:ctrlPr>
                            <a:rPr lang="en-US" altLang="en-US" sz="1600" b="0" i="1" smtClean="0">
                              <a:latin typeface="Cambria Math" panose="02040503050406030204" pitchFamily="18" charset="0"/>
                            </a:rPr>
                          </m:ctrlPr>
                        </m:sSubPr>
                        <m:e>
                          <m:r>
                            <a:rPr lang="en-US" altLang="en-US" sz="1600" b="0" i="1" smtClean="0">
                              <a:latin typeface="Cambria Math" panose="02040503050406030204" pitchFamily="18" charset="0"/>
                            </a:rPr>
                            <m:t>𝑛</m:t>
                          </m:r>
                        </m:e>
                        <m:sub>
                          <m:r>
                            <a:rPr lang="en-US" altLang="en-US" sz="1600" b="0" i="1" smtClean="0">
                              <a:latin typeface="Cambria Math" panose="02040503050406030204" pitchFamily="18" charset="0"/>
                            </a:rPr>
                            <m:t>𝑓𝑢𝑒𝑙</m:t>
                          </m:r>
                        </m:sub>
                      </m:sSub>
                      <m:r>
                        <a:rPr lang="en-US" altLang="en-US" sz="1600" b="0" i="1" smtClean="0">
                          <a:latin typeface="Cambria Math" panose="02040503050406030204" pitchFamily="18" charset="0"/>
                        </a:rPr>
                        <m:t>+</m:t>
                      </m:r>
                      <m:sSub>
                        <m:sSubPr>
                          <m:ctrlPr>
                            <a:rPr lang="en-US" altLang="en-US" sz="1600" i="1">
                              <a:latin typeface="Cambria Math" panose="02040503050406030204" pitchFamily="18" charset="0"/>
                            </a:rPr>
                          </m:ctrlPr>
                        </m:sSubPr>
                        <m:e>
                          <m:r>
                            <a:rPr lang="en-US" altLang="en-US" sz="1600" i="1">
                              <a:latin typeface="Cambria Math" panose="02040503050406030204" pitchFamily="18" charset="0"/>
                            </a:rPr>
                            <m:t>𝑣</m:t>
                          </m:r>
                        </m:e>
                        <m:sub>
                          <m:r>
                            <a:rPr lang="en-US" altLang="en-US" sz="1600" b="0" i="1" smtClean="0">
                              <a:latin typeface="Cambria Math" panose="02040503050406030204" pitchFamily="18" charset="0"/>
                            </a:rPr>
                            <m:t>𝑎𝑖𝑟</m:t>
                          </m:r>
                        </m:sub>
                      </m:sSub>
                      <m:d>
                        <m:dPr>
                          <m:ctrlPr>
                            <a:rPr lang="en-US" altLang="en-US" sz="1600" i="1">
                              <a:latin typeface="Cambria Math" panose="02040503050406030204" pitchFamily="18" charset="0"/>
                            </a:rPr>
                          </m:ctrlPr>
                        </m:dPr>
                        <m:e>
                          <m:sSub>
                            <m:sSubPr>
                              <m:ctrlPr>
                                <a:rPr lang="en-US" altLang="en-US" sz="1600" i="1">
                                  <a:latin typeface="Cambria Math" panose="02040503050406030204" pitchFamily="18" charset="0"/>
                                </a:rPr>
                              </m:ctrlPr>
                            </m:sSubPr>
                            <m:e>
                              <m:r>
                                <a:rPr lang="en-US" altLang="en-US" sz="1600" i="1">
                                  <a:latin typeface="Cambria Math" panose="02040503050406030204" pitchFamily="18" charset="0"/>
                                </a:rPr>
                                <m:t>𝑇</m:t>
                              </m:r>
                            </m:e>
                            <m:sub>
                              <m:r>
                                <a:rPr lang="en-US" altLang="en-US" sz="1600" i="1">
                                  <a:latin typeface="Cambria Math" panose="02040503050406030204" pitchFamily="18" charset="0"/>
                                </a:rPr>
                                <m:t>𝑚𝑖𝑥</m:t>
                              </m:r>
                            </m:sub>
                          </m:sSub>
                          <m:r>
                            <a:rPr lang="en-US" altLang="en-US" sz="1600" i="1">
                              <a:latin typeface="Cambria Math" panose="02040503050406030204" pitchFamily="18" charset="0"/>
                            </a:rPr>
                            <m:t>, </m:t>
                          </m:r>
                          <m:r>
                            <a:rPr lang="en-US" altLang="en-US" sz="1600" i="1">
                              <a:latin typeface="Cambria Math" panose="02040503050406030204" pitchFamily="18" charset="0"/>
                            </a:rPr>
                            <m:t>𝑝</m:t>
                          </m:r>
                          <m:sSub>
                            <m:sSubPr>
                              <m:ctrlPr>
                                <a:rPr lang="en-US" altLang="en-US" sz="1600" i="1">
                                  <a:latin typeface="Cambria Math" panose="02040503050406030204" pitchFamily="18" charset="0"/>
                                </a:rPr>
                              </m:ctrlPr>
                            </m:sSubPr>
                            <m:e>
                              <m:r>
                                <a:rPr lang="en-US" altLang="en-US" sz="1600" i="1">
                                  <a:latin typeface="Cambria Math" panose="02040503050406030204" pitchFamily="18" charset="0"/>
                                </a:rPr>
                                <m:t>𝑝</m:t>
                              </m:r>
                            </m:e>
                            <m:sub>
                              <m:r>
                                <a:rPr lang="en-US" altLang="en-US" sz="1600" b="0" i="1" smtClean="0">
                                  <a:latin typeface="Cambria Math" panose="02040503050406030204" pitchFamily="18" charset="0"/>
                                </a:rPr>
                                <m:t>𝑎𝑖𝑟</m:t>
                              </m:r>
                            </m:sub>
                          </m:sSub>
                        </m:e>
                      </m:d>
                      <m:r>
                        <a:rPr lang="en-US" altLang="en-US" sz="1600" i="1">
                          <a:latin typeface="Cambria Math" panose="02040503050406030204" pitchFamily="18" charset="0"/>
                        </a:rPr>
                        <m:t>∗</m:t>
                      </m:r>
                      <m:r>
                        <a:rPr lang="en-US" altLang="en-US" sz="1600" i="1">
                          <a:latin typeface="Cambria Math" panose="02040503050406030204" pitchFamily="18" charset="0"/>
                        </a:rPr>
                        <m:t>𝑚𝑜𝑙𝑒𝑓𝑟𝑎𝑐𝑡𝑖𝑜</m:t>
                      </m:r>
                      <m:sSub>
                        <m:sSubPr>
                          <m:ctrlPr>
                            <a:rPr lang="en-US" altLang="en-US" sz="1600" i="1">
                              <a:latin typeface="Cambria Math" panose="02040503050406030204" pitchFamily="18" charset="0"/>
                            </a:rPr>
                          </m:ctrlPr>
                        </m:sSubPr>
                        <m:e>
                          <m:r>
                            <a:rPr lang="en-US" altLang="en-US" sz="1600" i="1">
                              <a:latin typeface="Cambria Math" panose="02040503050406030204" pitchFamily="18" charset="0"/>
                            </a:rPr>
                            <m:t>𝑛</m:t>
                          </m:r>
                        </m:e>
                        <m:sub>
                          <m:r>
                            <a:rPr lang="en-US" altLang="en-US" sz="1600" b="0" i="1" smtClean="0">
                              <a:latin typeface="Cambria Math" panose="02040503050406030204" pitchFamily="18" charset="0"/>
                            </a:rPr>
                            <m:t>𝑎𝑖𝑟</m:t>
                          </m:r>
                        </m:sub>
                      </m:sSub>
                    </m:oMath>
                  </m:oMathPara>
                </a14:m>
                <a:endParaRPr lang="en-CA" altLang="en-US" sz="1600" dirty="0"/>
              </a:p>
            </p:txBody>
          </p:sp>
        </mc:Choice>
        <mc:Fallback xmlns="">
          <p:sp>
            <p:nvSpPr>
              <p:cNvPr id="10" name="Text Box 5">
                <a:extLst>
                  <a:ext uri="{FF2B5EF4-FFF2-40B4-BE49-F238E27FC236}">
                    <a16:creationId xmlns:a16="http://schemas.microsoft.com/office/drawing/2014/main" id="{223086F0-65FC-1ECE-E094-DE733FD3FF75}"/>
                  </a:ext>
                </a:extLst>
              </p:cNvPr>
              <p:cNvSpPr txBox="1">
                <a:spLocks noRot="1" noChangeAspect="1" noMove="1" noResize="1" noEditPoints="1" noAdjustHandles="1" noChangeArrowheads="1" noChangeShapeType="1" noTextEdit="1"/>
              </p:cNvSpPr>
              <p:nvPr/>
            </p:nvSpPr>
            <p:spPr bwMode="auto">
              <a:xfrm>
                <a:off x="228600" y="1068659"/>
                <a:ext cx="8458200" cy="5300362"/>
              </a:xfrm>
              <a:prstGeom prst="rect">
                <a:avLst/>
              </a:prstGeom>
              <a:blipFill>
                <a:blip r:embed="rId2"/>
                <a:stretch>
                  <a:fillRect l="-793" t="-460" r="-1298"/>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2513536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4">
            <a:extLst>
              <a:ext uri="{FF2B5EF4-FFF2-40B4-BE49-F238E27FC236}">
                <a16:creationId xmlns:a16="http://schemas.microsoft.com/office/drawing/2014/main" id="{9A65C581-DF87-60C7-3BD1-42E3F84ADAE9}"/>
              </a:ext>
            </a:extLst>
          </p:cNvPr>
          <p:cNvSpPr txBox="1">
            <a:spLocks noChangeArrowheads="1"/>
          </p:cNvSpPr>
          <p:nvPr/>
        </p:nvSpPr>
        <p:spPr bwMode="auto">
          <a:xfrm>
            <a:off x="1266825" y="265113"/>
            <a:ext cx="6904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sz="2800" b="1"/>
              <a:t>First Law Analysis for Reacting System</a:t>
            </a:r>
            <a:endParaRPr lang="en-US" altLang="en-US" sz="2800" b="1"/>
          </a:p>
        </p:txBody>
      </p:sp>
      <p:sp>
        <p:nvSpPr>
          <p:cNvPr id="1029" name="Text Box 5">
            <a:extLst>
              <a:ext uri="{FF2B5EF4-FFF2-40B4-BE49-F238E27FC236}">
                <a16:creationId xmlns:a16="http://schemas.microsoft.com/office/drawing/2014/main" id="{7B5B8706-82D9-631E-5187-D6E8725201A0}"/>
              </a:ext>
            </a:extLst>
          </p:cNvPr>
          <p:cNvSpPr txBox="1">
            <a:spLocks noChangeArrowheads="1"/>
          </p:cNvSpPr>
          <p:nvPr/>
        </p:nvSpPr>
        <p:spPr bwMode="auto">
          <a:xfrm>
            <a:off x="276225" y="901700"/>
            <a:ext cx="83534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a:t>Consider a constant pressure process in which </a:t>
            </a:r>
            <a:r>
              <a:rPr lang="en-CA" altLang="en-US" i="1">
                <a:latin typeface="Times New Roman" panose="02020603050405020304" pitchFamily="18" charset="0"/>
              </a:rPr>
              <a:t>n</a:t>
            </a:r>
            <a:r>
              <a:rPr lang="en-CA" altLang="en-US" i="1" baseline="-25000">
                <a:latin typeface="Times New Roman" panose="02020603050405020304" pitchFamily="18" charset="0"/>
              </a:rPr>
              <a:t>f</a:t>
            </a:r>
            <a:r>
              <a:rPr lang="en-CA" altLang="en-US"/>
              <a:t> moles of fuel react with</a:t>
            </a:r>
          </a:p>
          <a:p>
            <a:pPr eaLnBrk="1" hangingPunct="1"/>
            <a:r>
              <a:rPr lang="en-CA" altLang="en-US" i="1">
                <a:latin typeface="Times New Roman" panose="02020603050405020304" pitchFamily="18" charset="0"/>
              </a:rPr>
              <a:t>n</a:t>
            </a:r>
            <a:r>
              <a:rPr lang="en-CA" altLang="en-US" i="1" baseline="-25000">
                <a:latin typeface="Times New Roman" panose="02020603050405020304" pitchFamily="18" charset="0"/>
              </a:rPr>
              <a:t>a</a:t>
            </a:r>
            <a:r>
              <a:rPr lang="en-CA" altLang="en-US"/>
              <a:t> moles of air to produce </a:t>
            </a:r>
            <a:r>
              <a:rPr lang="en-CA" altLang="en-US" i="1">
                <a:latin typeface="Times New Roman" panose="02020603050405020304" pitchFamily="18" charset="0"/>
              </a:rPr>
              <a:t>n</a:t>
            </a:r>
            <a:r>
              <a:rPr lang="en-CA" altLang="en-US" i="1" baseline="-25000">
                <a:latin typeface="Times New Roman" panose="02020603050405020304" pitchFamily="18" charset="0"/>
              </a:rPr>
              <a:t>p</a:t>
            </a:r>
            <a:r>
              <a:rPr lang="en-CA" altLang="en-US"/>
              <a:t> moles of product:</a:t>
            </a:r>
            <a:endParaRPr lang="en-US" altLang="en-US"/>
          </a:p>
        </p:txBody>
      </p:sp>
      <p:graphicFrame>
        <p:nvGraphicFramePr>
          <p:cNvPr id="1026" name="Object 6">
            <a:extLst>
              <a:ext uri="{FF2B5EF4-FFF2-40B4-BE49-F238E27FC236}">
                <a16:creationId xmlns:a16="http://schemas.microsoft.com/office/drawing/2014/main" id="{BD7C7D7F-6222-8444-8110-B3040C10EB07}"/>
              </a:ext>
            </a:extLst>
          </p:cNvPr>
          <p:cNvGraphicFramePr>
            <a:graphicFrameLocks noChangeAspect="1"/>
          </p:cNvGraphicFramePr>
          <p:nvPr/>
        </p:nvGraphicFramePr>
        <p:xfrm>
          <a:off x="3136900" y="1643063"/>
          <a:ext cx="2146300" cy="409575"/>
        </p:xfrm>
        <a:graphic>
          <a:graphicData uri="http://schemas.openxmlformats.org/presentationml/2006/ole">
            <mc:AlternateContent xmlns:mc="http://schemas.openxmlformats.org/markup-compatibility/2006">
              <mc:Choice xmlns:v="urn:schemas-microsoft-com:vml" Requires="v">
                <p:oleObj name="Equation" r:id="rId2" imgW="1866600" imgH="355320" progId="Equation.3">
                  <p:embed/>
                </p:oleObj>
              </mc:Choice>
              <mc:Fallback>
                <p:oleObj name="Equation" r:id="rId2" imgW="1866600" imgH="355320" progId="Equation.3">
                  <p:embed/>
                  <p:pic>
                    <p:nvPicPr>
                      <p:cNvPr id="1026" name="Object 6">
                        <a:extLst>
                          <a:ext uri="{FF2B5EF4-FFF2-40B4-BE49-F238E27FC236}">
                            <a16:creationId xmlns:a16="http://schemas.microsoft.com/office/drawing/2014/main" id="{BD7C7D7F-6222-8444-8110-B3040C10EB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6900" y="1643063"/>
                        <a:ext cx="2146300" cy="409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0" name="Text Box 7">
            <a:extLst>
              <a:ext uri="{FF2B5EF4-FFF2-40B4-BE49-F238E27FC236}">
                <a16:creationId xmlns:a16="http://schemas.microsoft.com/office/drawing/2014/main" id="{1E870933-6821-273E-E596-C8E14DA89788}"/>
              </a:ext>
            </a:extLst>
          </p:cNvPr>
          <p:cNvSpPr txBox="1">
            <a:spLocks noChangeArrowheads="1"/>
          </p:cNvSpPr>
          <p:nvPr/>
        </p:nvSpPr>
        <p:spPr bwMode="auto">
          <a:xfrm>
            <a:off x="390525" y="4851400"/>
            <a:ext cx="81168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a:t>Applying First Law with state 1 being the reactants at </a:t>
            </a:r>
            <a:r>
              <a:rPr lang="en-CA" altLang="en-US" i="1">
                <a:latin typeface="Times New Roman" panose="02020603050405020304" pitchFamily="18" charset="0"/>
              </a:rPr>
              <a:t>P</a:t>
            </a:r>
            <a:r>
              <a:rPr lang="en-CA" altLang="en-US" i="1" baseline="-25000">
                <a:latin typeface="Times New Roman" panose="02020603050405020304" pitchFamily="18" charset="0"/>
              </a:rPr>
              <a:t>1</a:t>
            </a:r>
            <a:r>
              <a:rPr lang="en-CA" altLang="en-US"/>
              <a:t>, </a:t>
            </a:r>
            <a:r>
              <a:rPr lang="en-CA" altLang="en-US" i="1">
                <a:latin typeface="Times New Roman" panose="02020603050405020304" pitchFamily="18" charset="0"/>
              </a:rPr>
              <a:t>T</a:t>
            </a:r>
            <a:r>
              <a:rPr lang="en-CA" altLang="en-US" i="1" baseline="-25000">
                <a:latin typeface="Times New Roman" panose="02020603050405020304" pitchFamily="18" charset="0"/>
              </a:rPr>
              <a:t>1</a:t>
            </a:r>
            <a:r>
              <a:rPr lang="en-CA" altLang="en-US"/>
              <a:t> and state 2</a:t>
            </a:r>
          </a:p>
          <a:p>
            <a:pPr eaLnBrk="1" hangingPunct="1"/>
            <a:r>
              <a:rPr lang="en-CA" altLang="en-US"/>
              <a:t>being products at </a:t>
            </a:r>
            <a:r>
              <a:rPr lang="en-CA" altLang="en-US" i="1">
                <a:latin typeface="Times New Roman" panose="02020603050405020304" pitchFamily="18" charset="0"/>
              </a:rPr>
              <a:t>P</a:t>
            </a:r>
            <a:r>
              <a:rPr lang="en-CA" altLang="en-US" i="1" baseline="-25000">
                <a:latin typeface="Times New Roman" panose="02020603050405020304" pitchFamily="18" charset="0"/>
              </a:rPr>
              <a:t>2</a:t>
            </a:r>
            <a:r>
              <a:rPr lang="en-CA" altLang="en-US" i="1">
                <a:latin typeface="Times New Roman" panose="02020603050405020304" pitchFamily="18" charset="0"/>
              </a:rPr>
              <a:t>, T</a:t>
            </a:r>
            <a:r>
              <a:rPr lang="en-CA" altLang="en-US" i="1" baseline="-25000">
                <a:latin typeface="Times New Roman" panose="02020603050405020304" pitchFamily="18" charset="0"/>
              </a:rPr>
              <a:t>2</a:t>
            </a:r>
            <a:r>
              <a:rPr lang="en-CA" altLang="en-US"/>
              <a:t>:</a:t>
            </a:r>
            <a:endParaRPr lang="en-US" altLang="en-US"/>
          </a:p>
        </p:txBody>
      </p:sp>
      <p:sp>
        <p:nvSpPr>
          <p:cNvPr id="1031" name="AutoShape 8">
            <a:extLst>
              <a:ext uri="{FF2B5EF4-FFF2-40B4-BE49-F238E27FC236}">
                <a16:creationId xmlns:a16="http://schemas.microsoft.com/office/drawing/2014/main" id="{0DDBC11C-AE22-C73A-8B36-73AF4E3BC13E}"/>
              </a:ext>
            </a:extLst>
          </p:cNvPr>
          <p:cNvSpPr>
            <a:spLocks/>
          </p:cNvSpPr>
          <p:nvPr/>
        </p:nvSpPr>
        <p:spPr bwMode="auto">
          <a:xfrm rot="5400000">
            <a:off x="3778250" y="1581150"/>
            <a:ext cx="139700" cy="1092200"/>
          </a:xfrm>
          <a:prstGeom prst="rightBrace">
            <a:avLst>
              <a:gd name="adj1" fmla="val 6515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32" name="AutoShape 9">
            <a:extLst>
              <a:ext uri="{FF2B5EF4-FFF2-40B4-BE49-F238E27FC236}">
                <a16:creationId xmlns:a16="http://schemas.microsoft.com/office/drawing/2014/main" id="{CF1C1777-A481-A9D2-8F5B-104558C34FC9}"/>
              </a:ext>
            </a:extLst>
          </p:cNvPr>
          <p:cNvSpPr>
            <a:spLocks/>
          </p:cNvSpPr>
          <p:nvPr/>
        </p:nvSpPr>
        <p:spPr bwMode="auto">
          <a:xfrm rot="5400000">
            <a:off x="4870450" y="1898650"/>
            <a:ext cx="127000" cy="469900"/>
          </a:xfrm>
          <a:prstGeom prst="rightBrace">
            <a:avLst>
              <a:gd name="adj1" fmla="val 308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33" name="Text Box 10">
            <a:extLst>
              <a:ext uri="{FF2B5EF4-FFF2-40B4-BE49-F238E27FC236}">
                <a16:creationId xmlns:a16="http://schemas.microsoft.com/office/drawing/2014/main" id="{209F3224-330D-3E2A-671E-B79F851CC384}"/>
              </a:ext>
            </a:extLst>
          </p:cNvPr>
          <p:cNvSpPr txBox="1">
            <a:spLocks noChangeArrowheads="1"/>
          </p:cNvSpPr>
          <p:nvPr/>
        </p:nvSpPr>
        <p:spPr bwMode="auto">
          <a:xfrm>
            <a:off x="3362325" y="2233613"/>
            <a:ext cx="1030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sz="1400" b="1"/>
              <a:t>Reactants</a:t>
            </a:r>
            <a:endParaRPr lang="en-US" altLang="en-US" sz="1400" b="1"/>
          </a:p>
        </p:txBody>
      </p:sp>
      <p:sp>
        <p:nvSpPr>
          <p:cNvPr id="1034" name="Text Box 11">
            <a:extLst>
              <a:ext uri="{FF2B5EF4-FFF2-40B4-BE49-F238E27FC236}">
                <a16:creationId xmlns:a16="http://schemas.microsoft.com/office/drawing/2014/main" id="{718725E7-E5F4-4565-5271-17B2E7008797}"/>
              </a:ext>
            </a:extLst>
          </p:cNvPr>
          <p:cNvSpPr txBox="1">
            <a:spLocks noChangeArrowheads="1"/>
          </p:cNvSpPr>
          <p:nvPr/>
        </p:nvSpPr>
        <p:spPr bwMode="auto">
          <a:xfrm>
            <a:off x="4530725" y="2220913"/>
            <a:ext cx="952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sz="1400" b="1"/>
              <a:t>Products</a:t>
            </a:r>
            <a:endParaRPr lang="en-US" altLang="en-US" sz="1400" b="1"/>
          </a:p>
        </p:txBody>
      </p:sp>
      <p:sp>
        <p:nvSpPr>
          <p:cNvPr id="1035" name="Rectangle 12">
            <a:extLst>
              <a:ext uri="{FF2B5EF4-FFF2-40B4-BE49-F238E27FC236}">
                <a16:creationId xmlns:a16="http://schemas.microsoft.com/office/drawing/2014/main" id="{0569B460-52B9-BA9F-5E5C-3D42A6355E8F}"/>
              </a:ext>
            </a:extLst>
          </p:cNvPr>
          <p:cNvSpPr>
            <a:spLocks noChangeArrowheads="1"/>
          </p:cNvSpPr>
          <p:nvPr/>
        </p:nvSpPr>
        <p:spPr bwMode="auto">
          <a:xfrm>
            <a:off x="1524000" y="3124200"/>
            <a:ext cx="952500" cy="558800"/>
          </a:xfrm>
          <a:prstGeom prst="rect">
            <a:avLst/>
          </a:prstGeom>
          <a:solidFill>
            <a:srgbClr val="FFFF99"/>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36" name="Rectangle 13">
            <a:extLst>
              <a:ext uri="{FF2B5EF4-FFF2-40B4-BE49-F238E27FC236}">
                <a16:creationId xmlns:a16="http://schemas.microsoft.com/office/drawing/2014/main" id="{84F92EC9-00C5-58D0-C1EF-03206816A4C5}"/>
              </a:ext>
            </a:extLst>
          </p:cNvPr>
          <p:cNvSpPr>
            <a:spLocks noChangeArrowheads="1"/>
          </p:cNvSpPr>
          <p:nvPr/>
        </p:nvSpPr>
        <p:spPr bwMode="auto">
          <a:xfrm>
            <a:off x="1524000" y="3124200"/>
            <a:ext cx="952500" cy="203200"/>
          </a:xfrm>
          <a:prstGeom prst="rect">
            <a:avLst/>
          </a:prstGeom>
          <a:gradFill rotWithShape="1">
            <a:gsLst>
              <a:gs pos="0">
                <a:srgbClr val="000000"/>
              </a:gs>
              <a:gs pos="50000">
                <a:srgbClr val="FFFFFF"/>
              </a:gs>
              <a:gs pos="100000">
                <a:srgbClr val="000000"/>
              </a:gs>
            </a:gsLst>
            <a:lin ang="0" scaled="1"/>
          </a:gra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37" name="Line 14">
            <a:extLst>
              <a:ext uri="{FF2B5EF4-FFF2-40B4-BE49-F238E27FC236}">
                <a16:creationId xmlns:a16="http://schemas.microsoft.com/office/drawing/2014/main" id="{243358A9-6E4F-2B78-45C9-21BB230D2968}"/>
              </a:ext>
            </a:extLst>
          </p:cNvPr>
          <p:cNvSpPr>
            <a:spLocks noChangeShapeType="1"/>
          </p:cNvSpPr>
          <p:nvPr/>
        </p:nvSpPr>
        <p:spPr bwMode="auto">
          <a:xfrm flipV="1">
            <a:off x="1524000" y="26543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8" name="Line 15">
            <a:extLst>
              <a:ext uri="{FF2B5EF4-FFF2-40B4-BE49-F238E27FC236}">
                <a16:creationId xmlns:a16="http://schemas.microsoft.com/office/drawing/2014/main" id="{95EDFA37-DC7E-5AFA-9AAD-AC4C3DD99291}"/>
              </a:ext>
            </a:extLst>
          </p:cNvPr>
          <p:cNvSpPr>
            <a:spLocks noChangeShapeType="1"/>
          </p:cNvSpPr>
          <p:nvPr/>
        </p:nvSpPr>
        <p:spPr bwMode="auto">
          <a:xfrm flipV="1">
            <a:off x="2476500" y="26797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9" name="Rectangle 16">
            <a:extLst>
              <a:ext uri="{FF2B5EF4-FFF2-40B4-BE49-F238E27FC236}">
                <a16:creationId xmlns:a16="http://schemas.microsoft.com/office/drawing/2014/main" id="{B09DA2F6-B771-3534-DF2B-8A90DEF51EDF}"/>
              </a:ext>
            </a:extLst>
          </p:cNvPr>
          <p:cNvSpPr>
            <a:spLocks noChangeArrowheads="1"/>
          </p:cNvSpPr>
          <p:nvPr/>
        </p:nvSpPr>
        <p:spPr bwMode="auto">
          <a:xfrm>
            <a:off x="3683000" y="3124200"/>
            <a:ext cx="952500" cy="558800"/>
          </a:xfrm>
          <a:prstGeom prst="rect">
            <a:avLst/>
          </a:prstGeom>
          <a:solidFill>
            <a:srgbClr val="FFCC00"/>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40" name="Rectangle 17">
            <a:extLst>
              <a:ext uri="{FF2B5EF4-FFF2-40B4-BE49-F238E27FC236}">
                <a16:creationId xmlns:a16="http://schemas.microsoft.com/office/drawing/2014/main" id="{587155BE-F9A4-903F-0E78-26BAFC04D453}"/>
              </a:ext>
            </a:extLst>
          </p:cNvPr>
          <p:cNvSpPr>
            <a:spLocks noChangeArrowheads="1"/>
          </p:cNvSpPr>
          <p:nvPr/>
        </p:nvSpPr>
        <p:spPr bwMode="auto">
          <a:xfrm>
            <a:off x="3683000" y="2984500"/>
            <a:ext cx="952500" cy="203200"/>
          </a:xfrm>
          <a:prstGeom prst="rect">
            <a:avLst/>
          </a:prstGeom>
          <a:gradFill rotWithShape="1">
            <a:gsLst>
              <a:gs pos="0">
                <a:srgbClr val="000000"/>
              </a:gs>
              <a:gs pos="50000">
                <a:srgbClr val="FFFFFF"/>
              </a:gs>
              <a:gs pos="100000">
                <a:srgbClr val="000000"/>
              </a:gs>
            </a:gsLst>
            <a:lin ang="0" scaled="1"/>
          </a:gra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41" name="Line 18">
            <a:extLst>
              <a:ext uri="{FF2B5EF4-FFF2-40B4-BE49-F238E27FC236}">
                <a16:creationId xmlns:a16="http://schemas.microsoft.com/office/drawing/2014/main" id="{3CF9F628-49CA-A9E9-0D81-9AE896CCAAFC}"/>
              </a:ext>
            </a:extLst>
          </p:cNvPr>
          <p:cNvSpPr>
            <a:spLocks noChangeShapeType="1"/>
          </p:cNvSpPr>
          <p:nvPr/>
        </p:nvSpPr>
        <p:spPr bwMode="auto">
          <a:xfrm flipV="1">
            <a:off x="3683000" y="26543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2" name="Line 19">
            <a:extLst>
              <a:ext uri="{FF2B5EF4-FFF2-40B4-BE49-F238E27FC236}">
                <a16:creationId xmlns:a16="http://schemas.microsoft.com/office/drawing/2014/main" id="{B6A199C8-1466-FE71-BCAF-A1B50F69E8BB}"/>
              </a:ext>
            </a:extLst>
          </p:cNvPr>
          <p:cNvSpPr>
            <a:spLocks noChangeShapeType="1"/>
          </p:cNvSpPr>
          <p:nvPr/>
        </p:nvSpPr>
        <p:spPr bwMode="auto">
          <a:xfrm flipV="1">
            <a:off x="4635500" y="26797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3" name="Rectangle 20">
            <a:extLst>
              <a:ext uri="{FF2B5EF4-FFF2-40B4-BE49-F238E27FC236}">
                <a16:creationId xmlns:a16="http://schemas.microsoft.com/office/drawing/2014/main" id="{B26103A9-8246-3689-270E-610ED0A6FE1B}"/>
              </a:ext>
            </a:extLst>
          </p:cNvPr>
          <p:cNvSpPr>
            <a:spLocks noChangeArrowheads="1"/>
          </p:cNvSpPr>
          <p:nvPr/>
        </p:nvSpPr>
        <p:spPr bwMode="auto">
          <a:xfrm>
            <a:off x="5880100" y="2946400"/>
            <a:ext cx="952500" cy="736600"/>
          </a:xfrm>
          <a:prstGeom prst="rect">
            <a:avLst/>
          </a:prstGeom>
          <a:solidFill>
            <a:srgbClr val="FF0000"/>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44" name="Rectangle 21">
            <a:extLst>
              <a:ext uri="{FF2B5EF4-FFF2-40B4-BE49-F238E27FC236}">
                <a16:creationId xmlns:a16="http://schemas.microsoft.com/office/drawing/2014/main" id="{1556BEA6-9A81-6B84-1C25-5674B4987679}"/>
              </a:ext>
            </a:extLst>
          </p:cNvPr>
          <p:cNvSpPr>
            <a:spLocks noChangeArrowheads="1"/>
          </p:cNvSpPr>
          <p:nvPr/>
        </p:nvSpPr>
        <p:spPr bwMode="auto">
          <a:xfrm>
            <a:off x="5880100" y="2794000"/>
            <a:ext cx="952500" cy="203200"/>
          </a:xfrm>
          <a:prstGeom prst="rect">
            <a:avLst/>
          </a:prstGeom>
          <a:gradFill rotWithShape="1">
            <a:gsLst>
              <a:gs pos="0">
                <a:srgbClr val="000000"/>
              </a:gs>
              <a:gs pos="50000">
                <a:srgbClr val="FFFFFF"/>
              </a:gs>
              <a:gs pos="100000">
                <a:srgbClr val="000000"/>
              </a:gs>
            </a:gsLst>
            <a:lin ang="0" scaled="1"/>
          </a:gra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45" name="Line 22">
            <a:extLst>
              <a:ext uri="{FF2B5EF4-FFF2-40B4-BE49-F238E27FC236}">
                <a16:creationId xmlns:a16="http://schemas.microsoft.com/office/drawing/2014/main" id="{7BDF3124-E363-9F00-6DB6-6FF19EE29180}"/>
              </a:ext>
            </a:extLst>
          </p:cNvPr>
          <p:cNvSpPr>
            <a:spLocks noChangeShapeType="1"/>
          </p:cNvSpPr>
          <p:nvPr/>
        </p:nvSpPr>
        <p:spPr bwMode="auto">
          <a:xfrm flipV="1">
            <a:off x="5880100" y="26543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 name="Line 23">
            <a:extLst>
              <a:ext uri="{FF2B5EF4-FFF2-40B4-BE49-F238E27FC236}">
                <a16:creationId xmlns:a16="http://schemas.microsoft.com/office/drawing/2014/main" id="{83AD84D8-4754-CBDC-62C6-6CCE66CCDF31}"/>
              </a:ext>
            </a:extLst>
          </p:cNvPr>
          <p:cNvSpPr>
            <a:spLocks noChangeShapeType="1"/>
          </p:cNvSpPr>
          <p:nvPr/>
        </p:nvSpPr>
        <p:spPr bwMode="auto">
          <a:xfrm flipV="1">
            <a:off x="6832600" y="26289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7" name="Text Box 26">
            <a:extLst>
              <a:ext uri="{FF2B5EF4-FFF2-40B4-BE49-F238E27FC236}">
                <a16:creationId xmlns:a16="http://schemas.microsoft.com/office/drawing/2014/main" id="{97C91562-27AB-76F3-C74E-3ADA4E12D7D0}"/>
              </a:ext>
            </a:extLst>
          </p:cNvPr>
          <p:cNvSpPr txBox="1">
            <a:spLocks noChangeArrowheads="1"/>
          </p:cNvSpPr>
          <p:nvPr/>
        </p:nvSpPr>
        <p:spPr bwMode="auto">
          <a:xfrm>
            <a:off x="1508125" y="3363913"/>
            <a:ext cx="1030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sz="1400" b="1"/>
              <a:t>Reactants</a:t>
            </a:r>
            <a:endParaRPr lang="en-US" altLang="en-US" sz="1400" b="1"/>
          </a:p>
        </p:txBody>
      </p:sp>
      <p:sp>
        <p:nvSpPr>
          <p:cNvPr id="1048" name="Text Box 27">
            <a:extLst>
              <a:ext uri="{FF2B5EF4-FFF2-40B4-BE49-F238E27FC236}">
                <a16:creationId xmlns:a16="http://schemas.microsoft.com/office/drawing/2014/main" id="{44490529-1314-9FD0-B0B6-306C9819F03B}"/>
              </a:ext>
            </a:extLst>
          </p:cNvPr>
          <p:cNvSpPr txBox="1">
            <a:spLocks noChangeArrowheads="1"/>
          </p:cNvSpPr>
          <p:nvPr/>
        </p:nvSpPr>
        <p:spPr bwMode="auto">
          <a:xfrm>
            <a:off x="5902325" y="3224213"/>
            <a:ext cx="952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sz="1400" b="1"/>
              <a:t>Products</a:t>
            </a:r>
            <a:endParaRPr lang="en-US" altLang="en-US" sz="1400" b="1"/>
          </a:p>
        </p:txBody>
      </p:sp>
      <p:sp>
        <p:nvSpPr>
          <p:cNvPr id="1049" name="Text Box 28">
            <a:extLst>
              <a:ext uri="{FF2B5EF4-FFF2-40B4-BE49-F238E27FC236}">
                <a16:creationId xmlns:a16="http://schemas.microsoft.com/office/drawing/2014/main" id="{2A2FAC3A-922E-C3E1-E4AC-442247C3AF9D}"/>
              </a:ext>
            </a:extLst>
          </p:cNvPr>
          <p:cNvSpPr txBox="1">
            <a:spLocks noChangeArrowheads="1"/>
          </p:cNvSpPr>
          <p:nvPr/>
        </p:nvSpPr>
        <p:spPr bwMode="auto">
          <a:xfrm>
            <a:off x="3756025" y="4011613"/>
            <a:ext cx="931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sz="1400" b="1"/>
              <a:t>Reaction</a:t>
            </a:r>
            <a:endParaRPr lang="en-US" altLang="en-US" sz="1400" b="1"/>
          </a:p>
        </p:txBody>
      </p:sp>
      <p:sp>
        <p:nvSpPr>
          <p:cNvPr id="1050" name="Text Box 29">
            <a:extLst>
              <a:ext uri="{FF2B5EF4-FFF2-40B4-BE49-F238E27FC236}">
                <a16:creationId xmlns:a16="http://schemas.microsoft.com/office/drawing/2014/main" id="{FDCB1AA5-36F3-816E-5159-954313029937}"/>
              </a:ext>
            </a:extLst>
          </p:cNvPr>
          <p:cNvSpPr txBox="1">
            <a:spLocks noChangeArrowheads="1"/>
          </p:cNvSpPr>
          <p:nvPr/>
        </p:nvSpPr>
        <p:spPr bwMode="auto">
          <a:xfrm>
            <a:off x="1533525" y="3706813"/>
            <a:ext cx="765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sz="1400" b="1"/>
              <a:t>State 1</a:t>
            </a:r>
            <a:endParaRPr lang="en-US" altLang="en-US" sz="1400" b="1"/>
          </a:p>
        </p:txBody>
      </p:sp>
      <p:sp>
        <p:nvSpPr>
          <p:cNvPr id="1051" name="Text Box 30">
            <a:extLst>
              <a:ext uri="{FF2B5EF4-FFF2-40B4-BE49-F238E27FC236}">
                <a16:creationId xmlns:a16="http://schemas.microsoft.com/office/drawing/2014/main" id="{B53F5419-1435-1247-5191-87A443AA9004}"/>
              </a:ext>
            </a:extLst>
          </p:cNvPr>
          <p:cNvSpPr txBox="1">
            <a:spLocks noChangeArrowheads="1"/>
          </p:cNvSpPr>
          <p:nvPr/>
        </p:nvSpPr>
        <p:spPr bwMode="auto">
          <a:xfrm>
            <a:off x="5965825" y="3719513"/>
            <a:ext cx="765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sz="1400" b="1"/>
              <a:t>State 2</a:t>
            </a:r>
            <a:endParaRPr lang="en-US" altLang="en-US" sz="1400" b="1"/>
          </a:p>
        </p:txBody>
      </p:sp>
      <p:sp>
        <p:nvSpPr>
          <p:cNvPr id="1052" name="AutoShape 31">
            <a:extLst>
              <a:ext uri="{FF2B5EF4-FFF2-40B4-BE49-F238E27FC236}">
                <a16:creationId xmlns:a16="http://schemas.microsoft.com/office/drawing/2014/main" id="{3F0F9AA2-A9BD-0EBE-DD77-7E1549E43220}"/>
              </a:ext>
            </a:extLst>
          </p:cNvPr>
          <p:cNvSpPr>
            <a:spLocks noChangeArrowheads="1"/>
          </p:cNvSpPr>
          <p:nvPr/>
        </p:nvSpPr>
        <p:spPr bwMode="auto">
          <a:xfrm flipH="1">
            <a:off x="4457700" y="3314700"/>
            <a:ext cx="368300" cy="203200"/>
          </a:xfrm>
          <a:prstGeom prst="rightArrow">
            <a:avLst>
              <a:gd name="adj1" fmla="val 50000"/>
              <a:gd name="adj2" fmla="val 45313"/>
            </a:avLst>
          </a:prstGeom>
          <a:solidFill>
            <a:schemeClr val="accent1"/>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53" name="AutoShape 32">
            <a:extLst>
              <a:ext uri="{FF2B5EF4-FFF2-40B4-BE49-F238E27FC236}">
                <a16:creationId xmlns:a16="http://schemas.microsoft.com/office/drawing/2014/main" id="{4B96D51E-1345-BD87-E04C-8820B2FCB73D}"/>
              </a:ext>
            </a:extLst>
          </p:cNvPr>
          <p:cNvSpPr>
            <a:spLocks noChangeArrowheads="1"/>
          </p:cNvSpPr>
          <p:nvPr/>
        </p:nvSpPr>
        <p:spPr bwMode="auto">
          <a:xfrm>
            <a:off x="4051300" y="2857500"/>
            <a:ext cx="241300" cy="406400"/>
          </a:xfrm>
          <a:prstGeom prst="upArrow">
            <a:avLst>
              <a:gd name="adj1" fmla="val 50000"/>
              <a:gd name="adj2" fmla="val 42105"/>
            </a:avLst>
          </a:prstGeom>
          <a:solidFill>
            <a:schemeClr val="accent1"/>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54" name="Text Box 33">
            <a:extLst>
              <a:ext uri="{FF2B5EF4-FFF2-40B4-BE49-F238E27FC236}">
                <a16:creationId xmlns:a16="http://schemas.microsoft.com/office/drawing/2014/main" id="{ACA42397-880C-C33E-21FE-E72A3D4FD499}"/>
              </a:ext>
            </a:extLst>
          </p:cNvPr>
          <p:cNvSpPr txBox="1">
            <a:spLocks noChangeArrowheads="1"/>
          </p:cNvSpPr>
          <p:nvPr/>
        </p:nvSpPr>
        <p:spPr bwMode="auto">
          <a:xfrm>
            <a:off x="4860925" y="3176588"/>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i="1">
                <a:latin typeface="Times New Roman" panose="02020603050405020304" pitchFamily="18" charset="0"/>
              </a:rPr>
              <a:t>Q</a:t>
            </a:r>
            <a:endParaRPr lang="en-US" altLang="en-US" i="1">
              <a:latin typeface="Times New Roman" panose="02020603050405020304" pitchFamily="18" charset="0"/>
            </a:endParaRPr>
          </a:p>
        </p:txBody>
      </p:sp>
      <p:sp>
        <p:nvSpPr>
          <p:cNvPr id="1055" name="Text Box 34">
            <a:extLst>
              <a:ext uri="{FF2B5EF4-FFF2-40B4-BE49-F238E27FC236}">
                <a16:creationId xmlns:a16="http://schemas.microsoft.com/office/drawing/2014/main" id="{37CE3126-70DD-3D05-38A5-3E6BCB29F3A9}"/>
              </a:ext>
            </a:extLst>
          </p:cNvPr>
          <p:cNvSpPr txBox="1">
            <a:spLocks noChangeArrowheads="1"/>
          </p:cNvSpPr>
          <p:nvPr/>
        </p:nvSpPr>
        <p:spPr bwMode="auto">
          <a:xfrm>
            <a:off x="3984625" y="2528888"/>
            <a:ext cx="395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i="1">
                <a:latin typeface="Times New Roman" panose="02020603050405020304" pitchFamily="18" charset="0"/>
              </a:rPr>
              <a:t>W</a:t>
            </a:r>
            <a:endParaRPr lang="en-US" altLang="en-US" i="1">
              <a:latin typeface="Times New Roman" panose="02020603050405020304" pitchFamily="18" charset="0"/>
            </a:endParaRPr>
          </a:p>
        </p:txBody>
      </p:sp>
      <p:sp>
        <p:nvSpPr>
          <p:cNvPr id="1056" name="AutoShape 35">
            <a:extLst>
              <a:ext uri="{FF2B5EF4-FFF2-40B4-BE49-F238E27FC236}">
                <a16:creationId xmlns:a16="http://schemas.microsoft.com/office/drawing/2014/main" id="{E1541AFA-F559-F210-8A7E-E3A6D2B4C0F6}"/>
              </a:ext>
            </a:extLst>
          </p:cNvPr>
          <p:cNvSpPr>
            <a:spLocks noChangeArrowheads="1"/>
          </p:cNvSpPr>
          <p:nvPr/>
        </p:nvSpPr>
        <p:spPr bwMode="auto">
          <a:xfrm>
            <a:off x="1485900" y="4051300"/>
            <a:ext cx="6078538" cy="492125"/>
          </a:xfrm>
          <a:prstGeom prst="curvedUpArrow">
            <a:avLst>
              <a:gd name="adj1" fmla="val 247032"/>
              <a:gd name="adj2" fmla="val 494065"/>
              <a:gd name="adj3" fmla="val 33333"/>
            </a:avLst>
          </a:prstGeom>
          <a:solidFill>
            <a:schemeClr val="accent1"/>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aphicFrame>
        <p:nvGraphicFramePr>
          <p:cNvPr id="1027" name="Object 36">
            <a:extLst>
              <a:ext uri="{FF2B5EF4-FFF2-40B4-BE49-F238E27FC236}">
                <a16:creationId xmlns:a16="http://schemas.microsoft.com/office/drawing/2014/main" id="{9349F783-820D-A7AD-A956-90C656BF3946}"/>
              </a:ext>
            </a:extLst>
          </p:cNvPr>
          <p:cNvGraphicFramePr>
            <a:graphicFrameLocks noChangeAspect="1"/>
          </p:cNvGraphicFramePr>
          <p:nvPr>
            <p:extLst>
              <p:ext uri="{D42A27DB-BD31-4B8C-83A1-F6EECF244321}">
                <p14:modId xmlns:p14="http://schemas.microsoft.com/office/powerpoint/2010/main" val="1454880407"/>
              </p:ext>
            </p:extLst>
          </p:nvPr>
        </p:nvGraphicFramePr>
        <p:xfrm>
          <a:off x="2232025" y="5568718"/>
          <a:ext cx="3505200" cy="1231900"/>
        </p:xfrm>
        <a:graphic>
          <a:graphicData uri="http://schemas.openxmlformats.org/presentationml/2006/ole">
            <mc:AlternateContent xmlns:mc="http://schemas.openxmlformats.org/markup-compatibility/2006">
              <mc:Choice xmlns:v="urn:schemas-microsoft-com:vml" Requires="v">
                <p:oleObj name="Equation" r:id="rId4" imgW="3035160" imgH="1066680" progId="Equation.3">
                  <p:embed/>
                </p:oleObj>
              </mc:Choice>
              <mc:Fallback>
                <p:oleObj name="Equation" r:id="rId4" imgW="3035160" imgH="1066680" progId="Equation.3">
                  <p:embed/>
                  <p:pic>
                    <p:nvPicPr>
                      <p:cNvPr id="1027" name="Object 36">
                        <a:extLst>
                          <a:ext uri="{FF2B5EF4-FFF2-40B4-BE49-F238E27FC236}">
                            <a16:creationId xmlns:a16="http://schemas.microsoft.com/office/drawing/2014/main" id="{9349F783-820D-A7AD-A956-90C656BF394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2025" y="5568718"/>
                        <a:ext cx="3505200" cy="1231900"/>
                      </a:xfrm>
                      <a:prstGeom prst="rect">
                        <a:avLst/>
                      </a:prstGeom>
                      <a:solidFill>
                        <a:schemeClr val="bg1"/>
                      </a:solidFill>
                      <a:ln>
                        <a:noFill/>
                      </a:ln>
                      <a:effec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6">
            <a:extLst>
              <a:ext uri="{FF2B5EF4-FFF2-40B4-BE49-F238E27FC236}">
                <a16:creationId xmlns:a16="http://schemas.microsoft.com/office/drawing/2014/main" id="{4D8DF7F4-ADF8-3D86-92AF-71065FEC7C82}"/>
              </a:ext>
            </a:extLst>
          </p:cNvPr>
          <p:cNvSpPr>
            <a:spLocks noChangeArrowheads="1"/>
          </p:cNvSpPr>
          <p:nvPr/>
        </p:nvSpPr>
        <p:spPr bwMode="auto">
          <a:xfrm>
            <a:off x="3149600" y="2286000"/>
            <a:ext cx="1993900" cy="812800"/>
          </a:xfrm>
          <a:prstGeom prst="rect">
            <a:avLst/>
          </a:prstGeom>
          <a:solidFill>
            <a:srgbClr val="CCFFFF"/>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3076" name="Text Box 4">
            <a:extLst>
              <a:ext uri="{FF2B5EF4-FFF2-40B4-BE49-F238E27FC236}">
                <a16:creationId xmlns:a16="http://schemas.microsoft.com/office/drawing/2014/main" id="{6F96F2B1-5D80-BCBE-3DFD-D194E0FAD141}"/>
              </a:ext>
            </a:extLst>
          </p:cNvPr>
          <p:cNvSpPr txBox="1">
            <a:spLocks noChangeArrowheads="1"/>
          </p:cNvSpPr>
          <p:nvPr/>
        </p:nvSpPr>
        <p:spPr bwMode="auto">
          <a:xfrm>
            <a:off x="2651125" y="239713"/>
            <a:ext cx="37607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sz="2800" b="1"/>
              <a:t>Enthalpy of Reaction</a:t>
            </a:r>
            <a:endParaRPr lang="en-US" altLang="en-US" sz="2800" b="1"/>
          </a:p>
        </p:txBody>
      </p:sp>
      <p:sp>
        <p:nvSpPr>
          <p:cNvPr id="3077" name="Text Box 5">
            <a:extLst>
              <a:ext uri="{FF2B5EF4-FFF2-40B4-BE49-F238E27FC236}">
                <a16:creationId xmlns:a16="http://schemas.microsoft.com/office/drawing/2014/main" id="{1647C29B-9F38-26FB-C231-09021F99B97E}"/>
              </a:ext>
            </a:extLst>
          </p:cNvPr>
          <p:cNvSpPr txBox="1">
            <a:spLocks noChangeArrowheads="1"/>
          </p:cNvSpPr>
          <p:nvPr/>
        </p:nvSpPr>
        <p:spPr bwMode="auto">
          <a:xfrm>
            <a:off x="291306" y="839330"/>
            <a:ext cx="81772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t>Consider the case where the final temperature of the products is the same as the initial temperature of the reactants (e.g., calorimeter is used to measure </a:t>
            </a:r>
            <a:r>
              <a:rPr lang="en-CA" altLang="en-US" i="1" dirty="0">
                <a:latin typeface="Times New Roman" panose="02020603050405020304" pitchFamily="18" charset="0"/>
              </a:rPr>
              <a:t>Q</a:t>
            </a:r>
            <a:r>
              <a:rPr lang="en-CA" altLang="en-US" dirty="0"/>
              <a:t>).</a:t>
            </a:r>
            <a:endParaRPr lang="en-US" altLang="en-US" dirty="0"/>
          </a:p>
        </p:txBody>
      </p:sp>
      <p:sp>
        <p:nvSpPr>
          <p:cNvPr id="3078" name="Rectangle 6">
            <a:extLst>
              <a:ext uri="{FF2B5EF4-FFF2-40B4-BE49-F238E27FC236}">
                <a16:creationId xmlns:a16="http://schemas.microsoft.com/office/drawing/2014/main" id="{0D9F5819-E1AE-7B2F-2F20-87F73476BFCA}"/>
              </a:ext>
            </a:extLst>
          </p:cNvPr>
          <p:cNvSpPr>
            <a:spLocks noChangeArrowheads="1"/>
          </p:cNvSpPr>
          <p:nvPr/>
        </p:nvSpPr>
        <p:spPr bwMode="auto">
          <a:xfrm>
            <a:off x="3683000" y="2374900"/>
            <a:ext cx="952500" cy="558800"/>
          </a:xfrm>
          <a:prstGeom prst="rect">
            <a:avLst/>
          </a:prstGeom>
          <a:solidFill>
            <a:srgbClr val="FFCC00"/>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3079" name="Rectangle 7">
            <a:extLst>
              <a:ext uri="{FF2B5EF4-FFF2-40B4-BE49-F238E27FC236}">
                <a16:creationId xmlns:a16="http://schemas.microsoft.com/office/drawing/2014/main" id="{4CBD9242-08B9-4EA6-F7BE-A98263D1577C}"/>
              </a:ext>
            </a:extLst>
          </p:cNvPr>
          <p:cNvSpPr>
            <a:spLocks noChangeArrowheads="1"/>
          </p:cNvSpPr>
          <p:nvPr/>
        </p:nvSpPr>
        <p:spPr bwMode="auto">
          <a:xfrm>
            <a:off x="3683000" y="2235200"/>
            <a:ext cx="952500" cy="203200"/>
          </a:xfrm>
          <a:prstGeom prst="rect">
            <a:avLst/>
          </a:prstGeom>
          <a:gradFill rotWithShape="1">
            <a:gsLst>
              <a:gs pos="0">
                <a:srgbClr val="000000"/>
              </a:gs>
              <a:gs pos="50000">
                <a:srgbClr val="FFFFFF"/>
              </a:gs>
              <a:gs pos="100000">
                <a:srgbClr val="000000"/>
              </a:gs>
            </a:gsLst>
            <a:lin ang="0" scaled="1"/>
          </a:gra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3080" name="Line 8">
            <a:extLst>
              <a:ext uri="{FF2B5EF4-FFF2-40B4-BE49-F238E27FC236}">
                <a16:creationId xmlns:a16="http://schemas.microsoft.com/office/drawing/2014/main" id="{BB859EFA-0C4B-3577-6D85-670D754E9DBF}"/>
              </a:ext>
            </a:extLst>
          </p:cNvPr>
          <p:cNvSpPr>
            <a:spLocks noChangeShapeType="1"/>
          </p:cNvSpPr>
          <p:nvPr/>
        </p:nvSpPr>
        <p:spPr bwMode="auto">
          <a:xfrm flipV="1">
            <a:off x="3683000" y="19050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1" name="Line 9">
            <a:extLst>
              <a:ext uri="{FF2B5EF4-FFF2-40B4-BE49-F238E27FC236}">
                <a16:creationId xmlns:a16="http://schemas.microsoft.com/office/drawing/2014/main" id="{133C804E-7329-E403-44C9-D1EF653F6E63}"/>
              </a:ext>
            </a:extLst>
          </p:cNvPr>
          <p:cNvSpPr>
            <a:spLocks noChangeShapeType="1"/>
          </p:cNvSpPr>
          <p:nvPr/>
        </p:nvSpPr>
        <p:spPr bwMode="auto">
          <a:xfrm flipV="1">
            <a:off x="4635500" y="19304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2" name="Text Box 10">
            <a:extLst>
              <a:ext uri="{FF2B5EF4-FFF2-40B4-BE49-F238E27FC236}">
                <a16:creationId xmlns:a16="http://schemas.microsoft.com/office/drawing/2014/main" id="{6E3354A9-D358-E03C-CADB-7B91FF2B3F79}"/>
              </a:ext>
            </a:extLst>
          </p:cNvPr>
          <p:cNvSpPr txBox="1">
            <a:spLocks noChangeArrowheads="1"/>
          </p:cNvSpPr>
          <p:nvPr/>
        </p:nvSpPr>
        <p:spPr bwMode="auto">
          <a:xfrm>
            <a:off x="3679825" y="2614613"/>
            <a:ext cx="931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sz="1400" b="1"/>
              <a:t>Reaction</a:t>
            </a:r>
            <a:endParaRPr lang="en-US" altLang="en-US" sz="1400" b="1"/>
          </a:p>
        </p:txBody>
      </p:sp>
      <p:sp>
        <p:nvSpPr>
          <p:cNvPr id="3083" name="AutoShape 11">
            <a:extLst>
              <a:ext uri="{FF2B5EF4-FFF2-40B4-BE49-F238E27FC236}">
                <a16:creationId xmlns:a16="http://schemas.microsoft.com/office/drawing/2014/main" id="{04272A5B-9ED0-C4EC-FF6D-D3D27B4C2D19}"/>
              </a:ext>
            </a:extLst>
          </p:cNvPr>
          <p:cNvSpPr>
            <a:spLocks noChangeArrowheads="1"/>
          </p:cNvSpPr>
          <p:nvPr/>
        </p:nvSpPr>
        <p:spPr bwMode="auto">
          <a:xfrm>
            <a:off x="4521200" y="2565400"/>
            <a:ext cx="368300" cy="203200"/>
          </a:xfrm>
          <a:prstGeom prst="rightArrow">
            <a:avLst>
              <a:gd name="adj1" fmla="val 50000"/>
              <a:gd name="adj2" fmla="val 45313"/>
            </a:avLst>
          </a:prstGeom>
          <a:solidFill>
            <a:schemeClr val="accent1"/>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3084" name="AutoShape 12">
            <a:extLst>
              <a:ext uri="{FF2B5EF4-FFF2-40B4-BE49-F238E27FC236}">
                <a16:creationId xmlns:a16="http://schemas.microsoft.com/office/drawing/2014/main" id="{357955AB-2791-DBB7-22A6-EC2CCB3C1C88}"/>
              </a:ext>
            </a:extLst>
          </p:cNvPr>
          <p:cNvSpPr>
            <a:spLocks noChangeArrowheads="1"/>
          </p:cNvSpPr>
          <p:nvPr/>
        </p:nvSpPr>
        <p:spPr bwMode="auto">
          <a:xfrm>
            <a:off x="4051300" y="2108200"/>
            <a:ext cx="241300" cy="406400"/>
          </a:xfrm>
          <a:prstGeom prst="upArrow">
            <a:avLst>
              <a:gd name="adj1" fmla="val 50000"/>
              <a:gd name="adj2" fmla="val 42105"/>
            </a:avLst>
          </a:prstGeom>
          <a:solidFill>
            <a:schemeClr val="accent1"/>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3085" name="Text Box 13">
            <a:extLst>
              <a:ext uri="{FF2B5EF4-FFF2-40B4-BE49-F238E27FC236}">
                <a16:creationId xmlns:a16="http://schemas.microsoft.com/office/drawing/2014/main" id="{F3B15494-01F5-0B5D-DDFC-A4B6067A38D7}"/>
              </a:ext>
            </a:extLst>
          </p:cNvPr>
          <p:cNvSpPr txBox="1">
            <a:spLocks noChangeArrowheads="1"/>
          </p:cNvSpPr>
          <p:nvPr/>
        </p:nvSpPr>
        <p:spPr bwMode="auto">
          <a:xfrm>
            <a:off x="4822825" y="2427288"/>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i="1">
                <a:latin typeface="Times New Roman" panose="02020603050405020304" pitchFamily="18" charset="0"/>
              </a:rPr>
              <a:t>Q</a:t>
            </a:r>
            <a:endParaRPr lang="en-US" altLang="en-US" i="1">
              <a:latin typeface="Times New Roman" panose="02020603050405020304" pitchFamily="18" charset="0"/>
            </a:endParaRPr>
          </a:p>
        </p:txBody>
      </p:sp>
      <p:sp>
        <p:nvSpPr>
          <p:cNvPr id="3086" name="Text Box 14">
            <a:extLst>
              <a:ext uri="{FF2B5EF4-FFF2-40B4-BE49-F238E27FC236}">
                <a16:creationId xmlns:a16="http://schemas.microsoft.com/office/drawing/2014/main" id="{0297FE6D-785F-4F6F-7A00-186CC0664E4D}"/>
              </a:ext>
            </a:extLst>
          </p:cNvPr>
          <p:cNvSpPr txBox="1">
            <a:spLocks noChangeArrowheads="1"/>
          </p:cNvSpPr>
          <p:nvPr/>
        </p:nvSpPr>
        <p:spPr bwMode="auto">
          <a:xfrm>
            <a:off x="3984625" y="1779588"/>
            <a:ext cx="395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i="1">
                <a:latin typeface="Times New Roman" panose="02020603050405020304" pitchFamily="18" charset="0"/>
              </a:rPr>
              <a:t>W</a:t>
            </a:r>
            <a:endParaRPr lang="en-US" altLang="en-US" i="1">
              <a:latin typeface="Times New Roman" panose="02020603050405020304" pitchFamily="18" charset="0"/>
            </a:endParaRPr>
          </a:p>
        </p:txBody>
      </p:sp>
      <p:sp>
        <p:nvSpPr>
          <p:cNvPr id="3087" name="Line 17">
            <a:extLst>
              <a:ext uri="{FF2B5EF4-FFF2-40B4-BE49-F238E27FC236}">
                <a16:creationId xmlns:a16="http://schemas.microsoft.com/office/drawing/2014/main" id="{2A839152-8FA3-E74F-5E51-29E43E634686}"/>
              </a:ext>
            </a:extLst>
          </p:cNvPr>
          <p:cNvSpPr>
            <a:spLocks noChangeShapeType="1"/>
          </p:cNvSpPr>
          <p:nvPr/>
        </p:nvSpPr>
        <p:spPr bwMode="auto">
          <a:xfrm flipV="1">
            <a:off x="3149600" y="1943100"/>
            <a:ext cx="0" cy="419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8" name="Line 18">
            <a:extLst>
              <a:ext uri="{FF2B5EF4-FFF2-40B4-BE49-F238E27FC236}">
                <a16:creationId xmlns:a16="http://schemas.microsoft.com/office/drawing/2014/main" id="{F3A19C0A-4954-60EF-C77E-9AAA4ED07E96}"/>
              </a:ext>
            </a:extLst>
          </p:cNvPr>
          <p:cNvSpPr>
            <a:spLocks noChangeShapeType="1"/>
          </p:cNvSpPr>
          <p:nvPr/>
        </p:nvSpPr>
        <p:spPr bwMode="auto">
          <a:xfrm flipV="1">
            <a:off x="5143500" y="1968500"/>
            <a:ext cx="0" cy="419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9" name="Text Box 19">
            <a:extLst>
              <a:ext uri="{FF2B5EF4-FFF2-40B4-BE49-F238E27FC236}">
                <a16:creationId xmlns:a16="http://schemas.microsoft.com/office/drawing/2014/main" id="{F33A448B-AA72-FFDC-95F8-E2DA2C799414}"/>
              </a:ext>
            </a:extLst>
          </p:cNvPr>
          <p:cNvSpPr txBox="1">
            <a:spLocks noChangeArrowheads="1"/>
          </p:cNvSpPr>
          <p:nvPr/>
        </p:nvSpPr>
        <p:spPr bwMode="auto">
          <a:xfrm>
            <a:off x="5419725" y="2287588"/>
            <a:ext cx="12430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i="1">
                <a:latin typeface="Times New Roman" panose="02020603050405020304" pitchFamily="18" charset="0"/>
              </a:rPr>
              <a:t>P</a:t>
            </a:r>
            <a:r>
              <a:rPr lang="en-CA" altLang="en-US" i="1" baseline="-25000">
                <a:latin typeface="Times New Roman" panose="02020603050405020304" pitchFamily="18" charset="0"/>
              </a:rPr>
              <a:t>1</a:t>
            </a:r>
            <a:r>
              <a:rPr lang="en-CA" altLang="en-US" i="1">
                <a:latin typeface="Times New Roman" panose="02020603050405020304" pitchFamily="18" charset="0"/>
              </a:rPr>
              <a:t>=P</a:t>
            </a:r>
            <a:r>
              <a:rPr lang="en-CA" altLang="en-US" i="1" baseline="-25000">
                <a:latin typeface="Times New Roman" panose="02020603050405020304" pitchFamily="18" charset="0"/>
              </a:rPr>
              <a:t>2</a:t>
            </a:r>
            <a:r>
              <a:rPr lang="en-CA" altLang="en-US" i="1">
                <a:latin typeface="Times New Roman" panose="02020603050405020304" pitchFamily="18" charset="0"/>
              </a:rPr>
              <a:t>=P</a:t>
            </a:r>
            <a:r>
              <a:rPr lang="en-CA" altLang="en-US" i="1" baseline="-25000">
                <a:latin typeface="Times New Roman" panose="02020603050405020304" pitchFamily="18" charset="0"/>
              </a:rPr>
              <a:t>o</a:t>
            </a:r>
          </a:p>
          <a:p>
            <a:pPr eaLnBrk="1" hangingPunct="1"/>
            <a:r>
              <a:rPr lang="en-CA" altLang="en-US" i="1">
                <a:latin typeface="Times New Roman" panose="02020603050405020304" pitchFamily="18" charset="0"/>
              </a:rPr>
              <a:t>T</a:t>
            </a:r>
            <a:r>
              <a:rPr lang="en-CA" altLang="en-US" i="1" baseline="-25000">
                <a:latin typeface="Times New Roman" panose="02020603050405020304" pitchFamily="18" charset="0"/>
              </a:rPr>
              <a:t>1</a:t>
            </a:r>
            <a:r>
              <a:rPr lang="en-CA" altLang="en-US" i="1">
                <a:latin typeface="Times New Roman" panose="02020603050405020304" pitchFamily="18" charset="0"/>
              </a:rPr>
              <a:t>=T</a:t>
            </a:r>
            <a:r>
              <a:rPr lang="en-CA" altLang="en-US" i="1" baseline="-25000">
                <a:latin typeface="Times New Roman" panose="02020603050405020304" pitchFamily="18" charset="0"/>
              </a:rPr>
              <a:t>2</a:t>
            </a:r>
            <a:r>
              <a:rPr lang="en-CA" altLang="en-US" i="1">
                <a:latin typeface="Times New Roman" panose="02020603050405020304" pitchFamily="18" charset="0"/>
              </a:rPr>
              <a:t>=T</a:t>
            </a:r>
            <a:r>
              <a:rPr lang="en-CA" altLang="en-US" i="1" baseline="-25000">
                <a:latin typeface="Times New Roman" panose="02020603050405020304" pitchFamily="18" charset="0"/>
              </a:rPr>
              <a:t>o</a:t>
            </a:r>
            <a:endParaRPr lang="en-US" altLang="en-US" i="1" baseline="-25000">
              <a:latin typeface="Times New Roman" panose="02020603050405020304" pitchFamily="18" charset="0"/>
            </a:endParaRPr>
          </a:p>
        </p:txBody>
      </p:sp>
      <p:sp>
        <p:nvSpPr>
          <p:cNvPr id="3090" name="Text Box 21">
            <a:extLst>
              <a:ext uri="{FF2B5EF4-FFF2-40B4-BE49-F238E27FC236}">
                <a16:creationId xmlns:a16="http://schemas.microsoft.com/office/drawing/2014/main" id="{EC3C453F-BCC5-087B-6126-63B2A8D1255F}"/>
              </a:ext>
            </a:extLst>
          </p:cNvPr>
          <p:cNvSpPr txBox="1">
            <a:spLocks noChangeArrowheads="1"/>
          </p:cNvSpPr>
          <p:nvPr/>
        </p:nvSpPr>
        <p:spPr bwMode="auto">
          <a:xfrm>
            <a:off x="203235" y="3380060"/>
            <a:ext cx="81772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t>The heat released under this situation is referred to as the </a:t>
            </a:r>
            <a:r>
              <a:rPr lang="en-CA" altLang="en-US" b="1" dirty="0"/>
              <a:t>enthalpy of </a:t>
            </a:r>
          </a:p>
          <a:p>
            <a:pPr eaLnBrk="1" hangingPunct="1"/>
            <a:r>
              <a:rPr lang="en-CA" altLang="en-US" b="1" dirty="0"/>
              <a:t>reaction, </a:t>
            </a:r>
            <a:r>
              <a:rPr lang="en-CA" altLang="en-US" b="1" i="1" dirty="0">
                <a:latin typeface="Symbol" panose="05050102010706020507" pitchFamily="18" charset="2"/>
              </a:rPr>
              <a:t>D</a:t>
            </a:r>
            <a:r>
              <a:rPr lang="en-CA" altLang="en-US" b="1" i="1" dirty="0">
                <a:latin typeface="Times New Roman" panose="02020603050405020304" pitchFamily="18" charset="0"/>
              </a:rPr>
              <a:t>H</a:t>
            </a:r>
            <a:r>
              <a:rPr lang="en-CA" altLang="en-US" b="1" i="1" baseline="-25000" dirty="0">
                <a:latin typeface="Times New Roman" panose="02020603050405020304" pitchFamily="18" charset="0"/>
              </a:rPr>
              <a:t>R </a:t>
            </a:r>
            <a:r>
              <a:rPr lang="en-CA" altLang="en-US" dirty="0"/>
              <a:t>,</a:t>
            </a:r>
            <a:endParaRPr lang="en-US" altLang="en-US" b="1" dirty="0"/>
          </a:p>
        </p:txBody>
      </p:sp>
      <p:graphicFrame>
        <p:nvGraphicFramePr>
          <p:cNvPr id="3074" name="Object 23">
            <a:extLst>
              <a:ext uri="{FF2B5EF4-FFF2-40B4-BE49-F238E27FC236}">
                <a16:creationId xmlns:a16="http://schemas.microsoft.com/office/drawing/2014/main" id="{A98006B1-747E-8827-D43B-E79179853B68}"/>
              </a:ext>
            </a:extLst>
          </p:cNvPr>
          <p:cNvGraphicFramePr>
            <a:graphicFrameLocks noChangeAspect="1"/>
          </p:cNvGraphicFramePr>
          <p:nvPr>
            <p:extLst>
              <p:ext uri="{D42A27DB-BD31-4B8C-83A1-F6EECF244321}">
                <p14:modId xmlns:p14="http://schemas.microsoft.com/office/powerpoint/2010/main" val="20161450"/>
              </p:ext>
            </p:extLst>
          </p:nvPr>
        </p:nvGraphicFramePr>
        <p:xfrm>
          <a:off x="1077947" y="4256359"/>
          <a:ext cx="6886505" cy="1600897"/>
        </p:xfrm>
        <a:graphic>
          <a:graphicData uri="http://schemas.openxmlformats.org/presentationml/2006/ole">
            <mc:AlternateContent xmlns:mc="http://schemas.openxmlformats.org/markup-compatibility/2006">
              <mc:Choice xmlns:v="urn:schemas-microsoft-com:vml" Requires="v">
                <p:oleObj name="Equation" r:id="rId2" imgW="3987720" imgH="927000" progId="Equation.3">
                  <p:embed/>
                </p:oleObj>
              </mc:Choice>
              <mc:Fallback>
                <p:oleObj name="Equation" r:id="rId2" imgW="3987720" imgH="927000" progId="Equation.3">
                  <p:embed/>
                  <p:pic>
                    <p:nvPicPr>
                      <p:cNvPr id="3074" name="Object 23">
                        <a:extLst>
                          <a:ext uri="{FF2B5EF4-FFF2-40B4-BE49-F238E27FC236}">
                            <a16:creationId xmlns:a16="http://schemas.microsoft.com/office/drawing/2014/main" id="{A98006B1-747E-8827-D43B-E79179853B68}"/>
                          </a:ext>
                        </a:extLst>
                      </p:cNvPr>
                      <p:cNvPicPr>
                        <a:picLocks noChangeAspect="1" noChangeArrowheads="1"/>
                      </p:cNvPicPr>
                      <p:nvPr/>
                    </p:nvPicPr>
                    <p:blipFill>
                      <a:blip r:embed="rId3"/>
                      <a:srcRect/>
                      <a:stretch>
                        <a:fillRect/>
                      </a:stretch>
                    </p:blipFill>
                    <p:spPr bwMode="auto">
                      <a:xfrm>
                        <a:off x="1077947" y="4256359"/>
                        <a:ext cx="6886505" cy="1600897"/>
                      </a:xfrm>
                      <a:prstGeom prst="rect">
                        <a:avLst/>
                      </a:prstGeom>
                      <a:noFill/>
                      <a:ln>
                        <a:noFill/>
                      </a:ln>
                      <a:effectLst/>
                    </p:spPr>
                  </p:pic>
                </p:oleObj>
              </mc:Fallback>
            </mc:AlternateContent>
          </a:graphicData>
        </a:graphic>
      </p:graphicFrame>
      <p:sp>
        <p:nvSpPr>
          <p:cNvPr id="3091" name="Text Box 24">
            <a:extLst>
              <a:ext uri="{FF2B5EF4-FFF2-40B4-BE49-F238E27FC236}">
                <a16:creationId xmlns:a16="http://schemas.microsoft.com/office/drawing/2014/main" id="{57C9FEAC-0C32-6BE7-FDB2-B0CC39534843}"/>
              </a:ext>
            </a:extLst>
          </p:cNvPr>
          <p:cNvSpPr txBox="1">
            <a:spLocks noChangeArrowheads="1"/>
          </p:cNvSpPr>
          <p:nvPr/>
        </p:nvSpPr>
        <p:spPr bwMode="auto">
          <a:xfrm>
            <a:off x="3248025" y="2490788"/>
            <a:ext cx="407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i="1">
                <a:latin typeface="Times New Roman" panose="02020603050405020304" pitchFamily="18" charset="0"/>
              </a:rPr>
              <a:t>T</a:t>
            </a:r>
            <a:r>
              <a:rPr lang="en-CA" altLang="en-US" i="1" baseline="-25000">
                <a:latin typeface="Times New Roman" panose="02020603050405020304" pitchFamily="18" charset="0"/>
              </a:rPr>
              <a:t>o</a:t>
            </a:r>
            <a:endParaRPr lang="en-US" altLang="en-US" i="1" baseline="-250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4">
            <a:extLst>
              <a:ext uri="{FF2B5EF4-FFF2-40B4-BE49-F238E27FC236}">
                <a16:creationId xmlns:a16="http://schemas.microsoft.com/office/drawing/2014/main" id="{A6F0AE49-69EF-6911-2C0C-01064E3EEF7B}"/>
              </a:ext>
            </a:extLst>
          </p:cNvPr>
          <p:cNvSpPr txBox="1">
            <a:spLocks noChangeArrowheads="1"/>
          </p:cNvSpPr>
          <p:nvPr/>
        </p:nvSpPr>
        <p:spPr bwMode="auto">
          <a:xfrm>
            <a:off x="120650" y="773113"/>
            <a:ext cx="91059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a:t>The maximum amount of energy is released from a fuel when reacted with a</a:t>
            </a:r>
          </a:p>
          <a:p>
            <a:pPr eaLnBrk="1" hangingPunct="1"/>
            <a:r>
              <a:rPr lang="en-US" altLang="en-US"/>
              <a:t>stoichiometric amount of air and all the hydrogen and carbon contained in the</a:t>
            </a:r>
          </a:p>
          <a:p>
            <a:pPr eaLnBrk="1" hangingPunct="1"/>
            <a:r>
              <a:rPr lang="en-US" altLang="en-US"/>
              <a:t>fuel is converted to CO</a:t>
            </a:r>
            <a:r>
              <a:rPr lang="en-US" altLang="en-US" baseline="-25000"/>
              <a:t>2</a:t>
            </a:r>
            <a:r>
              <a:rPr lang="en-US" altLang="en-US"/>
              <a:t> and H</a:t>
            </a:r>
            <a:r>
              <a:rPr lang="en-US" altLang="en-US" baseline="-25000"/>
              <a:t>2</a:t>
            </a:r>
            <a:r>
              <a:rPr lang="en-US" altLang="en-US"/>
              <a:t>O</a:t>
            </a:r>
          </a:p>
          <a:p>
            <a:pPr eaLnBrk="1" hangingPunct="1"/>
            <a:endParaRPr lang="en-US" altLang="en-US"/>
          </a:p>
          <a:p>
            <a:pPr eaLnBrk="1" hangingPunct="1"/>
            <a:endParaRPr lang="en-US" altLang="en-US"/>
          </a:p>
          <a:p>
            <a:pPr eaLnBrk="1" hangingPunct="1"/>
            <a:endParaRPr lang="en-US" altLang="en-US"/>
          </a:p>
          <a:p>
            <a:pPr eaLnBrk="1" hangingPunct="1"/>
            <a:r>
              <a:rPr lang="en-US" altLang="en-US"/>
              <a:t>This maximum energy is referred to as the </a:t>
            </a:r>
            <a:r>
              <a:rPr lang="en-US" altLang="en-US" b="1"/>
              <a:t>heat of combustion</a:t>
            </a:r>
            <a:r>
              <a:rPr lang="en-US" altLang="en-US"/>
              <a:t> or the </a:t>
            </a:r>
            <a:r>
              <a:rPr lang="en-US" altLang="en-US" b="1"/>
              <a:t>heating</a:t>
            </a:r>
            <a:r>
              <a:rPr lang="en-US" altLang="en-US"/>
              <a:t> </a:t>
            </a:r>
          </a:p>
          <a:p>
            <a:pPr eaLnBrk="1" hangingPunct="1"/>
            <a:r>
              <a:rPr lang="en-US" altLang="en-US" b="1"/>
              <a:t>value </a:t>
            </a:r>
            <a:r>
              <a:rPr lang="en-US" altLang="en-US"/>
              <a:t>and it is typically given per mass of fuel</a:t>
            </a:r>
          </a:p>
        </p:txBody>
      </p:sp>
      <p:sp>
        <p:nvSpPr>
          <p:cNvPr id="4100" name="Text Box 5">
            <a:extLst>
              <a:ext uri="{FF2B5EF4-FFF2-40B4-BE49-F238E27FC236}">
                <a16:creationId xmlns:a16="http://schemas.microsoft.com/office/drawing/2014/main" id="{E774A0A4-125D-605E-7D3B-45BBA6BB7297}"/>
              </a:ext>
            </a:extLst>
          </p:cNvPr>
          <p:cNvSpPr txBox="1">
            <a:spLocks noChangeArrowheads="1"/>
          </p:cNvSpPr>
          <p:nvPr/>
        </p:nvSpPr>
        <p:spPr bwMode="auto">
          <a:xfrm>
            <a:off x="2638425" y="188913"/>
            <a:ext cx="3600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sz="2800" b="1"/>
              <a:t>Heat of Combustion</a:t>
            </a:r>
            <a:endParaRPr lang="en-US" altLang="en-US" sz="2800" b="1"/>
          </a:p>
        </p:txBody>
      </p:sp>
      <p:graphicFrame>
        <p:nvGraphicFramePr>
          <p:cNvPr id="4098" name="Object 8">
            <a:extLst>
              <a:ext uri="{FF2B5EF4-FFF2-40B4-BE49-F238E27FC236}">
                <a16:creationId xmlns:a16="http://schemas.microsoft.com/office/drawing/2014/main" id="{7EDA786B-1C9E-5020-6EF0-A24D6AD3FFB5}"/>
              </a:ext>
            </a:extLst>
          </p:cNvPr>
          <p:cNvGraphicFramePr>
            <a:graphicFrameLocks noChangeAspect="1"/>
          </p:cNvGraphicFramePr>
          <p:nvPr/>
        </p:nvGraphicFramePr>
        <p:xfrm>
          <a:off x="1212850" y="1854200"/>
          <a:ext cx="6870700" cy="660400"/>
        </p:xfrm>
        <a:graphic>
          <a:graphicData uri="http://schemas.openxmlformats.org/presentationml/2006/ole">
            <mc:AlternateContent xmlns:mc="http://schemas.openxmlformats.org/markup-compatibility/2006">
              <mc:Choice xmlns:v="urn:schemas-microsoft-com:vml" Requires="v">
                <p:oleObj name="Equation" r:id="rId2" imgW="6870600" imgH="660240" progId="Equation.3">
                  <p:embed/>
                </p:oleObj>
              </mc:Choice>
              <mc:Fallback>
                <p:oleObj name="Equation" r:id="rId2" imgW="6870600" imgH="660240" progId="Equation.3">
                  <p:embed/>
                  <p:pic>
                    <p:nvPicPr>
                      <p:cNvPr id="4098" name="Object 8">
                        <a:extLst>
                          <a:ext uri="{FF2B5EF4-FFF2-40B4-BE49-F238E27FC236}">
                            <a16:creationId xmlns:a16="http://schemas.microsoft.com/office/drawing/2014/main" id="{7EDA786B-1C9E-5020-6EF0-A24D6AD3FF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2850" y="1854200"/>
                        <a:ext cx="6870700" cy="66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101" name="Picture 9" descr="~lwf0002">
            <a:extLst>
              <a:ext uri="{FF2B5EF4-FFF2-40B4-BE49-F238E27FC236}">
                <a16:creationId xmlns:a16="http://schemas.microsoft.com/office/drawing/2014/main" id="{3B202ED5-6835-B352-FDA2-B53536258C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4863" y="3351213"/>
            <a:ext cx="5019675" cy="340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10">
            <a:extLst>
              <a:ext uri="{FF2B5EF4-FFF2-40B4-BE49-F238E27FC236}">
                <a16:creationId xmlns:a16="http://schemas.microsoft.com/office/drawing/2014/main" id="{2C70D97A-CE5F-3C00-34D6-E33CC08A1797}"/>
              </a:ext>
            </a:extLst>
          </p:cNvPr>
          <p:cNvSpPr>
            <a:spLocks noChangeArrowheads="1"/>
          </p:cNvSpPr>
          <p:nvPr/>
        </p:nvSpPr>
        <p:spPr bwMode="auto">
          <a:xfrm>
            <a:off x="6057900" y="3403600"/>
            <a:ext cx="889000" cy="330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4103" name="Rectangle 12">
            <a:extLst>
              <a:ext uri="{FF2B5EF4-FFF2-40B4-BE49-F238E27FC236}">
                <a16:creationId xmlns:a16="http://schemas.microsoft.com/office/drawing/2014/main" id="{4ED40FCF-DB6E-9DE7-1F08-7CCA2F19119C}"/>
              </a:ext>
            </a:extLst>
          </p:cNvPr>
          <p:cNvSpPr>
            <a:spLocks noChangeArrowheads="1"/>
          </p:cNvSpPr>
          <p:nvPr/>
        </p:nvSpPr>
        <p:spPr bwMode="auto">
          <a:xfrm>
            <a:off x="4838700" y="3530600"/>
            <a:ext cx="381000"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4104" name="Text Box 11">
            <a:extLst>
              <a:ext uri="{FF2B5EF4-FFF2-40B4-BE49-F238E27FC236}">
                <a16:creationId xmlns:a16="http://schemas.microsoft.com/office/drawing/2014/main" id="{9A72241D-1ABD-72CA-C106-C85A27093010}"/>
              </a:ext>
            </a:extLst>
          </p:cNvPr>
          <p:cNvSpPr txBox="1">
            <a:spLocks noChangeArrowheads="1"/>
          </p:cNvSpPr>
          <p:nvPr/>
        </p:nvSpPr>
        <p:spPr bwMode="auto">
          <a:xfrm>
            <a:off x="4314825" y="3487738"/>
            <a:ext cx="10112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400" b="1" i="1">
                <a:latin typeface="Symbol" panose="05050102010706020507" pitchFamily="18" charset="2"/>
              </a:rPr>
              <a:t>D</a:t>
            </a:r>
            <a:r>
              <a:rPr lang="en-US" altLang="en-US" sz="1400" b="1" i="1">
                <a:latin typeface="Times New Roman" panose="02020603050405020304" pitchFamily="18" charset="0"/>
              </a:rPr>
              <a:t>H</a:t>
            </a:r>
            <a:r>
              <a:rPr lang="en-US" altLang="en-US" sz="1400" b="1" i="1" baseline="-25000">
                <a:latin typeface="Times New Roman" panose="02020603050405020304" pitchFamily="18" charset="0"/>
              </a:rPr>
              <a:t>R</a:t>
            </a:r>
            <a:r>
              <a:rPr lang="en-US" altLang="en-US" sz="1400" b="1" i="1">
                <a:latin typeface="Times New Roman" panose="02020603050405020304" pitchFamily="18" charset="0"/>
              </a:rPr>
              <a:t>(298K)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a:extLst>
              <a:ext uri="{FF2B5EF4-FFF2-40B4-BE49-F238E27FC236}">
                <a16:creationId xmlns:a16="http://schemas.microsoft.com/office/drawing/2014/main" id="{941D3A5A-D11E-0368-3AB2-98BC80E79B25}"/>
              </a:ext>
            </a:extLst>
          </p:cNvPr>
          <p:cNvSpPr txBox="1">
            <a:spLocks noChangeArrowheads="1"/>
          </p:cNvSpPr>
          <p:nvPr/>
        </p:nvSpPr>
        <p:spPr bwMode="auto">
          <a:xfrm>
            <a:off x="2397125" y="214313"/>
            <a:ext cx="3600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sz="2800" b="1"/>
              <a:t>Heat of Combustion</a:t>
            </a:r>
            <a:endParaRPr lang="en-US" altLang="en-US" sz="2800" b="1"/>
          </a:p>
        </p:txBody>
      </p:sp>
      <p:sp>
        <p:nvSpPr>
          <p:cNvPr id="9219" name="Text Box 6">
            <a:extLst>
              <a:ext uri="{FF2B5EF4-FFF2-40B4-BE49-F238E27FC236}">
                <a16:creationId xmlns:a16="http://schemas.microsoft.com/office/drawing/2014/main" id="{8C3946DA-1689-7F19-D0BC-E0D637D07A5A}"/>
              </a:ext>
            </a:extLst>
          </p:cNvPr>
          <p:cNvSpPr txBox="1">
            <a:spLocks noChangeArrowheads="1"/>
          </p:cNvSpPr>
          <p:nvPr/>
        </p:nvSpPr>
        <p:spPr bwMode="auto">
          <a:xfrm>
            <a:off x="85725" y="836613"/>
            <a:ext cx="91662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a:t>There are two possible values for the heat of combustion that can be calculated </a:t>
            </a:r>
          </a:p>
          <a:p>
            <a:pPr eaLnBrk="1" hangingPunct="1"/>
            <a:r>
              <a:rPr lang="en-US" altLang="en-US"/>
              <a:t>depending on whether the water in the products is taken to be in a liquid or </a:t>
            </a:r>
          </a:p>
          <a:p>
            <a:pPr eaLnBrk="1" hangingPunct="1"/>
            <a:r>
              <a:rPr lang="en-US" altLang="en-US"/>
              <a:t>vapour state.</a:t>
            </a:r>
          </a:p>
        </p:txBody>
      </p:sp>
      <p:grpSp>
        <p:nvGrpSpPr>
          <p:cNvPr id="9220" name="Group 22">
            <a:extLst>
              <a:ext uri="{FF2B5EF4-FFF2-40B4-BE49-F238E27FC236}">
                <a16:creationId xmlns:a16="http://schemas.microsoft.com/office/drawing/2014/main" id="{45EC0AA2-1BE4-F529-5F91-6BC5BD3451A3}"/>
              </a:ext>
            </a:extLst>
          </p:cNvPr>
          <p:cNvGrpSpPr>
            <a:grpSpLocks/>
          </p:cNvGrpSpPr>
          <p:nvPr/>
        </p:nvGrpSpPr>
        <p:grpSpPr bwMode="auto">
          <a:xfrm>
            <a:off x="2270125" y="1927225"/>
            <a:ext cx="2962275" cy="1989138"/>
            <a:chOff x="1430" y="1566"/>
            <a:chExt cx="1866" cy="1253"/>
          </a:xfrm>
        </p:grpSpPr>
        <p:sp>
          <p:nvSpPr>
            <p:cNvPr id="9223" name="Line 7">
              <a:extLst>
                <a:ext uri="{FF2B5EF4-FFF2-40B4-BE49-F238E27FC236}">
                  <a16:creationId xmlns:a16="http://schemas.microsoft.com/office/drawing/2014/main" id="{FAEE26A4-4B37-5494-86CD-8A442E57B8A1}"/>
                </a:ext>
              </a:extLst>
            </p:cNvPr>
            <p:cNvSpPr>
              <a:spLocks noChangeShapeType="1"/>
            </p:cNvSpPr>
            <p:nvPr/>
          </p:nvSpPr>
          <p:spPr bwMode="auto">
            <a:xfrm>
              <a:off x="1688" y="1640"/>
              <a:ext cx="0" cy="9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4" name="Line 8">
              <a:extLst>
                <a:ext uri="{FF2B5EF4-FFF2-40B4-BE49-F238E27FC236}">
                  <a16:creationId xmlns:a16="http://schemas.microsoft.com/office/drawing/2014/main" id="{A0898F8F-FF63-8D36-340E-BFB1BB66D5DB}"/>
                </a:ext>
              </a:extLst>
            </p:cNvPr>
            <p:cNvSpPr>
              <a:spLocks noChangeShapeType="1"/>
            </p:cNvSpPr>
            <p:nvPr/>
          </p:nvSpPr>
          <p:spPr bwMode="auto">
            <a:xfrm>
              <a:off x="1688" y="2584"/>
              <a:ext cx="16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5" name="Freeform 9">
              <a:extLst>
                <a:ext uri="{FF2B5EF4-FFF2-40B4-BE49-F238E27FC236}">
                  <a16:creationId xmlns:a16="http://schemas.microsoft.com/office/drawing/2014/main" id="{E2110C92-26CB-A067-038B-EA2962996A34}"/>
                </a:ext>
              </a:extLst>
            </p:cNvPr>
            <p:cNvSpPr>
              <a:spLocks/>
            </p:cNvSpPr>
            <p:nvPr/>
          </p:nvSpPr>
          <p:spPr bwMode="auto">
            <a:xfrm>
              <a:off x="1944" y="1684"/>
              <a:ext cx="1072" cy="780"/>
            </a:xfrm>
            <a:custGeom>
              <a:avLst/>
              <a:gdLst>
                <a:gd name="T0" fmla="*/ 0 w 1072"/>
                <a:gd name="T1" fmla="*/ 780 h 780"/>
                <a:gd name="T2" fmla="*/ 96 w 1072"/>
                <a:gd name="T3" fmla="*/ 356 h 780"/>
                <a:gd name="T4" fmla="*/ 224 w 1072"/>
                <a:gd name="T5" fmla="*/ 92 h 780"/>
                <a:gd name="T6" fmla="*/ 392 w 1072"/>
                <a:gd name="T7" fmla="*/ 12 h 780"/>
                <a:gd name="T8" fmla="*/ 520 w 1072"/>
                <a:gd name="T9" fmla="*/ 164 h 780"/>
                <a:gd name="T10" fmla="*/ 616 w 1072"/>
                <a:gd name="T11" fmla="*/ 300 h 780"/>
                <a:gd name="T12" fmla="*/ 832 w 1072"/>
                <a:gd name="T13" fmla="*/ 556 h 780"/>
                <a:gd name="T14" fmla="*/ 1072 w 1072"/>
                <a:gd name="T15" fmla="*/ 772 h 780"/>
                <a:gd name="T16" fmla="*/ 0 60000 65536"/>
                <a:gd name="T17" fmla="*/ 0 60000 65536"/>
                <a:gd name="T18" fmla="*/ 0 60000 65536"/>
                <a:gd name="T19" fmla="*/ 0 60000 65536"/>
                <a:gd name="T20" fmla="*/ 0 60000 65536"/>
                <a:gd name="T21" fmla="*/ 0 60000 65536"/>
                <a:gd name="T22" fmla="*/ 0 60000 65536"/>
                <a:gd name="T23" fmla="*/ 0 60000 65536"/>
                <a:gd name="T24" fmla="*/ 0 w 1072"/>
                <a:gd name="T25" fmla="*/ 0 h 780"/>
                <a:gd name="T26" fmla="*/ 1072 w 1072"/>
                <a:gd name="T27" fmla="*/ 780 h 7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72" h="780">
                  <a:moveTo>
                    <a:pt x="0" y="780"/>
                  </a:moveTo>
                  <a:cubicBezTo>
                    <a:pt x="29" y="625"/>
                    <a:pt x="59" y="471"/>
                    <a:pt x="96" y="356"/>
                  </a:cubicBezTo>
                  <a:cubicBezTo>
                    <a:pt x="133" y="241"/>
                    <a:pt x="175" y="149"/>
                    <a:pt x="224" y="92"/>
                  </a:cubicBezTo>
                  <a:cubicBezTo>
                    <a:pt x="273" y="35"/>
                    <a:pt x="343" y="0"/>
                    <a:pt x="392" y="12"/>
                  </a:cubicBezTo>
                  <a:cubicBezTo>
                    <a:pt x="441" y="24"/>
                    <a:pt x="483" y="116"/>
                    <a:pt x="520" y="164"/>
                  </a:cubicBezTo>
                  <a:cubicBezTo>
                    <a:pt x="557" y="212"/>
                    <a:pt x="564" y="235"/>
                    <a:pt x="616" y="300"/>
                  </a:cubicBezTo>
                  <a:cubicBezTo>
                    <a:pt x="668" y="365"/>
                    <a:pt x="756" y="477"/>
                    <a:pt x="832" y="556"/>
                  </a:cubicBezTo>
                  <a:cubicBezTo>
                    <a:pt x="908" y="635"/>
                    <a:pt x="1033" y="737"/>
                    <a:pt x="1072" y="772"/>
                  </a:cubicBezTo>
                </a:path>
              </a:pathLst>
            </a:custGeom>
            <a:noFill/>
            <a:ln w="19050"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6" name="Line 11">
              <a:extLst>
                <a:ext uri="{FF2B5EF4-FFF2-40B4-BE49-F238E27FC236}">
                  <a16:creationId xmlns:a16="http://schemas.microsoft.com/office/drawing/2014/main" id="{2AA108A2-34B7-98ED-3FED-B83843030A08}"/>
                </a:ext>
              </a:extLst>
            </p:cNvPr>
            <p:cNvSpPr>
              <a:spLocks noChangeShapeType="1"/>
            </p:cNvSpPr>
            <p:nvPr/>
          </p:nvSpPr>
          <p:spPr bwMode="auto">
            <a:xfrm>
              <a:off x="1688" y="2104"/>
              <a:ext cx="97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27" name="Text Box 12">
              <a:extLst>
                <a:ext uri="{FF2B5EF4-FFF2-40B4-BE49-F238E27FC236}">
                  <a16:creationId xmlns:a16="http://schemas.microsoft.com/office/drawing/2014/main" id="{14AFDFAC-28FE-3CAB-7D11-00A5EFCF85D3}"/>
                </a:ext>
              </a:extLst>
            </p:cNvPr>
            <p:cNvSpPr txBox="1">
              <a:spLocks noChangeArrowheads="1"/>
            </p:cNvSpPr>
            <p:nvPr/>
          </p:nvSpPr>
          <p:spPr bwMode="auto">
            <a:xfrm>
              <a:off x="1454" y="2007"/>
              <a:ext cx="23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600">
                  <a:latin typeface="Times New Roman" panose="02020603050405020304" pitchFamily="18" charset="0"/>
                </a:rPr>
                <a:t>T</a:t>
              </a:r>
              <a:r>
                <a:rPr lang="en-US" altLang="en-US" sz="1600" baseline="-25000">
                  <a:latin typeface="Times New Roman" panose="02020603050405020304" pitchFamily="18" charset="0"/>
                </a:rPr>
                <a:t>p</a:t>
              </a:r>
            </a:p>
          </p:txBody>
        </p:sp>
        <p:sp>
          <p:nvSpPr>
            <p:cNvPr id="9228" name="Text Box 13">
              <a:extLst>
                <a:ext uri="{FF2B5EF4-FFF2-40B4-BE49-F238E27FC236}">
                  <a16:creationId xmlns:a16="http://schemas.microsoft.com/office/drawing/2014/main" id="{28989CD5-788F-46A4-EA91-6DC29F4E0B09}"/>
                </a:ext>
              </a:extLst>
            </p:cNvPr>
            <p:cNvSpPr txBox="1">
              <a:spLocks noChangeArrowheads="1"/>
            </p:cNvSpPr>
            <p:nvPr/>
          </p:nvSpPr>
          <p:spPr bwMode="auto">
            <a:xfrm>
              <a:off x="1430" y="1566"/>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600">
                  <a:latin typeface="Times New Roman" panose="02020603050405020304" pitchFamily="18" charset="0"/>
                </a:rPr>
                <a:t>T</a:t>
              </a:r>
            </a:p>
          </p:txBody>
        </p:sp>
        <p:sp>
          <p:nvSpPr>
            <p:cNvPr id="9229" name="Text Box 14">
              <a:extLst>
                <a:ext uri="{FF2B5EF4-FFF2-40B4-BE49-F238E27FC236}">
                  <a16:creationId xmlns:a16="http://schemas.microsoft.com/office/drawing/2014/main" id="{31956EEE-4C93-3C34-4240-6F0A53986E08}"/>
                </a:ext>
              </a:extLst>
            </p:cNvPr>
            <p:cNvSpPr txBox="1">
              <a:spLocks noChangeArrowheads="1"/>
            </p:cNvSpPr>
            <p:nvPr/>
          </p:nvSpPr>
          <p:spPr bwMode="auto">
            <a:xfrm>
              <a:off x="3006" y="2607"/>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600">
                  <a:latin typeface="Times New Roman" panose="02020603050405020304" pitchFamily="18" charset="0"/>
                </a:rPr>
                <a:t>S</a:t>
              </a:r>
            </a:p>
          </p:txBody>
        </p:sp>
        <p:sp>
          <p:nvSpPr>
            <p:cNvPr id="9230" name="Text Box 15">
              <a:extLst>
                <a:ext uri="{FF2B5EF4-FFF2-40B4-BE49-F238E27FC236}">
                  <a16:creationId xmlns:a16="http://schemas.microsoft.com/office/drawing/2014/main" id="{DD739230-8B2A-5BCD-467E-9C4D67A18A1A}"/>
                </a:ext>
              </a:extLst>
            </p:cNvPr>
            <p:cNvSpPr txBox="1">
              <a:spLocks noChangeArrowheads="1"/>
            </p:cNvSpPr>
            <p:nvPr/>
          </p:nvSpPr>
          <p:spPr bwMode="auto">
            <a:xfrm>
              <a:off x="2702" y="1823"/>
              <a:ext cx="22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600">
                  <a:latin typeface="Times New Roman" panose="02020603050405020304" pitchFamily="18" charset="0"/>
                </a:rPr>
                <a:t>h</a:t>
              </a:r>
              <a:r>
                <a:rPr lang="en-US" altLang="en-US" sz="1600" baseline="-25000">
                  <a:latin typeface="Times New Roman" panose="02020603050405020304" pitchFamily="18" charset="0"/>
                </a:rPr>
                <a:t>g</a:t>
              </a:r>
            </a:p>
          </p:txBody>
        </p:sp>
        <p:sp>
          <p:nvSpPr>
            <p:cNvPr id="9231" name="Text Box 16">
              <a:extLst>
                <a:ext uri="{FF2B5EF4-FFF2-40B4-BE49-F238E27FC236}">
                  <a16:creationId xmlns:a16="http://schemas.microsoft.com/office/drawing/2014/main" id="{5052C77A-D0A0-68F6-9903-AD9D04EC5D08}"/>
                </a:ext>
              </a:extLst>
            </p:cNvPr>
            <p:cNvSpPr txBox="1">
              <a:spLocks noChangeArrowheads="1"/>
            </p:cNvSpPr>
            <p:nvPr/>
          </p:nvSpPr>
          <p:spPr bwMode="auto">
            <a:xfrm>
              <a:off x="1822" y="1799"/>
              <a:ext cx="20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600">
                  <a:latin typeface="Times New Roman" panose="02020603050405020304" pitchFamily="18" charset="0"/>
                </a:rPr>
                <a:t>h</a:t>
              </a:r>
              <a:r>
                <a:rPr lang="en-US" altLang="en-US" sz="1600" baseline="-25000">
                  <a:latin typeface="Times New Roman" panose="02020603050405020304" pitchFamily="18" charset="0"/>
                </a:rPr>
                <a:t>f</a:t>
              </a:r>
            </a:p>
          </p:txBody>
        </p:sp>
        <p:sp>
          <p:nvSpPr>
            <p:cNvPr id="9232" name="Line 17">
              <a:extLst>
                <a:ext uri="{FF2B5EF4-FFF2-40B4-BE49-F238E27FC236}">
                  <a16:creationId xmlns:a16="http://schemas.microsoft.com/office/drawing/2014/main" id="{814CFB1E-200B-CA10-C0AA-51B9CEF719A4}"/>
                </a:ext>
              </a:extLst>
            </p:cNvPr>
            <p:cNvSpPr>
              <a:spLocks noChangeShapeType="1"/>
            </p:cNvSpPr>
            <p:nvPr/>
          </p:nvSpPr>
          <p:spPr bwMode="auto">
            <a:xfrm flipH="1">
              <a:off x="2672" y="1992"/>
              <a:ext cx="72" cy="10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3" name="Line 18">
              <a:extLst>
                <a:ext uri="{FF2B5EF4-FFF2-40B4-BE49-F238E27FC236}">
                  <a16:creationId xmlns:a16="http://schemas.microsoft.com/office/drawing/2014/main" id="{5D18A45F-A4E3-9B8D-EB1B-CEBF7FAAE7EB}"/>
                </a:ext>
              </a:extLst>
            </p:cNvPr>
            <p:cNvSpPr>
              <a:spLocks noChangeShapeType="1"/>
            </p:cNvSpPr>
            <p:nvPr/>
          </p:nvSpPr>
          <p:spPr bwMode="auto">
            <a:xfrm>
              <a:off x="1944" y="2016"/>
              <a:ext cx="64" cy="9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9221" name="Text Box 20">
            <a:extLst>
              <a:ext uri="{FF2B5EF4-FFF2-40B4-BE49-F238E27FC236}">
                <a16:creationId xmlns:a16="http://schemas.microsoft.com/office/drawing/2014/main" id="{41ED44F7-EB40-F107-3F5B-B4FC09D0A081}"/>
              </a:ext>
            </a:extLst>
          </p:cNvPr>
          <p:cNvSpPr txBox="1">
            <a:spLocks noChangeArrowheads="1"/>
          </p:cNvSpPr>
          <p:nvPr/>
        </p:nvSpPr>
        <p:spPr bwMode="auto">
          <a:xfrm>
            <a:off x="5559425" y="2182813"/>
            <a:ext cx="23542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a:t>From steam tables:</a:t>
            </a:r>
          </a:p>
          <a:p>
            <a:pPr eaLnBrk="1" hangingPunct="1"/>
            <a:r>
              <a:rPr lang="en-US" altLang="en-US"/>
              <a:t>     </a:t>
            </a:r>
            <a:r>
              <a:rPr lang="en-US" altLang="en-US" i="1">
                <a:latin typeface="Times New Roman" panose="02020603050405020304" pitchFamily="18" charset="0"/>
              </a:rPr>
              <a:t>h</a:t>
            </a:r>
            <a:r>
              <a:rPr lang="en-US" altLang="en-US" i="1" baseline="-25000">
                <a:latin typeface="Times New Roman" panose="02020603050405020304" pitchFamily="18" charset="0"/>
              </a:rPr>
              <a:t>fg</a:t>
            </a:r>
            <a:r>
              <a:rPr lang="en-US" altLang="en-US" i="1">
                <a:latin typeface="Times New Roman" panose="02020603050405020304" pitchFamily="18" charset="0"/>
              </a:rPr>
              <a:t> = h</a:t>
            </a:r>
            <a:r>
              <a:rPr lang="en-US" altLang="en-US" i="1" baseline="-25000">
                <a:latin typeface="Times New Roman" panose="02020603050405020304" pitchFamily="18" charset="0"/>
              </a:rPr>
              <a:t>g</a:t>
            </a:r>
            <a:r>
              <a:rPr lang="en-US" altLang="en-US" i="1">
                <a:latin typeface="Times New Roman" panose="02020603050405020304" pitchFamily="18" charset="0"/>
              </a:rPr>
              <a:t> – h</a:t>
            </a:r>
            <a:r>
              <a:rPr lang="en-US" altLang="en-US" i="1" baseline="-25000">
                <a:latin typeface="Times New Roman" panose="02020603050405020304" pitchFamily="18" charset="0"/>
              </a:rPr>
              <a:t>f  </a:t>
            </a:r>
            <a:r>
              <a:rPr lang="en-US" altLang="en-US" i="1">
                <a:latin typeface="Times New Roman" panose="02020603050405020304" pitchFamily="18" charset="0"/>
              </a:rPr>
              <a:t>&gt; 0</a:t>
            </a:r>
          </a:p>
        </p:txBody>
      </p:sp>
      <p:sp>
        <p:nvSpPr>
          <p:cNvPr id="9222" name="Text Box 21">
            <a:extLst>
              <a:ext uri="{FF2B5EF4-FFF2-40B4-BE49-F238E27FC236}">
                <a16:creationId xmlns:a16="http://schemas.microsoft.com/office/drawing/2014/main" id="{C875E474-D874-E1A3-393E-5C4542429413}"/>
              </a:ext>
            </a:extLst>
          </p:cNvPr>
          <p:cNvSpPr txBox="1">
            <a:spLocks noChangeArrowheads="1"/>
          </p:cNvSpPr>
          <p:nvPr/>
        </p:nvSpPr>
        <p:spPr bwMode="auto">
          <a:xfrm>
            <a:off x="217489" y="4135439"/>
            <a:ext cx="8012112" cy="2246769"/>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i="1" dirty="0">
                <a:latin typeface="Symbol" panose="05050102010706020507" pitchFamily="18" charset="2"/>
              </a:rPr>
              <a:t>			D</a:t>
            </a:r>
            <a:r>
              <a:rPr lang="en-US" altLang="en-US" i="1" dirty="0"/>
              <a:t>H</a:t>
            </a:r>
            <a:r>
              <a:rPr lang="en-US" altLang="en-US" i="1" baseline="-25000" dirty="0"/>
              <a:t>R</a:t>
            </a:r>
            <a:r>
              <a:rPr lang="en-US" altLang="en-US" i="1" dirty="0"/>
              <a:t> = H</a:t>
            </a:r>
            <a:r>
              <a:rPr lang="en-US" altLang="en-US" i="1" baseline="-25000" dirty="0"/>
              <a:t>P</a:t>
            </a:r>
            <a:r>
              <a:rPr lang="en-US" altLang="en-US" i="1" dirty="0"/>
              <a:t> – H</a:t>
            </a:r>
            <a:r>
              <a:rPr lang="en-US" altLang="en-US" i="1" baseline="-25000" dirty="0"/>
              <a:t>R </a:t>
            </a:r>
            <a:r>
              <a:rPr lang="en-US" altLang="en-US" i="1" dirty="0"/>
              <a:t>&lt; 0  </a:t>
            </a:r>
            <a:r>
              <a:rPr lang="en-US" altLang="en-US" dirty="0"/>
              <a:t>(exothermic)</a:t>
            </a:r>
          </a:p>
          <a:p>
            <a:pPr eaLnBrk="1" hangingPunct="1"/>
            <a:endParaRPr lang="en-US" altLang="en-US" dirty="0"/>
          </a:p>
          <a:p>
            <a:pPr eaLnBrk="1" hangingPunct="1"/>
            <a:r>
              <a:rPr lang="en-US" altLang="en-US" dirty="0"/>
              <a:t>The term </a:t>
            </a:r>
            <a:r>
              <a:rPr lang="en-US" altLang="en-US" b="1" dirty="0"/>
              <a:t>higher heat of combustion</a:t>
            </a:r>
            <a:r>
              <a:rPr lang="en-US" altLang="en-US" dirty="0"/>
              <a:t> is used when the water in the products is taken to be in the liquid state </a:t>
            </a:r>
          </a:p>
          <a:p>
            <a:pPr eaLnBrk="1" hangingPunct="1"/>
            <a:endParaRPr lang="en-US" altLang="en-US" dirty="0"/>
          </a:p>
          <a:p>
            <a:pPr eaLnBrk="1" hangingPunct="1"/>
            <a:r>
              <a:rPr lang="en-US" altLang="en-US" dirty="0"/>
              <a:t>The term </a:t>
            </a:r>
            <a:r>
              <a:rPr lang="en-US" altLang="en-US" b="1" dirty="0"/>
              <a:t>lower heat of combustion</a:t>
            </a:r>
            <a:r>
              <a:rPr lang="en-US" altLang="en-US" dirty="0"/>
              <a:t> is used when the water in the products is taken to be in the vapor state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0526E-D96A-4C51-02B5-4B5C7EA840A4}"/>
            </a:ext>
          </a:extLst>
        </p:cNvPr>
        <p:cNvGrpSpPr/>
        <p:nvPr/>
      </p:nvGrpSpPr>
      <p:grpSpPr>
        <a:xfrm>
          <a:off x="0" y="0"/>
          <a:ext cx="0" cy="0"/>
          <a:chOff x="0" y="0"/>
          <a:chExt cx="0" cy="0"/>
        </a:xfrm>
      </p:grpSpPr>
      <p:sp>
        <p:nvSpPr>
          <p:cNvPr id="10243" name="Text Box 5">
            <a:extLst>
              <a:ext uri="{FF2B5EF4-FFF2-40B4-BE49-F238E27FC236}">
                <a16:creationId xmlns:a16="http://schemas.microsoft.com/office/drawing/2014/main" id="{0D359B2C-58F5-C5F7-E1F9-F428667559A5}"/>
              </a:ext>
            </a:extLst>
          </p:cNvPr>
          <p:cNvSpPr txBox="1">
            <a:spLocks noChangeArrowheads="1"/>
          </p:cNvSpPr>
          <p:nvPr/>
        </p:nvSpPr>
        <p:spPr bwMode="auto">
          <a:xfrm>
            <a:off x="2133633" y="395943"/>
            <a:ext cx="5061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altLang="en-US" sz="2800" b="1" dirty="0"/>
              <a:t>Calculating Heat of Reaction</a:t>
            </a:r>
            <a:endParaRPr lang="en-US" altLang="en-US" sz="2800" dirty="0"/>
          </a:p>
        </p:txBody>
      </p:sp>
      <p:sp>
        <p:nvSpPr>
          <p:cNvPr id="10249" name="Rectangle 11">
            <a:extLst>
              <a:ext uri="{FF2B5EF4-FFF2-40B4-BE49-F238E27FC236}">
                <a16:creationId xmlns:a16="http://schemas.microsoft.com/office/drawing/2014/main" id="{E6D45576-094E-BBF5-7A40-D62DC9131AE3}"/>
              </a:ext>
            </a:extLst>
          </p:cNvPr>
          <p:cNvSpPr>
            <a:spLocks noChangeArrowheads="1"/>
          </p:cNvSpPr>
          <p:nvPr/>
        </p:nvSpPr>
        <p:spPr bwMode="auto">
          <a:xfrm>
            <a:off x="2133600" y="5511800"/>
            <a:ext cx="635000"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0" name="Text Box 5">
            <a:extLst>
              <a:ext uri="{FF2B5EF4-FFF2-40B4-BE49-F238E27FC236}">
                <a16:creationId xmlns:a16="http://schemas.microsoft.com/office/drawing/2014/main" id="{BDA4343F-553D-442D-48ED-68ECBDCE7332}"/>
              </a:ext>
            </a:extLst>
          </p:cNvPr>
          <p:cNvSpPr txBox="1">
            <a:spLocks noChangeArrowheads="1"/>
          </p:cNvSpPr>
          <p:nvPr/>
        </p:nvSpPr>
        <p:spPr bwMode="auto">
          <a:xfrm>
            <a:off x="457200" y="1068659"/>
            <a:ext cx="8229600" cy="2554545"/>
          </a:xfrm>
          <a:prstGeom prst="rect">
            <a:avLst/>
          </a:prstGeom>
          <a:solidFill>
            <a:schemeClr val="bg1"/>
          </a:solidFill>
          <a:ln>
            <a:noFill/>
          </a:ln>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CA" altLang="en-US" dirty="0">
                <a:sym typeface="Wingdings" panose="05000000000000000000" pitchFamily="2" charset="2"/>
              </a:rPr>
              <a:t>This example will use a stoichiometric mixture of Methane and air</a:t>
            </a:r>
          </a:p>
          <a:p>
            <a:pPr marL="342900" indent="-342900" eaLnBrk="1" hangingPunct="1">
              <a:buFont typeface="Arial" panose="020B0604020202020204" pitchFamily="34" charset="0"/>
              <a:buChar char="•"/>
            </a:pPr>
            <a:endParaRPr lang="en-CA" altLang="en-US" dirty="0"/>
          </a:p>
          <a:p>
            <a:pPr marL="342900" indent="-342900" eaLnBrk="1" hangingPunct="1">
              <a:buFont typeface="Arial" panose="020B0604020202020204" pitchFamily="34" charset="0"/>
              <a:buChar char="•"/>
            </a:pPr>
            <a:endParaRPr lang="en-CA" altLang="en-US" dirty="0"/>
          </a:p>
          <a:p>
            <a:pPr marL="342900" indent="-342900" eaLnBrk="1" hangingPunct="1">
              <a:buFont typeface="Arial" panose="020B0604020202020204" pitchFamily="34" charset="0"/>
              <a:buChar char="•"/>
            </a:pPr>
            <a:endParaRPr lang="en-CA" altLang="en-US" dirty="0"/>
          </a:p>
          <a:p>
            <a:pPr marL="342900" indent="-342900" eaLnBrk="1" hangingPunct="1">
              <a:buFont typeface="Arial" panose="020B0604020202020204" pitchFamily="34" charset="0"/>
              <a:buChar char="•"/>
            </a:pPr>
            <a:r>
              <a:rPr lang="en-CA" altLang="en-US" dirty="0"/>
              <a:t>Balance Carbon</a:t>
            </a:r>
          </a:p>
          <a:p>
            <a:pPr marL="342900" indent="-342900" eaLnBrk="1" hangingPunct="1">
              <a:buFont typeface="Arial" panose="020B0604020202020204" pitchFamily="34" charset="0"/>
              <a:buChar char="•"/>
            </a:pPr>
            <a:r>
              <a:rPr lang="en-CA" altLang="en-US" dirty="0"/>
              <a:t>Balance Hydrogen</a:t>
            </a:r>
          </a:p>
          <a:p>
            <a:pPr marL="342900" indent="-342900" eaLnBrk="1" hangingPunct="1">
              <a:buFont typeface="Arial" panose="020B0604020202020204" pitchFamily="34" charset="0"/>
              <a:buChar char="•"/>
            </a:pPr>
            <a:r>
              <a:rPr lang="en-CA" altLang="en-US" dirty="0"/>
              <a:t>Balance Oxygen</a:t>
            </a:r>
          </a:p>
          <a:p>
            <a:pPr marL="342900" indent="-342900" eaLnBrk="1" hangingPunct="1">
              <a:buFont typeface="Arial" panose="020B0604020202020204" pitchFamily="34" charset="0"/>
              <a:buChar char="•"/>
            </a:pPr>
            <a:r>
              <a:rPr lang="en-CA" altLang="en-US" dirty="0"/>
              <a:t>Balance Nitrogen</a:t>
            </a:r>
          </a:p>
        </p:txBody>
      </p:sp>
      <p:sp>
        <p:nvSpPr>
          <p:cNvPr id="2" name="Rectangle 2">
            <a:extLst>
              <a:ext uri="{FF2B5EF4-FFF2-40B4-BE49-F238E27FC236}">
                <a16:creationId xmlns:a16="http://schemas.microsoft.com/office/drawing/2014/main" id="{22AA6542-AD6F-C23E-660C-1B74011D839F}"/>
              </a:ext>
            </a:extLst>
          </p:cNvPr>
          <p:cNvSpPr>
            <a:spLocks noChangeArrowheads="1"/>
          </p:cNvSpPr>
          <p:nvPr/>
        </p:nvSpPr>
        <p:spPr bwMode="auto">
          <a:xfrm>
            <a:off x="838200" y="1621775"/>
            <a:ext cx="89121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 name="Object 2">
            <a:extLst>
              <a:ext uri="{FF2B5EF4-FFF2-40B4-BE49-F238E27FC236}">
                <a16:creationId xmlns:a16="http://schemas.microsoft.com/office/drawing/2014/main" id="{2EE31E33-7556-0B2A-B042-93149D47679B}"/>
              </a:ext>
            </a:extLst>
          </p:cNvPr>
          <p:cNvGraphicFramePr>
            <a:graphicFrameLocks noChangeAspect="1"/>
          </p:cNvGraphicFramePr>
          <p:nvPr>
            <p:extLst>
              <p:ext uri="{D42A27DB-BD31-4B8C-83A1-F6EECF244321}">
                <p14:modId xmlns:p14="http://schemas.microsoft.com/office/powerpoint/2010/main" val="661119197"/>
              </p:ext>
            </p:extLst>
          </p:nvPr>
        </p:nvGraphicFramePr>
        <p:xfrm>
          <a:off x="1198563" y="1560513"/>
          <a:ext cx="6418262" cy="431800"/>
        </p:xfrm>
        <a:graphic>
          <a:graphicData uri="http://schemas.openxmlformats.org/presentationml/2006/ole">
            <mc:AlternateContent xmlns:mc="http://schemas.openxmlformats.org/markup-compatibility/2006">
              <mc:Choice xmlns:v="urn:schemas-microsoft-com:vml" Requires="v">
                <p:oleObj name="Equation" r:id="rId2" imgW="3263760" imgH="215640" progId="Equation.3">
                  <p:embed/>
                </p:oleObj>
              </mc:Choice>
              <mc:Fallback>
                <p:oleObj name="Equation" r:id="rId2" imgW="3263760" imgH="215640" progId="Equation.3">
                  <p:embed/>
                  <p:pic>
                    <p:nvPicPr>
                      <p:cNvPr id="0" name="Object 1"/>
                      <p:cNvPicPr>
                        <a:picLocks noChangeAspect="1" noChangeArrowheads="1"/>
                      </p:cNvPicPr>
                      <p:nvPr/>
                    </p:nvPicPr>
                    <p:blipFill>
                      <a:blip r:embed="rId3"/>
                      <a:srcRect/>
                      <a:stretch>
                        <a:fillRect/>
                      </a:stretch>
                    </p:blipFill>
                    <p:spPr bwMode="auto">
                      <a:xfrm>
                        <a:off x="1198563" y="1560513"/>
                        <a:ext cx="6418262" cy="431800"/>
                      </a:xfrm>
                      <a:prstGeom prst="rect">
                        <a:avLst/>
                      </a:prstGeom>
                      <a:noFill/>
                    </p:spPr>
                  </p:pic>
                </p:oleObj>
              </mc:Fallback>
            </mc:AlternateContent>
          </a:graphicData>
        </a:graphic>
      </p:graphicFrame>
      <p:graphicFrame>
        <p:nvGraphicFramePr>
          <p:cNvPr id="4" name="Object 3">
            <a:extLst>
              <a:ext uri="{FF2B5EF4-FFF2-40B4-BE49-F238E27FC236}">
                <a16:creationId xmlns:a16="http://schemas.microsoft.com/office/drawing/2014/main" id="{AC4C911A-8427-C7C4-6744-C3FB6BF7D504}"/>
              </a:ext>
            </a:extLst>
          </p:cNvPr>
          <p:cNvGraphicFramePr>
            <a:graphicFrameLocks noChangeAspect="1"/>
          </p:cNvGraphicFramePr>
          <p:nvPr>
            <p:extLst>
              <p:ext uri="{D42A27DB-BD31-4B8C-83A1-F6EECF244321}">
                <p14:modId xmlns:p14="http://schemas.microsoft.com/office/powerpoint/2010/main" val="508959636"/>
              </p:ext>
            </p:extLst>
          </p:nvPr>
        </p:nvGraphicFramePr>
        <p:xfrm>
          <a:off x="749300" y="4115058"/>
          <a:ext cx="6867525" cy="431800"/>
        </p:xfrm>
        <a:graphic>
          <a:graphicData uri="http://schemas.openxmlformats.org/presentationml/2006/ole">
            <mc:AlternateContent xmlns:mc="http://schemas.openxmlformats.org/markup-compatibility/2006">
              <mc:Choice xmlns:v="urn:schemas-microsoft-com:vml" Requires="v">
                <p:oleObj name="Equation" r:id="rId4" imgW="3492360" imgH="215640" progId="Equation.3">
                  <p:embed/>
                </p:oleObj>
              </mc:Choice>
              <mc:Fallback>
                <p:oleObj name="Equation" r:id="rId4" imgW="3492360" imgH="215640" progId="Equation.3">
                  <p:embed/>
                  <p:pic>
                    <p:nvPicPr>
                      <p:cNvPr id="3" name="Object 2">
                        <a:extLst>
                          <a:ext uri="{FF2B5EF4-FFF2-40B4-BE49-F238E27FC236}">
                            <a16:creationId xmlns:a16="http://schemas.microsoft.com/office/drawing/2014/main" id="{2EE31E33-7556-0B2A-B042-93149D47679B}"/>
                          </a:ext>
                        </a:extLst>
                      </p:cNvPr>
                      <p:cNvPicPr>
                        <a:picLocks noChangeAspect="1" noChangeArrowheads="1"/>
                      </p:cNvPicPr>
                      <p:nvPr/>
                    </p:nvPicPr>
                    <p:blipFill>
                      <a:blip r:embed="rId5"/>
                      <a:srcRect/>
                      <a:stretch>
                        <a:fillRect/>
                      </a:stretch>
                    </p:blipFill>
                    <p:spPr bwMode="auto">
                      <a:xfrm>
                        <a:off x="749300" y="4115058"/>
                        <a:ext cx="6867525" cy="431800"/>
                      </a:xfrm>
                      <a:prstGeom prst="rect">
                        <a:avLst/>
                      </a:prstGeom>
                      <a:noFill/>
                    </p:spPr>
                  </p:pic>
                </p:oleObj>
              </mc:Fallback>
            </mc:AlternateContent>
          </a:graphicData>
        </a:graphic>
      </p:graphicFrame>
    </p:spTree>
    <p:extLst>
      <p:ext uri="{BB962C8B-B14F-4D97-AF65-F5344CB8AC3E}">
        <p14:creationId xmlns:p14="http://schemas.microsoft.com/office/powerpoint/2010/main" val="348136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4666</TotalTime>
  <Words>2125</Words>
  <Application>Microsoft Office PowerPoint</Application>
  <PresentationFormat>On-screen Show (4:3)</PresentationFormat>
  <Paragraphs>239</Paragraphs>
  <Slides>19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vt:lpstr>
      <vt:lpstr>Calibri</vt:lpstr>
      <vt:lpstr>Cambria Math</vt:lpstr>
      <vt:lpstr>Symbol</vt:lpstr>
      <vt:lpstr>Times New Roman</vt:lpstr>
      <vt:lpstr>Trebuchet MS</vt:lpstr>
      <vt:lpstr>Wingdings</vt:lpstr>
      <vt:lpstr>Office Theme</vt:lpstr>
      <vt:lpstr>Equation</vt:lpstr>
      <vt:lpstr>ME 433 Internal Combustion Engines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Creative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Intro</dc:title>
  <dc:creator>Dan Cordon</dc:creator>
  <cp:lastModifiedBy>Cordon, Dan (dcordon@uidaho.edu)</cp:lastModifiedBy>
  <cp:revision>245</cp:revision>
  <dcterms:created xsi:type="dcterms:W3CDTF">2007-12-14T00:01:34Z</dcterms:created>
  <dcterms:modified xsi:type="dcterms:W3CDTF">2024-04-03T18:20:30Z</dcterms:modified>
</cp:coreProperties>
</file>