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1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F"/>
    <a:srgbClr val="00FFFC"/>
    <a:srgbClr val="336FFA"/>
    <a:srgbClr val="2856BF"/>
    <a:srgbClr val="90AB5E"/>
    <a:srgbClr val="00F3F0"/>
    <a:srgbClr val="00D1CF"/>
    <a:srgbClr val="008C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174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6/1/2010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5115719" y="3847306"/>
            <a:ext cx="785812" cy="257969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Right Arrow 17"/>
          <p:cNvSpPr>
            <a:spLocks noChangeArrowheads="1"/>
          </p:cNvSpPr>
          <p:nvPr/>
        </p:nvSpPr>
        <p:spPr bwMode="auto">
          <a:xfrm rot="5400000">
            <a:off x="1405333" y="4622402"/>
            <a:ext cx="830264" cy="32623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5400000">
            <a:off x="1406753" y="2768372"/>
            <a:ext cx="836949" cy="335757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ktangel 101"/>
          <p:cNvSpPr>
            <a:spLocks noChangeArrowheads="1"/>
          </p:cNvSpPr>
          <p:nvPr/>
        </p:nvSpPr>
        <p:spPr bwMode="auto">
          <a:xfrm>
            <a:off x="5901531" y="3627858"/>
            <a:ext cx="1905410" cy="647280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0" name="Rektangel 101"/>
          <p:cNvSpPr>
            <a:spLocks noChangeArrowheads="1"/>
          </p:cNvSpPr>
          <p:nvPr/>
        </p:nvSpPr>
        <p:spPr bwMode="auto">
          <a:xfrm>
            <a:off x="953073" y="1605803"/>
            <a:ext cx="4149152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18038" y="3935413"/>
            <a:ext cx="484187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Yes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15719" y="3509168"/>
            <a:ext cx="644525" cy="338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Yes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38863" y="3765550"/>
            <a:ext cx="1436687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Lucky You!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6567" y="1605803"/>
            <a:ext cx="41356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1.) Decide on tools/materials needed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Use engineering knowledge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Double check all details of part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09888" y="4105275"/>
            <a:ext cx="143668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charset="-128"/>
                <a:cs typeface="ＭＳ Ｐゴシック" charset="-128"/>
              </a:rPr>
              <a:t>Example text?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0685" y="304800"/>
            <a:ext cx="8539453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libri" pitchFamily="34" charset="0"/>
              </a:rPr>
              <a:t>Before you buy tools/materials…</a:t>
            </a:r>
            <a:endParaRPr lang="en-US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Rektangel 101"/>
          <p:cNvSpPr>
            <a:spLocks noChangeArrowheads="1"/>
          </p:cNvSpPr>
          <p:nvPr/>
        </p:nvSpPr>
        <p:spPr bwMode="auto">
          <a:xfrm>
            <a:off x="949488" y="3354725"/>
            <a:ext cx="4149152" cy="101566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49487" y="3486289"/>
            <a:ext cx="41491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2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Does the machine shop have what you need?</a:t>
            </a:r>
          </a:p>
        </p:txBody>
      </p:sp>
      <p:sp>
        <p:nvSpPr>
          <p:cNvPr id="35" name="Rektangel 101"/>
          <p:cNvSpPr>
            <a:spLocks noChangeArrowheads="1"/>
          </p:cNvSpPr>
          <p:nvPr/>
        </p:nvSpPr>
        <p:spPr bwMode="auto">
          <a:xfrm>
            <a:off x="966567" y="5200650"/>
            <a:ext cx="4149152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35311" y="5320226"/>
            <a:ext cx="41491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3.) Locate the desired parts from the from a reliable vendor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83581" y="4605710"/>
            <a:ext cx="644525" cy="338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" name="Right Arrow 37"/>
          <p:cNvSpPr>
            <a:spLocks noChangeArrowheads="1"/>
          </p:cNvSpPr>
          <p:nvPr/>
        </p:nvSpPr>
        <p:spPr bwMode="auto">
          <a:xfrm rot="5400000">
            <a:off x="1566297" y="6316891"/>
            <a:ext cx="527386" cy="32623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01"/>
          <p:cNvSpPr>
            <a:spLocks noChangeArrowheads="1"/>
          </p:cNvSpPr>
          <p:nvPr/>
        </p:nvSpPr>
        <p:spPr bwMode="auto">
          <a:xfrm>
            <a:off x="82712" y="987767"/>
            <a:ext cx="4489288" cy="28942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65799" y="101966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Local Materials Resources</a:t>
            </a:r>
          </a:p>
          <a:p>
            <a:pPr algn="ctr"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Gauss-Johnson Machine Shop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UI Facilities Machine Shop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UI Bookstore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Renfrew </a:t>
            </a:r>
            <a:r>
              <a:rPr lang="en-US" sz="2000" dirty="0" err="1" smtClean="0">
                <a:latin typeface="+mn-lt"/>
                <a:ea typeface="ＭＳ Ｐゴシック" charset="-128"/>
                <a:cs typeface="ＭＳ Ｐゴシック" charset="-128"/>
              </a:rPr>
              <a:t>Chemstore</a:t>
            </a: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UI Copy Center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Mundy’s Machine &amp; Welding Shop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err="1" smtClean="0">
                <a:latin typeface="+mn-lt"/>
                <a:ea typeface="ＭＳ Ｐゴシック" charset="-128"/>
                <a:cs typeface="ＭＳ Ｐゴシック" charset="-128"/>
              </a:rPr>
              <a:t>Alcobra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Metals Inc. (Spokane)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ktangel 101"/>
          <p:cNvSpPr>
            <a:spLocks noChangeArrowheads="1"/>
          </p:cNvSpPr>
          <p:nvPr/>
        </p:nvSpPr>
        <p:spPr bwMode="auto">
          <a:xfrm>
            <a:off x="4686301" y="1019669"/>
            <a:ext cx="4304506" cy="286232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2" name="Right Arrow 21"/>
          <p:cNvSpPr>
            <a:spLocks noChangeArrowheads="1"/>
          </p:cNvSpPr>
          <p:nvPr/>
        </p:nvSpPr>
        <p:spPr bwMode="auto">
          <a:xfrm rot="2090088">
            <a:off x="4989933" y="329737"/>
            <a:ext cx="1267504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 rot="5400000">
            <a:off x="1608760" y="396251"/>
            <a:ext cx="822832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72000" y="101966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smtClean="0">
                <a:ea typeface="ＭＳ Ｐゴシック" charset="-128"/>
                <a:cs typeface="ＭＳ Ｐゴシック" charset="-128"/>
              </a:rPr>
              <a:t>Online Resources</a:t>
            </a:r>
          </a:p>
          <a:p>
            <a:pPr algn="ctr"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MSC Industrial Direct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http://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www.mscdirect.com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/</a:t>
            </a: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McMaster-Carr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http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://www.mcmaster.com/</a:t>
            </a: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buFont typeface="Wingdings" pitchFamily="2" charset="2"/>
              <a:buChar char="§"/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" name="Right Arrow 28"/>
          <p:cNvSpPr>
            <a:spLocks noChangeArrowheads="1"/>
          </p:cNvSpPr>
          <p:nvPr/>
        </p:nvSpPr>
        <p:spPr bwMode="auto">
          <a:xfrm rot="5400000">
            <a:off x="1669971" y="4117894"/>
            <a:ext cx="766209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ktangel 101"/>
          <p:cNvSpPr>
            <a:spLocks noChangeArrowheads="1"/>
          </p:cNvSpPr>
          <p:nvPr/>
        </p:nvSpPr>
        <p:spPr bwMode="auto">
          <a:xfrm>
            <a:off x="851473" y="4648203"/>
            <a:ext cx="4149152" cy="1466849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1473" y="4648203"/>
            <a:ext cx="414915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4.) Designate a team purchaser who will be responsible for all purchases</a:t>
            </a:r>
          </a:p>
          <a:p>
            <a:pPr algn="ctr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The following steps will be completed by the team purchaser</a:t>
            </a: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algn="ctr">
              <a:defRPr/>
            </a:pPr>
            <a:endParaRPr lang="en-US" sz="2000" dirty="0" smtClean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1727062" y="6293865"/>
            <a:ext cx="619127" cy="261502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Right Arrow 32"/>
          <p:cNvSpPr>
            <a:spLocks noChangeArrowheads="1"/>
          </p:cNvSpPr>
          <p:nvPr/>
        </p:nvSpPr>
        <p:spPr bwMode="auto">
          <a:xfrm rot="9044227">
            <a:off x="5184370" y="4168796"/>
            <a:ext cx="1267504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01"/>
          <p:cNvSpPr>
            <a:spLocks noChangeArrowheads="1"/>
          </p:cNvSpPr>
          <p:nvPr/>
        </p:nvSpPr>
        <p:spPr bwMode="auto">
          <a:xfrm>
            <a:off x="604615" y="533400"/>
            <a:ext cx="4281710" cy="12858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4615" y="613708"/>
            <a:ext cx="48913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5.) Go talk to Molly Steiner in EP324G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Ask for a budget number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Ask for an activity code</a:t>
            </a:r>
          </a:p>
        </p:txBody>
      </p:sp>
      <p:sp>
        <p:nvSpPr>
          <p:cNvPr id="19" name="Rektangel 101"/>
          <p:cNvSpPr>
            <a:spLocks noChangeArrowheads="1"/>
          </p:cNvSpPr>
          <p:nvPr/>
        </p:nvSpPr>
        <p:spPr bwMode="auto">
          <a:xfrm>
            <a:off x="6143625" y="865328"/>
            <a:ext cx="1933575" cy="764043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00725" y="865328"/>
            <a:ext cx="25812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Use budget # and activity code</a:t>
            </a: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>
            <a:off x="4886325" y="1119783"/>
            <a:ext cx="1257300" cy="257969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86325" y="533400"/>
            <a:ext cx="1166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On-Campus Purchase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5126" y="2000709"/>
            <a:ext cx="1166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Off-Campus Purchase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" name="Right Arrow 23"/>
          <p:cNvSpPr>
            <a:spLocks noChangeArrowheads="1"/>
          </p:cNvSpPr>
          <p:nvPr/>
        </p:nvSpPr>
        <p:spPr bwMode="auto">
          <a:xfrm rot="5400000">
            <a:off x="1690249" y="2119749"/>
            <a:ext cx="895350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5" name="Right Arrow 24"/>
          <p:cNvSpPr>
            <a:spLocks noChangeArrowheads="1"/>
          </p:cNvSpPr>
          <p:nvPr/>
        </p:nvSpPr>
        <p:spPr bwMode="auto">
          <a:xfrm rot="5400000">
            <a:off x="6825397" y="1777149"/>
            <a:ext cx="589957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7" name="Rektangel 101"/>
          <p:cNvSpPr>
            <a:spLocks noChangeArrowheads="1"/>
          </p:cNvSpPr>
          <p:nvPr/>
        </p:nvSpPr>
        <p:spPr bwMode="auto">
          <a:xfrm>
            <a:off x="6143625" y="2219328"/>
            <a:ext cx="1933575" cy="764043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3625" y="2219327"/>
            <a:ext cx="1933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Give receipts to Molly</a:t>
            </a:r>
          </a:p>
        </p:txBody>
      </p:sp>
      <p:sp>
        <p:nvSpPr>
          <p:cNvPr id="29" name="Rektangel 101"/>
          <p:cNvSpPr>
            <a:spLocks noChangeArrowheads="1"/>
          </p:cNvSpPr>
          <p:nvPr/>
        </p:nvSpPr>
        <p:spPr bwMode="auto">
          <a:xfrm>
            <a:off x="604615" y="2714625"/>
            <a:ext cx="4281710" cy="8477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9815" y="2714625"/>
            <a:ext cx="48913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6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Fill out green credit card order form</a:t>
            </a:r>
          </a:p>
          <a:p>
            <a:pPr lvl="1" algn="ctr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Must be signed by team advisor</a:t>
            </a:r>
          </a:p>
        </p:txBody>
      </p:sp>
      <p:sp>
        <p:nvSpPr>
          <p:cNvPr id="31" name="Rektangel 101"/>
          <p:cNvSpPr>
            <a:spLocks noChangeArrowheads="1"/>
          </p:cNvSpPr>
          <p:nvPr/>
        </p:nvSpPr>
        <p:spPr bwMode="auto">
          <a:xfrm>
            <a:off x="604615" y="4320840"/>
            <a:ext cx="3891186" cy="1152524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2" name="Right Arrow 31"/>
          <p:cNvSpPr>
            <a:spLocks noChangeArrowheads="1"/>
          </p:cNvSpPr>
          <p:nvPr/>
        </p:nvSpPr>
        <p:spPr bwMode="auto">
          <a:xfrm rot="5400000">
            <a:off x="1761684" y="3791389"/>
            <a:ext cx="752477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4616" y="4320840"/>
            <a:ext cx="389118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7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Go back to Molly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Turn in credit card order form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Pick up the credit card</a:t>
            </a:r>
          </a:p>
        </p:txBody>
      </p:sp>
      <p:sp>
        <p:nvSpPr>
          <p:cNvPr id="34" name="Right Arrow 33"/>
          <p:cNvSpPr>
            <a:spLocks noChangeArrowheads="1"/>
          </p:cNvSpPr>
          <p:nvPr/>
        </p:nvSpPr>
        <p:spPr bwMode="auto">
          <a:xfrm rot="5400000">
            <a:off x="1627016" y="5842270"/>
            <a:ext cx="1032210" cy="294401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>
            <a:off x="4495801" y="4780756"/>
            <a:ext cx="1000122" cy="257969"/>
          </a:xfrm>
          <a:prstGeom prst="rightArrow">
            <a:avLst>
              <a:gd name="adj1" fmla="val 25046"/>
              <a:gd name="adj2" fmla="val 45833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29905" y="4490117"/>
            <a:ext cx="11660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NOTE!!!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" name="Rektangel 101"/>
          <p:cNvSpPr>
            <a:spLocks noChangeArrowheads="1"/>
          </p:cNvSpPr>
          <p:nvPr/>
        </p:nvSpPr>
        <p:spPr bwMode="auto">
          <a:xfrm>
            <a:off x="5495922" y="3781425"/>
            <a:ext cx="3495677" cy="272415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5923" y="3781425"/>
            <a:ext cx="3495676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Purchase Restrictions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Alcoholic Beverages/Controlled Substances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Weapons/Ammunition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Food/Water/Entertainment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Hospitality Expenses/Gifts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Household Moving Expenses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Office Decorations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Personal Items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Utilities/Cellular Phone Charges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Radioactive/Hazardous Materials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Consulting Fees/Individual Contractors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101"/>
          <p:cNvSpPr>
            <a:spLocks noChangeArrowheads="1"/>
          </p:cNvSpPr>
          <p:nvPr/>
        </p:nvSpPr>
        <p:spPr bwMode="auto">
          <a:xfrm>
            <a:off x="4575014" y="1881770"/>
            <a:ext cx="4359436" cy="431661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7" name="Rektangel 101"/>
          <p:cNvSpPr>
            <a:spLocks noChangeArrowheads="1"/>
          </p:cNvSpPr>
          <p:nvPr/>
        </p:nvSpPr>
        <p:spPr bwMode="auto">
          <a:xfrm>
            <a:off x="520863" y="468650"/>
            <a:ext cx="3784437" cy="6648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480" y="600045"/>
            <a:ext cx="42436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8.) Purchase/Order desired items</a:t>
            </a:r>
          </a:p>
        </p:txBody>
      </p:sp>
      <p:sp>
        <p:nvSpPr>
          <p:cNvPr id="19" name="Right Arrow 18"/>
          <p:cNvSpPr>
            <a:spLocks noChangeArrowheads="1"/>
          </p:cNvSpPr>
          <p:nvPr/>
        </p:nvSpPr>
        <p:spPr bwMode="auto">
          <a:xfrm rot="2718829">
            <a:off x="4025442" y="1241603"/>
            <a:ext cx="829562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5400000">
            <a:off x="1440622" y="1308263"/>
            <a:ext cx="70977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5611" y="1531507"/>
            <a:ext cx="15621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For Small Items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98028" y="1504696"/>
            <a:ext cx="347442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latin typeface="+mn-lt"/>
                <a:ea typeface="ＭＳ Ｐゴシック" charset="-128"/>
                <a:cs typeface="ＭＳ Ｐゴシック" charset="-128"/>
              </a:rPr>
              <a:t>For Large Items (Send to the shop!)</a:t>
            </a:r>
            <a:endParaRPr lang="en-US" sz="16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Rektangel 101"/>
          <p:cNvSpPr>
            <a:spLocks noChangeArrowheads="1"/>
          </p:cNvSpPr>
          <p:nvPr/>
        </p:nvSpPr>
        <p:spPr bwMode="auto">
          <a:xfrm>
            <a:off x="381795" y="1843250"/>
            <a:ext cx="3923505" cy="410117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795" y="1881770"/>
            <a:ext cx="3495676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Shipping Addresses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b="1" dirty="0" err="1" smtClean="0">
                <a:latin typeface="+mn-lt"/>
                <a:ea typeface="ＭＳ Ｐゴシック" charset="-128"/>
                <a:cs typeface="ＭＳ Ｐゴシック" charset="-128"/>
              </a:rPr>
              <a:t>Fedex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 Express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Mechanical Engineering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Attn: (Insert Team Purchaser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Name)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691 Ash St. room 324K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Moscow, ID 83844-0902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USPS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Mechanical Engineering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 Attn: (Insert Team Purchaser Name)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PO Box 440902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Moscow, ID 83844-0902</a:t>
            </a:r>
            <a:endParaRPr lang="en-US" sz="14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UPS &amp; </a:t>
            </a:r>
            <a:r>
              <a:rPr lang="en-US" sz="1400" b="1" dirty="0" err="1" smtClean="0">
                <a:latin typeface="+mn-lt"/>
                <a:ea typeface="ＭＳ Ｐゴシック" charset="-128"/>
                <a:cs typeface="ＭＳ Ｐゴシック" charset="-128"/>
              </a:rPr>
              <a:t>Fedex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 Ground and Freight Carriers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Mechanical Engineering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University of Idaho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Attn: (Insert Team Purchaser Name)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875 Perimeter Drive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ENGR/Physics bldg. room 324K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Moscow, ID 83844-0902</a:t>
            </a:r>
          </a:p>
        </p:txBody>
      </p:sp>
      <p:sp>
        <p:nvSpPr>
          <p:cNvPr id="35" name="Right Arrow 34"/>
          <p:cNvSpPr>
            <a:spLocks noChangeArrowheads="1"/>
          </p:cNvSpPr>
          <p:nvPr/>
        </p:nvSpPr>
        <p:spPr bwMode="auto">
          <a:xfrm rot="5400000">
            <a:off x="1490157" y="6077271"/>
            <a:ext cx="610708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5014" y="1920291"/>
            <a:ext cx="4359436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Shipping Addresses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b="1" dirty="0" err="1" smtClean="0">
                <a:latin typeface="+mn-lt"/>
                <a:ea typeface="ＭＳ Ｐゴシック" charset="-128"/>
                <a:cs typeface="ＭＳ Ｐゴシック" charset="-128"/>
              </a:rPr>
              <a:t>Fedex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 Express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Mechanical Engineering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Attn: (Insert Team Purchaser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Name &amp; Russ Porter)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Gauss-Johnson bldg. room 124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Moscow, ID 83844-0902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USPS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Mechanical Engineering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 Attn: (Insert Team Purchaser Name &amp; Russ Porter)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PO Box 440902</a:t>
            </a: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Gauss-Johnson bldg. room 124</a:t>
            </a:r>
            <a:endParaRPr lang="en-US" sz="14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	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 Moscow, ID 83844-0902</a:t>
            </a:r>
            <a:endParaRPr lang="en-US" sz="14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UPS &amp; </a:t>
            </a:r>
            <a:r>
              <a:rPr lang="en-US" sz="1400" b="1" dirty="0" err="1" smtClean="0">
                <a:latin typeface="+mn-lt"/>
                <a:ea typeface="ＭＳ Ｐゴシック" charset="-128"/>
                <a:cs typeface="ＭＳ Ｐゴシック" charset="-128"/>
              </a:rPr>
              <a:t>Fedex</a:t>
            </a:r>
            <a:r>
              <a:rPr lang="en-US" sz="1400" b="1" dirty="0" smtClean="0">
                <a:latin typeface="+mn-lt"/>
                <a:ea typeface="ＭＳ Ｐゴシック" charset="-128"/>
                <a:cs typeface="ＭＳ Ｐゴシック" charset="-128"/>
              </a:rPr>
              <a:t> Ground and Freight Carriers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Mechanical Engineering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University of Idaho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Attn: (Insert Team Purchaser Name &amp; Russ Porter) </a:t>
            </a:r>
            <a:endParaRPr lang="en-US" sz="14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875 Perimeter Drive</a:t>
            </a: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Gauss-Johnson bldg. room 124 </a:t>
            </a:r>
            <a:endParaRPr lang="en-US" sz="1400" dirty="0" smtClean="0">
              <a:latin typeface="+mn-lt"/>
              <a:ea typeface="ＭＳ Ｐゴシック" charset="-128"/>
              <a:cs typeface="ＭＳ Ｐゴシック" charset="-128"/>
            </a:endParaRPr>
          </a:p>
          <a:p>
            <a:pPr lvl="1">
              <a:defRPr/>
            </a:pP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Moscow</a:t>
            </a:r>
            <a:r>
              <a:rPr lang="en-US" sz="1400" dirty="0" smtClean="0">
                <a:latin typeface="+mn-lt"/>
                <a:ea typeface="ＭＳ Ｐゴシック" charset="-128"/>
                <a:cs typeface="ＭＳ Ｐゴシック" charset="-128"/>
              </a:rPr>
              <a:t>, ID 83844-0902</a:t>
            </a:r>
          </a:p>
        </p:txBody>
      </p:sp>
      <p:sp>
        <p:nvSpPr>
          <p:cNvPr id="39" name="Right Arrow 38"/>
          <p:cNvSpPr>
            <a:spLocks noChangeArrowheads="1"/>
          </p:cNvSpPr>
          <p:nvPr/>
        </p:nvSpPr>
        <p:spPr bwMode="auto">
          <a:xfrm rot="7436071">
            <a:off x="4319833" y="6229670"/>
            <a:ext cx="610708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01"/>
          <p:cNvSpPr>
            <a:spLocks noChangeArrowheads="1"/>
          </p:cNvSpPr>
          <p:nvPr/>
        </p:nvSpPr>
        <p:spPr bwMode="auto">
          <a:xfrm>
            <a:off x="520863" y="468650"/>
            <a:ext cx="4698837" cy="6648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5480" y="600045"/>
            <a:ext cx="45742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9</a:t>
            </a: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.) Return credit card to Molly promptly!!!</a:t>
            </a:r>
          </a:p>
        </p:txBody>
      </p:sp>
      <p:sp>
        <p:nvSpPr>
          <p:cNvPr id="21" name="Right Arrow 20"/>
          <p:cNvSpPr>
            <a:spLocks noChangeArrowheads="1"/>
          </p:cNvSpPr>
          <p:nvPr/>
        </p:nvSpPr>
        <p:spPr bwMode="auto">
          <a:xfrm rot="5400000">
            <a:off x="1440622" y="1308263"/>
            <a:ext cx="70977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" name="Right Arrow 13"/>
          <p:cNvSpPr>
            <a:spLocks noChangeArrowheads="1"/>
          </p:cNvSpPr>
          <p:nvPr/>
        </p:nvSpPr>
        <p:spPr bwMode="auto">
          <a:xfrm>
            <a:off x="5219700" y="639955"/>
            <a:ext cx="70977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5" name="Rektangel 101"/>
          <p:cNvSpPr>
            <a:spLocks noChangeArrowheads="1"/>
          </p:cNvSpPr>
          <p:nvPr/>
        </p:nvSpPr>
        <p:spPr bwMode="auto">
          <a:xfrm>
            <a:off x="5929475" y="468650"/>
            <a:ext cx="2024062" cy="764043"/>
          </a:xfrm>
          <a:prstGeom prst="rect">
            <a:avLst/>
          </a:prstGeom>
          <a:gradFill flip="none" rotWithShape="1">
            <a:gsLst>
              <a:gs pos="22000">
                <a:schemeClr val="tx1">
                  <a:lumMod val="65000"/>
                  <a:lumOff val="35000"/>
                </a:schemeClr>
              </a:gs>
              <a:gs pos="7700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13500000" scaled="1"/>
            <a:tileRect/>
          </a:gradFill>
          <a:ln w="127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475" y="425589"/>
            <a:ext cx="20240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Don’t make Molly mad or else…</a:t>
            </a:r>
            <a:endParaRPr lang="en-US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ktangel 101"/>
          <p:cNvSpPr>
            <a:spLocks noChangeArrowheads="1"/>
          </p:cNvSpPr>
          <p:nvPr/>
        </p:nvSpPr>
        <p:spPr bwMode="auto">
          <a:xfrm>
            <a:off x="520863" y="1843251"/>
            <a:ext cx="5251286" cy="162385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>
              <a:solidFill>
                <a:sysClr val="window" lastClr="FFFF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0862" y="2190750"/>
            <a:ext cx="52512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10.) Notify Molly when you receive the materials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 Return confirmation #’s, receipts, and 	packing slips to Molly ASAP!!! </a:t>
            </a:r>
          </a:p>
        </p:txBody>
      </p:sp>
      <p:sp>
        <p:nvSpPr>
          <p:cNvPr id="23" name="Rektangel 101"/>
          <p:cNvSpPr>
            <a:spLocks noChangeArrowheads="1"/>
          </p:cNvSpPr>
          <p:nvPr/>
        </p:nvSpPr>
        <p:spPr bwMode="auto">
          <a:xfrm>
            <a:off x="520862" y="4176877"/>
            <a:ext cx="5251287" cy="664825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kern="0" dirty="0">
              <a:solidFill>
                <a:srgbClr val="00B0FF"/>
              </a:solidFill>
              <a:latin typeface="Calibri"/>
              <a:ea typeface="ＭＳ Ｐゴシック" pitchFamily="-97" charset="-128"/>
              <a:cs typeface="ＭＳ Ｐゴシック" charset="-128"/>
            </a:endParaRPr>
          </a:p>
        </p:txBody>
      </p:sp>
      <p:sp>
        <p:nvSpPr>
          <p:cNvPr id="26" name="Right Arrow 25"/>
          <p:cNvSpPr>
            <a:spLocks noChangeArrowheads="1"/>
          </p:cNvSpPr>
          <p:nvPr/>
        </p:nvSpPr>
        <p:spPr bwMode="auto">
          <a:xfrm rot="5400000">
            <a:off x="1412921" y="3641889"/>
            <a:ext cx="709775" cy="360200"/>
          </a:xfrm>
          <a:prstGeom prst="rightArrow">
            <a:avLst>
              <a:gd name="adj1" fmla="val 25046"/>
              <a:gd name="adj2" fmla="val 45832"/>
            </a:avLst>
          </a:prstGeom>
          <a:gradFill rotWithShape="1">
            <a:gsLst>
              <a:gs pos="0">
                <a:srgbClr val="BFBFBF"/>
              </a:gs>
              <a:gs pos="100000">
                <a:srgbClr val="7F7F7F"/>
              </a:gs>
            </a:gsLst>
            <a:lin ang="5400000"/>
          </a:gradFill>
          <a:ln w="9525">
            <a:solidFill>
              <a:srgbClr val="595959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0862" y="4295775"/>
            <a:ext cx="52512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  <a:ea typeface="ＭＳ Ｐゴシック" charset="-128"/>
                <a:cs typeface="ＭＳ Ｐゴシック" charset="-128"/>
              </a:rPr>
              <a:t>Congratulations! You’ve completed the process!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6" ma:contentTypeDescription="Create a new document." ma:contentTypeScope="" ma:versionID="e4a5fc713301fd121d9c49aa2472189d"/>
</file>

<file path=customXml/itemProps1.xml><?xml version="1.0" encoding="utf-8"?>
<ds:datastoreItem xmlns:ds="http://schemas.openxmlformats.org/officeDocument/2006/customXml" ds:itemID="{79CDE7D7-CF97-4F9F-99D6-A16A7AE2871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8B5751-2F36-4E97-925E-C9D0A50C93DB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121</TotalTime>
  <Words>308</Words>
  <Application>Microsoft Office PowerPoint</Application>
  <PresentationFormat>On-screen Show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Slideshop_flowchart</vt:lpstr>
      <vt:lpstr>Slide 1</vt:lpstr>
      <vt:lpstr>Slide 2</vt:lpstr>
      <vt:lpstr>Slide 3</vt:lpstr>
      <vt:lpstr>Slide 4</vt:lpstr>
      <vt:lpstr>Slide 5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cad</dc:creator>
  <cp:keywords/>
  <dc:description/>
  <cp:lastModifiedBy>cad</cp:lastModifiedBy>
  <cp:revision>19</cp:revision>
  <dcterms:created xsi:type="dcterms:W3CDTF">2010-06-01T21:11:55Z</dcterms:created>
  <dcterms:modified xsi:type="dcterms:W3CDTF">2010-06-01T23:13:23Z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