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16459200" cy="22860000"/>
  <p:notesSz cx="30270450" cy="385508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446" y="-54"/>
      </p:cViewPr>
      <p:guideLst>
        <p:guide orient="horz" pos="7200"/>
        <p:guide pos="51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5075" y="7100888"/>
            <a:ext cx="13989050" cy="49006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68563" y="12954000"/>
            <a:ext cx="11522075" cy="58420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ADD19-2EC4-4106-856F-8F4947BBEA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3ECB1-ECDA-473C-A106-6B2EC96B3C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26863" y="2033588"/>
            <a:ext cx="3497262" cy="18286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5075" y="2033588"/>
            <a:ext cx="10339388" cy="18286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6B8C9-49D8-42AD-AACC-704C392D98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62B53-9DA5-4933-9F3C-ADE7CCB2EB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163" y="14689138"/>
            <a:ext cx="13990637" cy="45402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0163" y="9688513"/>
            <a:ext cx="13990637" cy="50006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1528D-2C9B-4735-B37B-C408D0C85A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5075" y="6604000"/>
            <a:ext cx="6918325" cy="1371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05800" y="6604000"/>
            <a:ext cx="6918325" cy="1371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0D132-A97B-4C6A-AC35-AC3C92B373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915988"/>
            <a:ext cx="14814550" cy="381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325" y="5116513"/>
            <a:ext cx="7272338" cy="2133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325" y="7250113"/>
            <a:ext cx="7272338" cy="13169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61363" y="5116513"/>
            <a:ext cx="7275512" cy="2133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61363" y="7250113"/>
            <a:ext cx="7275512" cy="13169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B7AA2-8F76-4F29-B3F9-7E90D5D650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018CE-0E02-44F8-92F4-632578E209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52F08-AAF9-4D9B-891A-52502B0E20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909638"/>
            <a:ext cx="5414963" cy="3873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5725" y="909638"/>
            <a:ext cx="9201150" cy="195103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325" y="4783138"/>
            <a:ext cx="5414963" cy="156368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D35D4-1AF5-47D7-93ED-835DB29624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5800" y="16002000"/>
            <a:ext cx="9875838" cy="18891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25800" y="2043113"/>
            <a:ext cx="9875838" cy="13716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25800" y="17891125"/>
            <a:ext cx="9875838" cy="26828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AC441-A77D-449A-B43D-571782F597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35075" y="2033588"/>
            <a:ext cx="139890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7106" tIns="198553" rIns="397106" bIns="1985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75" y="6604000"/>
            <a:ext cx="13989050" cy="137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7106" tIns="198553" rIns="397106" bIns="1985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35075" y="20826413"/>
            <a:ext cx="34290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7106" tIns="198553" rIns="397106" bIns="198553" numCol="1" anchor="t" anchorCtr="0" compatLnSpc="1">
            <a:prstTxWarp prst="textNoShape">
              <a:avLst/>
            </a:prstTxWarp>
          </a:bodyPr>
          <a:lstStyle>
            <a:lvl1pPr defTabSz="3970338">
              <a:defRPr sz="61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22925" y="20826413"/>
            <a:ext cx="521335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7106" tIns="198553" rIns="397106" bIns="198553" numCol="1" anchor="t" anchorCtr="0" compatLnSpc="1">
            <a:prstTxWarp prst="textNoShape">
              <a:avLst/>
            </a:prstTxWarp>
          </a:bodyPr>
          <a:lstStyle>
            <a:lvl1pPr algn="ctr" defTabSz="3970338">
              <a:defRPr sz="61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95125" y="20826413"/>
            <a:ext cx="34290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7106" tIns="198553" rIns="397106" bIns="198553" numCol="1" anchor="t" anchorCtr="0" compatLnSpc="1">
            <a:prstTxWarp prst="textNoShape">
              <a:avLst/>
            </a:prstTxWarp>
          </a:bodyPr>
          <a:lstStyle>
            <a:lvl1pPr algn="r" defTabSz="3970338">
              <a:defRPr sz="6100"/>
            </a:lvl1pPr>
          </a:lstStyle>
          <a:p>
            <a:fld id="{A20291F8-6784-4C63-A58E-14F1041AE11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2pPr>
      <a:lvl3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3pPr>
      <a:lvl4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4pPr>
      <a:lvl5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5pPr>
      <a:lvl6pPr marL="457200"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6pPr>
      <a:lvl7pPr marL="914400"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7pPr>
      <a:lvl8pPr marL="1371600"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8pPr>
      <a:lvl9pPr marL="1828800"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9pPr>
    </p:titleStyle>
    <p:bodyStyle>
      <a:lvl1pPr marL="1489075" indent="-1489075" algn="l" defTabSz="3970338" rtl="0" eaLnBrk="0" fontAlgn="base" hangingPunct="0">
        <a:spcBef>
          <a:spcPct val="20000"/>
        </a:spcBef>
        <a:spcAft>
          <a:spcPct val="0"/>
        </a:spcAft>
        <a:buChar char="•"/>
        <a:defRPr sz="13900">
          <a:solidFill>
            <a:schemeClr val="tx1"/>
          </a:solidFill>
          <a:latin typeface="+mn-lt"/>
          <a:ea typeface="+mn-ea"/>
          <a:cs typeface="+mn-cs"/>
        </a:defRPr>
      </a:lvl1pPr>
      <a:lvl2pPr marL="3225800" indent="-1239838" algn="l" defTabSz="3970338" rtl="0" eaLnBrk="0" fontAlgn="base" hangingPunct="0">
        <a:spcBef>
          <a:spcPct val="20000"/>
        </a:spcBef>
        <a:spcAft>
          <a:spcPct val="0"/>
        </a:spcAft>
        <a:buChar char="–"/>
        <a:defRPr sz="12200">
          <a:solidFill>
            <a:schemeClr val="tx1"/>
          </a:solidFill>
          <a:latin typeface="+mn-lt"/>
        </a:defRPr>
      </a:lvl2pPr>
      <a:lvl3pPr marL="4964113" indent="-993775" algn="l" defTabSz="3970338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</a:defRPr>
      </a:lvl3pPr>
      <a:lvl4pPr marL="6950075" indent="-993775" algn="l" defTabSz="3970338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</a:defRPr>
      </a:lvl4pPr>
      <a:lvl5pPr marL="89344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5pPr>
      <a:lvl6pPr marL="93916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6pPr>
      <a:lvl7pPr marL="98488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7pPr>
      <a:lvl8pPr marL="103060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8pPr>
      <a:lvl9pPr marL="107632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Microsoft_Office_Excel_97-2003_Worksheet1.xls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1295400" y="2667000"/>
          <a:ext cx="14401800" cy="19273838"/>
        </p:xfrm>
        <a:graphic>
          <a:graphicData uri="http://schemas.openxmlformats.org/presentationml/2006/ole">
            <p:oleObj spid="_x0000_s2057" name="Worksheet" r:id="rId3" imgW="6867421" imgH="9420317" progId="Excel.Sheet.8">
              <p:embed/>
            </p:oleObj>
          </a:graphicData>
        </a:graphic>
      </p:graphicFrame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066800" y="2133601"/>
            <a:ext cx="3124200" cy="60785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 dirty="0"/>
              <a:t>Note</a:t>
            </a:r>
            <a:r>
              <a:rPr lang="en-US" dirty="0"/>
              <a:t>: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• </a:t>
            </a:r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•</a:t>
            </a:r>
            <a:endParaRPr lang="en-US" dirty="0"/>
          </a:p>
          <a:p>
            <a:pPr>
              <a:spcBef>
                <a:spcPct val="50000"/>
              </a:spcBef>
            </a:pPr>
            <a:endParaRPr lang="en-US" sz="900" dirty="0"/>
          </a:p>
          <a:p>
            <a:pPr>
              <a:spcBef>
                <a:spcPct val="50000"/>
              </a:spcBef>
            </a:pPr>
            <a:endParaRPr lang="en-US" sz="1400" dirty="0"/>
          </a:p>
          <a:p>
            <a:pPr>
              <a:spcBef>
                <a:spcPct val="50000"/>
              </a:spcBef>
            </a:pPr>
            <a:r>
              <a:rPr lang="en-US" dirty="0"/>
              <a:t>•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sz="900" dirty="0"/>
          </a:p>
          <a:p>
            <a:pPr>
              <a:spcBef>
                <a:spcPct val="50000"/>
              </a:spcBef>
            </a:pPr>
            <a:endParaRPr lang="en-US" sz="900" dirty="0"/>
          </a:p>
          <a:p>
            <a:pPr>
              <a:spcBef>
                <a:spcPct val="50000"/>
              </a:spcBef>
            </a:pPr>
            <a:endParaRPr lang="en-US" sz="500" dirty="0"/>
          </a:p>
          <a:p>
            <a:pPr>
              <a:spcBef>
                <a:spcPct val="50000"/>
              </a:spcBef>
            </a:pPr>
            <a:r>
              <a:rPr lang="en-US" dirty="0" smtClean="0"/>
              <a:t>•</a:t>
            </a:r>
            <a:endParaRPr lang="en-US" dirty="0"/>
          </a:p>
          <a:p>
            <a:pPr>
              <a:spcBef>
                <a:spcPct val="50000"/>
              </a:spcBef>
            </a:pPr>
            <a:endParaRPr lang="en-US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16459200" cy="722313"/>
          </a:xfrm>
        </p:spPr>
        <p:txBody>
          <a:bodyPr/>
          <a:lstStyle/>
          <a:p>
            <a:r>
              <a:rPr lang="en-US" sz="6000" b="1" i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Mill/Lathe/Drill Press Cutting Speeds</a:t>
            </a:r>
            <a:endParaRPr lang="en-US" sz="15000" b="1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447800" y="7086600"/>
          <a:ext cx="1676400" cy="1144588"/>
        </p:xfrm>
        <a:graphic>
          <a:graphicData uri="http://schemas.openxmlformats.org/presentationml/2006/ole">
            <p:oleObj spid="_x0000_s2052" name="Equation" r:id="rId4" imgW="698400" imgH="457200" progId="Equation.3">
              <p:embed/>
            </p:oleObj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1371600" y="5562600"/>
          <a:ext cx="2613025" cy="1538287"/>
        </p:xfrm>
        <a:graphic>
          <a:graphicData uri="http://schemas.openxmlformats.org/presentationml/2006/ole">
            <p:oleObj spid="_x0000_s2059" name="Equation" r:id="rId5" imgW="1054080" imgH="63468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3581400" y="22021800"/>
            <a:ext cx="96576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Note: These are suggested starting speeds, not necessarily the correct speeds 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2" name="Object 15"/>
          <p:cNvGraphicFramePr>
            <a:graphicFrameLocks noChangeAspect="1"/>
          </p:cNvGraphicFramePr>
          <p:nvPr/>
        </p:nvGraphicFramePr>
        <p:xfrm>
          <a:off x="1371600" y="4419600"/>
          <a:ext cx="2821758" cy="990600"/>
        </p:xfrm>
        <a:graphic>
          <a:graphicData uri="http://schemas.openxmlformats.org/presentationml/2006/ole">
            <p:oleObj spid="_x0000_s2063" name="Equation" r:id="rId6" imgW="1066680" imgH="406080" progId="Equation.3">
              <p:embed/>
            </p:oleObj>
          </a:graphicData>
        </a:graphic>
      </p:graphicFrame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6629400" y="1905000"/>
            <a:ext cx="6553200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1371600" y="2819400"/>
          <a:ext cx="2687638" cy="1547812"/>
        </p:xfrm>
        <a:graphic>
          <a:graphicData uri="http://schemas.openxmlformats.org/presentationml/2006/ole">
            <p:oleObj spid="_x0000_s2064" name="Equation" r:id="rId7" imgW="1015920" imgH="634680" progId="Equation.3">
              <p:embed/>
            </p:oleObj>
          </a:graphicData>
        </a:graphic>
      </p:graphicFrame>
      <p:graphicFrame>
        <p:nvGraphicFramePr>
          <p:cNvPr id="3" name="Object 17"/>
          <p:cNvGraphicFramePr>
            <a:graphicFrameLocks noChangeAspect="1"/>
          </p:cNvGraphicFramePr>
          <p:nvPr/>
        </p:nvGraphicFramePr>
        <p:xfrm>
          <a:off x="6629400" y="1752600"/>
          <a:ext cx="6629399" cy="702067"/>
        </p:xfrm>
        <a:graphic>
          <a:graphicData uri="http://schemas.openxmlformats.org/presentationml/2006/ole">
            <p:oleObj spid="_x0000_s2065" name="Equation" r:id="rId8" imgW="1726920" imgH="17748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23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Microsoft Office Excel 97-2003 Worksheet</vt:lpstr>
      <vt:lpstr>Equation</vt:lpstr>
      <vt:lpstr>Mill/Lathe/Drill Press Cutting Speeds</vt:lpstr>
    </vt:vector>
  </TitlesOfParts>
  <Company>uidaho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Cutter Speeds</dc:title>
  <dc:creator>cad</dc:creator>
  <cp:lastModifiedBy>Russell Bennett</cp:lastModifiedBy>
  <cp:revision>37</cp:revision>
  <cp:lastPrinted>2002-06-04T20:16:31Z</cp:lastPrinted>
  <dcterms:created xsi:type="dcterms:W3CDTF">2002-06-03T17:58:31Z</dcterms:created>
  <dcterms:modified xsi:type="dcterms:W3CDTF">2011-06-01T00:07:05Z</dcterms:modified>
</cp:coreProperties>
</file>