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48A"/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62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6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01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6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63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3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32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4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2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9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860984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 and 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0660"/>
          </a:xfrm>
        </p:spPr>
        <p:txBody>
          <a:bodyPr/>
          <a:lstStyle/>
          <a:p>
            <a:r>
              <a:rPr lang="en-US" dirty="0"/>
              <a:t>ASME Code of Ethics</a:t>
            </a:r>
          </a:p>
          <a:p>
            <a:pPr lvl="1"/>
            <a:r>
              <a:rPr lang="en-US" dirty="0"/>
              <a:t>The 8</a:t>
            </a:r>
            <a:r>
              <a:rPr lang="en-US" baseline="30000" dirty="0"/>
              <a:t>th</a:t>
            </a:r>
            <a:r>
              <a:rPr lang="en-US" dirty="0"/>
              <a:t> Fundamental Cannon says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9045" y="2852925"/>
            <a:ext cx="85643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Engineers shall consider environmental impact and sustainable development in the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performance of their professional duties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01070" y="2852925"/>
            <a:ext cx="8103455" cy="1651415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Stewardship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450" y="1201510"/>
            <a:ext cx="8410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One of our tasks as engineers is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environmental stewardship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Consider a finite useful energy reserve (oil, coal, natural gas)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39835" y="3774645"/>
            <a:ext cx="33028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808310" y="2297543"/>
          <a:ext cx="9810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203040" progId="Equation.DSMT4">
                  <p:embed/>
                </p:oleObj>
              </mc:Choice>
              <mc:Fallback>
                <p:oleObj name="Equation" r:id="rId3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2297543"/>
                        <a:ext cx="9810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152735" y="5349250"/>
          <a:ext cx="6048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2735" y="5349250"/>
                        <a:ext cx="60483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891250" y="5426060"/>
            <a:ext cx="5146270" cy="38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83650" y="2814520"/>
            <a:ext cx="51462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15142" y="2430470"/>
            <a:ext cx="291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Total energy of the reserve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51222" y="4143227"/>
            <a:ext cx="2127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Available energy (exergy) of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the reserve</a:t>
            </a:r>
          </a:p>
        </p:txBody>
      </p:sp>
      <p:sp>
        <p:nvSpPr>
          <p:cNvPr id="20" name="Freeform 19"/>
          <p:cNvSpPr/>
          <p:nvPr/>
        </p:nvSpPr>
        <p:spPr>
          <a:xfrm>
            <a:off x="1900651" y="2813191"/>
            <a:ext cx="5078321" cy="2660073"/>
          </a:xfrm>
          <a:custGeom>
            <a:avLst/>
            <a:gdLst>
              <a:gd name="connsiteX0" fmla="*/ 0 w 5078321"/>
              <a:gd name="connsiteY0" fmla="*/ 0 h 2660073"/>
              <a:gd name="connsiteX1" fmla="*/ 3287306 w 5078321"/>
              <a:gd name="connsiteY1" fmla="*/ 823716 h 2660073"/>
              <a:gd name="connsiteX2" fmla="*/ 5078321 w 5078321"/>
              <a:gd name="connsiteY2" fmla="*/ 2660073 h 266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8321" h="2660073">
                <a:moveTo>
                  <a:pt x="0" y="0"/>
                </a:moveTo>
                <a:cubicBezTo>
                  <a:pt x="1220459" y="190185"/>
                  <a:pt x="2440919" y="380371"/>
                  <a:pt x="3287306" y="823716"/>
                </a:cubicBezTo>
                <a:cubicBezTo>
                  <a:pt x="4133693" y="1267062"/>
                  <a:pt x="4606007" y="1963567"/>
                  <a:pt x="5078321" y="2660073"/>
                </a:cubicBezTo>
              </a:path>
            </a:pathLst>
          </a:cu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883651" y="2814521"/>
            <a:ext cx="2688350" cy="2649944"/>
          </a:xfrm>
          <a:custGeom>
            <a:avLst/>
            <a:gdLst>
              <a:gd name="connsiteX0" fmla="*/ 0 w 5078321"/>
              <a:gd name="connsiteY0" fmla="*/ 0 h 2660073"/>
              <a:gd name="connsiteX1" fmla="*/ 3287306 w 5078321"/>
              <a:gd name="connsiteY1" fmla="*/ 823716 h 2660073"/>
              <a:gd name="connsiteX2" fmla="*/ 5078321 w 5078321"/>
              <a:gd name="connsiteY2" fmla="*/ 2660073 h 266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8321" h="2660073">
                <a:moveTo>
                  <a:pt x="0" y="0"/>
                </a:moveTo>
                <a:cubicBezTo>
                  <a:pt x="1220459" y="190185"/>
                  <a:pt x="2440919" y="380371"/>
                  <a:pt x="3287306" y="823716"/>
                </a:cubicBezTo>
                <a:cubicBezTo>
                  <a:pt x="4133693" y="1267062"/>
                  <a:pt x="4606007" y="1963567"/>
                  <a:pt x="5078321" y="2660073"/>
                </a:cubicBezTo>
              </a:path>
            </a:pathLst>
          </a:cu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45809" y="3083355"/>
            <a:ext cx="2765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Available energy (exergy) of the reserve with engineering improvements in the systems that use the resource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4437583" y="5637288"/>
            <a:ext cx="268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857097" y="5637288"/>
            <a:ext cx="268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0" y="5656490"/>
            <a:ext cx="2419515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810" y="5656490"/>
            <a:ext cx="230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Extended life of the reserve</a:t>
            </a:r>
          </a:p>
        </p:txBody>
      </p:sp>
    </p:spTree>
    <p:extLst>
      <p:ext uri="{BB962C8B-B14F-4D97-AF65-F5344CB8AC3E}">
        <p14:creationId xmlns:p14="http://schemas.microsoft.com/office/powerpoint/2010/main" val="35124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Rate of Energy (Power)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450" y="1201510"/>
            <a:ext cx="84106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One of our tasks as engineers is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environmental stewardship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 Consider a finite useful energy reserve (oil, coal, natural gas)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39835" y="3774645"/>
            <a:ext cx="33028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506" name="Object 2"/>
              <p:cNvSpPr txBox="1"/>
              <p:nvPr/>
            </p:nvSpPr>
            <p:spPr bwMode="auto">
              <a:xfrm>
                <a:off x="667359" y="3628359"/>
                <a:ext cx="981075" cy="4032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𝑃𝑜𝑤𝑒𝑟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50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7359" y="3628359"/>
                <a:ext cx="981075" cy="4032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7152735" y="5349250"/>
          <a:ext cx="6048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2735" y="5349250"/>
                        <a:ext cx="60483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891250" y="5426060"/>
            <a:ext cx="5146270" cy="38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883650" y="2814520"/>
            <a:ext cx="514627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15142" y="2430470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Power Entering Earth (Solar)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B66D57-28C0-460D-99CB-B0770E0EE80B}"/>
              </a:ext>
            </a:extLst>
          </p:cNvPr>
          <p:cNvCxnSpPr/>
          <p:nvPr/>
        </p:nvCxnSpPr>
        <p:spPr>
          <a:xfrm>
            <a:off x="1891310" y="5387655"/>
            <a:ext cx="5146270" cy="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7CA38D4F-3B79-4312-B3D0-1A2003A92672}"/>
              </a:ext>
            </a:extLst>
          </p:cNvPr>
          <p:cNvSpPr txBox="1"/>
          <p:nvPr/>
        </p:nvSpPr>
        <p:spPr>
          <a:xfrm>
            <a:off x="3122802" y="5003605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Power Entering Earth (from fossil fuel)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A51C0CE-205F-4CA9-8EB5-C2271C96B14D}"/>
              </a:ext>
            </a:extLst>
          </p:cNvPr>
          <p:cNvCxnSpPr/>
          <p:nvPr/>
        </p:nvCxnSpPr>
        <p:spPr>
          <a:xfrm>
            <a:off x="1891250" y="3582620"/>
            <a:ext cx="514627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DA512D4-2D9B-4BF6-8220-E37291ACF740}"/>
              </a:ext>
            </a:extLst>
          </p:cNvPr>
          <p:cNvSpPr txBox="1"/>
          <p:nvPr/>
        </p:nvSpPr>
        <p:spPr>
          <a:xfrm>
            <a:off x="3122742" y="3198570"/>
            <a:ext cx="404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 Consumption (from fossil fuel)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734B11D-B5D2-412D-955A-C97802A9AF7F}"/>
              </a:ext>
            </a:extLst>
          </p:cNvPr>
          <p:cNvCxnSpPr/>
          <p:nvPr/>
        </p:nvCxnSpPr>
        <p:spPr>
          <a:xfrm>
            <a:off x="1883650" y="4965200"/>
            <a:ext cx="514627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502B3AE3-CC9C-4D6E-857E-7391272ABE10}"/>
              </a:ext>
            </a:extLst>
          </p:cNvPr>
          <p:cNvSpPr txBox="1"/>
          <p:nvPr/>
        </p:nvSpPr>
        <p:spPr>
          <a:xfrm>
            <a:off x="3115142" y="4581150"/>
            <a:ext cx="354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 Consumption (from Solar)</a:t>
            </a:r>
          </a:p>
        </p:txBody>
      </p:sp>
    </p:spTree>
    <p:extLst>
      <p:ext uri="{BB962C8B-B14F-4D97-AF65-F5344CB8AC3E}">
        <p14:creationId xmlns:p14="http://schemas.microsoft.com/office/powerpoint/2010/main" val="205606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80883F-2E0F-0FA9-6205-A9E17DC65FCF}"/>
              </a:ext>
            </a:extLst>
          </p:cNvPr>
          <p:cNvSpPr txBox="1"/>
          <p:nvPr/>
        </p:nvSpPr>
        <p:spPr>
          <a:xfrm>
            <a:off x="1173157" y="4906644"/>
            <a:ext cx="6893698" cy="138499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Chemistry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Units</a:t>
            </a:r>
          </a:p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Physics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38188F-BAED-3DCD-A9DD-29A47738D1A6}"/>
              </a:ext>
            </a:extLst>
          </p:cNvPr>
          <p:cNvSpPr txBox="1"/>
          <p:nvPr/>
        </p:nvSpPr>
        <p:spPr>
          <a:xfrm>
            <a:off x="1707326" y="4379576"/>
            <a:ext cx="5729345" cy="53767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Thermodynamic Properties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C5AE65-1743-E1A3-2D1D-73E2EF75C775}"/>
              </a:ext>
            </a:extLst>
          </p:cNvPr>
          <p:cNvSpPr txBox="1"/>
          <p:nvPr/>
        </p:nvSpPr>
        <p:spPr>
          <a:xfrm>
            <a:off x="2037270" y="3831507"/>
            <a:ext cx="2528684" cy="5376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P-v-T Surface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16048-4777-F812-14BF-52C904739D4A}"/>
              </a:ext>
            </a:extLst>
          </p:cNvPr>
          <p:cNvSpPr txBox="1"/>
          <p:nvPr/>
        </p:nvSpPr>
        <p:spPr>
          <a:xfrm>
            <a:off x="4572000" y="3831507"/>
            <a:ext cx="2528685" cy="5376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Finding Values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883193-6585-15AE-7AA2-659C6A3DF90E}"/>
              </a:ext>
            </a:extLst>
          </p:cNvPr>
          <p:cNvSpPr txBox="1"/>
          <p:nvPr/>
        </p:nvSpPr>
        <p:spPr>
          <a:xfrm>
            <a:off x="2037270" y="3304438"/>
            <a:ext cx="5063416" cy="5376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Simulation Software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0D5B62-92B8-AF1C-EA94-09B11A3B355B}"/>
              </a:ext>
            </a:extLst>
          </p:cNvPr>
          <p:cNvSpPr txBox="1"/>
          <p:nvPr/>
        </p:nvSpPr>
        <p:spPr>
          <a:xfrm>
            <a:off x="2382916" y="2777369"/>
            <a:ext cx="2156656" cy="53767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First Law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8AF3DE-53DA-1054-70D4-7E7620FCC148}"/>
              </a:ext>
            </a:extLst>
          </p:cNvPr>
          <p:cNvSpPr txBox="1"/>
          <p:nvPr/>
        </p:nvSpPr>
        <p:spPr>
          <a:xfrm>
            <a:off x="4565955" y="2777369"/>
            <a:ext cx="2310346" cy="53767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60000"/>
                  <a:lumOff val="40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Second Law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E0DFCB-6A09-4006-E628-24850A9AAF1B}"/>
              </a:ext>
            </a:extLst>
          </p:cNvPr>
          <p:cNvSpPr txBox="1"/>
          <p:nvPr/>
        </p:nvSpPr>
        <p:spPr>
          <a:xfrm>
            <a:off x="2382916" y="2244574"/>
            <a:ext cx="4493386" cy="537670"/>
          </a:xfrm>
          <a:prstGeom prst="rect">
            <a:avLst/>
          </a:prstGeom>
          <a:gradFill flip="none" rotWithShape="1">
            <a:gsLst>
              <a:gs pos="12000">
                <a:schemeClr val="accent5">
                  <a:lumMod val="5000"/>
                  <a:lumOff val="95000"/>
                </a:schemeClr>
              </a:gs>
              <a:gs pos="44000">
                <a:schemeClr val="accent5">
                  <a:lumMod val="40000"/>
                  <a:lumOff val="60000"/>
                </a:schemeClr>
              </a:gs>
              <a:gs pos="69000">
                <a:schemeClr val="accent5">
                  <a:lumMod val="45000"/>
                  <a:lumOff val="55000"/>
                </a:schemeClr>
              </a:gs>
              <a:gs pos="92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Analyzing Devices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47524D-BADD-4B32-846D-433076F7A348}"/>
              </a:ext>
            </a:extLst>
          </p:cNvPr>
          <p:cNvSpPr txBox="1"/>
          <p:nvPr/>
        </p:nvSpPr>
        <p:spPr>
          <a:xfrm>
            <a:off x="2382916" y="1707005"/>
            <a:ext cx="4493386" cy="523220"/>
          </a:xfrm>
          <a:prstGeom prst="rect">
            <a:avLst/>
          </a:prstGeom>
          <a:gradFill flip="none" rotWithShape="1">
            <a:gsLst>
              <a:gs pos="12000">
                <a:schemeClr val="accent5">
                  <a:lumMod val="5000"/>
                  <a:lumOff val="95000"/>
                </a:schemeClr>
              </a:gs>
              <a:gs pos="44000">
                <a:srgbClr val="FCE48A"/>
              </a:gs>
              <a:gs pos="69000">
                <a:srgbClr val="FFC000"/>
              </a:gs>
              <a:gs pos="92000">
                <a:srgbClr val="FFC000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Power Cycles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3ECCF9-33B8-D7E6-985B-01A22EBE6ABC}"/>
              </a:ext>
            </a:extLst>
          </p:cNvPr>
          <p:cNvSpPr txBox="1"/>
          <p:nvPr/>
        </p:nvSpPr>
        <p:spPr>
          <a:xfrm>
            <a:off x="2382916" y="1201510"/>
            <a:ext cx="4493386" cy="523220"/>
          </a:xfrm>
          <a:prstGeom prst="rect">
            <a:avLst/>
          </a:prstGeom>
          <a:gradFill flip="none" rotWithShape="1">
            <a:gsLst>
              <a:gs pos="12000">
                <a:schemeClr val="accent4">
                  <a:lumMod val="40000"/>
                  <a:lumOff val="60000"/>
                </a:schemeClr>
              </a:gs>
              <a:gs pos="44000">
                <a:schemeClr val="accent4">
                  <a:lumMod val="60000"/>
                  <a:lumOff val="40000"/>
                </a:schemeClr>
              </a:gs>
              <a:gs pos="69000">
                <a:srgbClr val="FFC000"/>
              </a:gs>
              <a:gs pos="92000">
                <a:srgbClr val="FFC000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Heat Cycles (HVAC)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F7F2AD96-776D-2EF0-C10C-447504BB966F}"/>
              </a:ext>
            </a:extLst>
          </p:cNvPr>
          <p:cNvSpPr/>
          <p:nvPr/>
        </p:nvSpPr>
        <p:spPr>
          <a:xfrm rot="10800000">
            <a:off x="294787" y="2643164"/>
            <a:ext cx="614480" cy="3648475"/>
          </a:xfrm>
          <a:prstGeom prst="down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EF656E-A038-D786-0FC1-D4F0369D0418}"/>
              </a:ext>
            </a:extLst>
          </p:cNvPr>
          <p:cNvSpPr txBox="1"/>
          <p:nvPr/>
        </p:nvSpPr>
        <p:spPr>
          <a:xfrm rot="2020898">
            <a:off x="1149398" y="2646561"/>
            <a:ext cx="12037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Work and Heat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E4812D1-0F3C-9F10-BB99-08064347BE5F}"/>
              </a:ext>
            </a:extLst>
          </p:cNvPr>
          <p:cNvSpPr/>
          <p:nvPr/>
        </p:nvSpPr>
        <p:spPr>
          <a:xfrm rot="2020898">
            <a:off x="962838" y="2509777"/>
            <a:ext cx="1524688" cy="52322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29BCCE-D619-4914-3E12-B3FE9BA80918}"/>
              </a:ext>
            </a:extLst>
          </p:cNvPr>
          <p:cNvSpPr txBox="1"/>
          <p:nvPr/>
        </p:nvSpPr>
        <p:spPr>
          <a:xfrm rot="20122724">
            <a:off x="7215658" y="2743859"/>
            <a:ext cx="7594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itchFamily="34" charset="0"/>
                <a:cs typeface="Arial" pitchFamily="34" charset="0"/>
              </a:rPr>
              <a:t>Entropy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8988F34-AD26-2EA8-2F5F-E48786321CB4}"/>
              </a:ext>
            </a:extLst>
          </p:cNvPr>
          <p:cNvSpPr/>
          <p:nvPr/>
        </p:nvSpPr>
        <p:spPr>
          <a:xfrm rot="20122724">
            <a:off x="6816321" y="2593757"/>
            <a:ext cx="1524688" cy="523220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Thermodynamics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45" y="1143000"/>
            <a:ext cx="8531376" cy="5105400"/>
          </a:xfrm>
        </p:spPr>
        <p:txBody>
          <a:bodyPr>
            <a:normAutofit/>
          </a:bodyPr>
          <a:lstStyle/>
          <a:p>
            <a:r>
              <a:rPr lang="en-US" dirty="0"/>
              <a:t>The study of </a:t>
            </a:r>
            <a:r>
              <a:rPr lang="en-US" b="1" dirty="0"/>
              <a:t>energy</a:t>
            </a:r>
            <a:r>
              <a:rPr lang="en-US" dirty="0"/>
              <a:t> and its </a:t>
            </a:r>
            <a:r>
              <a:rPr lang="en-US" b="1" dirty="0"/>
              <a:t>transformation</a:t>
            </a:r>
          </a:p>
          <a:p>
            <a:r>
              <a:rPr lang="en-US" dirty="0"/>
              <a:t>Energy</a:t>
            </a:r>
          </a:p>
          <a:p>
            <a:pPr lvl="1"/>
            <a:r>
              <a:rPr lang="en-US" dirty="0"/>
              <a:t>Abstract concept</a:t>
            </a:r>
          </a:p>
          <a:p>
            <a:pPr lvl="1"/>
            <a:r>
              <a:rPr lang="en-US" dirty="0"/>
              <a:t>Cannot be seen but its transformation can be observed</a:t>
            </a:r>
          </a:p>
          <a:p>
            <a:r>
              <a:rPr lang="en-US" dirty="0"/>
              <a:t>Transformation of Energy – Examples</a:t>
            </a:r>
          </a:p>
          <a:p>
            <a:pPr lvl="1"/>
            <a:r>
              <a:rPr lang="en-US" dirty="0"/>
              <a:t>Chemical energy to thermal energy</a:t>
            </a:r>
          </a:p>
          <a:p>
            <a:pPr lvl="1"/>
            <a:r>
              <a:rPr lang="en-US" dirty="0"/>
              <a:t>Mechanical energy to thermal energy</a:t>
            </a:r>
          </a:p>
          <a:p>
            <a:pPr lvl="1"/>
            <a:r>
              <a:rPr lang="en-US" dirty="0"/>
              <a:t>Electrical energy to mechanical energy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Laws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" y="2468875"/>
            <a:ext cx="51130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Energy cannot be created or destroyed.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1" y="3697835"/>
            <a:ext cx="51130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Energy can only be transformed.  The transformation of energy always proceeds from a condition of very useful energy to less useful energy.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" y="120151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There are four laws of thermodynamics.  The First and Second Laws can be paraphrased as follows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3386" y="2468875"/>
            <a:ext cx="3182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itchFamily="82" charset="0"/>
                <a:cs typeface="Arial" pitchFamily="34" charset="0"/>
              </a:rPr>
              <a:t>First Law of Thermodynamics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23387" y="4251832"/>
            <a:ext cx="31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lgerian" pitchFamily="82" charset="0"/>
                <a:cs typeface="Arial" pitchFamily="34" charset="0"/>
              </a:rPr>
              <a:t>Second Law of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206110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First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163105"/>
            <a:ext cx="5981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Energy cannot be created or destroyed.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28600" y="4090988"/>
            <a:ext cx="3124200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0700" y="5653088"/>
            <a:ext cx="430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6019800" y="557688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096000" y="572928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5981700" y="5614988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172200" y="5651500"/>
            <a:ext cx="12573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23900" y="2643188"/>
          <a:ext cx="9810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203040" progId="Equation.DSMT4">
                  <p:embed/>
                </p:oleObj>
              </mc:Choice>
              <mc:Fallback>
                <p:oleObj name="Equation" r:id="rId3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643188"/>
                        <a:ext cx="9810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239000" y="5729288"/>
          <a:ext cx="6048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729288"/>
                        <a:ext cx="60483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638300" y="5653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 flipH="1" flipV="1">
            <a:off x="6019800" y="2986089"/>
            <a:ext cx="152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096000" y="3138489"/>
            <a:ext cx="152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5981700" y="3024189"/>
            <a:ext cx="304800" cy="762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1790700" y="3062288"/>
            <a:ext cx="43053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72200" y="3062288"/>
            <a:ext cx="1181100" cy="0"/>
          </a:xfrm>
          <a:prstGeom prst="line">
            <a:avLst/>
          </a:prstGeom>
          <a:ln w="127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7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Second Law of Thermodynamics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5855" y="116310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Energy can only be transformed.  The transformation of energy always proceeds from a condition of very useful energy to less useful energy.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28600" y="4090988"/>
            <a:ext cx="3124200" cy="0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0700" y="5653088"/>
            <a:ext cx="4305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6019800" y="557688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096000" y="5729288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5981700" y="5614988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172200" y="5651500"/>
            <a:ext cx="12573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23900" y="2643188"/>
          <a:ext cx="9810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95000" imgH="203040" progId="Equation.DSMT4">
                  <p:embed/>
                </p:oleObj>
              </mc:Choice>
              <mc:Fallback>
                <p:oleObj name="Equation" r:id="rId3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2643188"/>
                        <a:ext cx="9810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239000" y="5729288"/>
          <a:ext cx="60483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04560" imgH="164880" progId="Equation.DSMT4">
                  <p:embed/>
                </p:oleObj>
              </mc:Choice>
              <mc:Fallback>
                <p:oleObj name="Equation" r:id="rId5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729288"/>
                        <a:ext cx="604838" cy="328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38300" y="5653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 flipH="1" flipV="1">
            <a:off x="6019800" y="2986089"/>
            <a:ext cx="152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6096000" y="3138489"/>
            <a:ext cx="152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6200000" flipH="1">
            <a:off x="5981700" y="3024189"/>
            <a:ext cx="304800" cy="762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1790700" y="3062288"/>
            <a:ext cx="43053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72200" y="3062288"/>
            <a:ext cx="1181100" cy="0"/>
          </a:xfrm>
          <a:prstGeom prst="line">
            <a:avLst/>
          </a:prstGeom>
          <a:ln w="127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 18"/>
          <p:cNvSpPr/>
          <p:nvPr/>
        </p:nvSpPr>
        <p:spPr>
          <a:xfrm>
            <a:off x="1791015" y="3068152"/>
            <a:ext cx="4315061" cy="1005084"/>
          </a:xfrm>
          <a:custGeom>
            <a:avLst/>
            <a:gdLst>
              <a:gd name="connsiteX0" fmla="*/ 0 w 4315061"/>
              <a:gd name="connsiteY0" fmla="*/ 0 h 1005084"/>
              <a:gd name="connsiteX1" fmla="*/ 2599616 w 4315061"/>
              <a:gd name="connsiteY1" fmla="*/ 521435 h 1005084"/>
              <a:gd name="connsiteX2" fmla="*/ 4315061 w 4315061"/>
              <a:gd name="connsiteY2" fmla="*/ 1005084 h 1005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15061" h="1005084">
                <a:moveTo>
                  <a:pt x="0" y="0"/>
                </a:moveTo>
                <a:cubicBezTo>
                  <a:pt x="940219" y="176960"/>
                  <a:pt x="1880439" y="353921"/>
                  <a:pt x="2599616" y="521435"/>
                </a:cubicBezTo>
                <a:cubicBezTo>
                  <a:pt x="3318793" y="688949"/>
                  <a:pt x="3816927" y="847016"/>
                  <a:pt x="4315061" y="1005084"/>
                </a:cubicBezTo>
              </a:path>
            </a:pathLst>
          </a:cu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6019800" y="4000500"/>
            <a:ext cx="152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096000" y="4152900"/>
            <a:ext cx="1524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5981700" y="4038600"/>
            <a:ext cx="304800" cy="762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166532" y="4080793"/>
            <a:ext cx="1186453" cy="392966"/>
          </a:xfrm>
          <a:custGeom>
            <a:avLst/>
            <a:gdLst>
              <a:gd name="connsiteX0" fmla="*/ 0 w 1186453"/>
              <a:gd name="connsiteY0" fmla="*/ 0 h 392966"/>
              <a:gd name="connsiteX1" fmla="*/ 801045 w 1186453"/>
              <a:gd name="connsiteY1" fmla="*/ 256939 h 392966"/>
              <a:gd name="connsiteX2" fmla="*/ 1186453 w 1186453"/>
              <a:gd name="connsiteY2" fmla="*/ 392966 h 39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6453" h="392966">
                <a:moveTo>
                  <a:pt x="0" y="0"/>
                </a:moveTo>
                <a:lnTo>
                  <a:pt x="801045" y="256939"/>
                </a:lnTo>
                <a:cubicBezTo>
                  <a:pt x="998787" y="322433"/>
                  <a:pt x="1092620" y="357699"/>
                  <a:pt x="1186453" y="392966"/>
                </a:cubicBezTo>
              </a:path>
            </a:pathLst>
          </a:custGeom>
          <a:ln w="12700"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924300" y="2667000"/>
            <a:ext cx="146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Total Energy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48151" y="3781199"/>
            <a:ext cx="2475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Useful Energy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(Availability or Exergy)</a:t>
            </a:r>
          </a:p>
        </p:txBody>
      </p:sp>
    </p:spTree>
    <p:extLst>
      <p:ext uri="{BB962C8B-B14F-4D97-AF65-F5344CB8AC3E}">
        <p14:creationId xmlns:p14="http://schemas.microsoft.com/office/powerpoint/2010/main" val="374798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– The First Law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3085" y="1980591"/>
            <a:ext cx="27908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214" y="2513991"/>
            <a:ext cx="2876496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3536310" y="3428391"/>
            <a:ext cx="1409700" cy="381000"/>
          </a:xfrm>
          <a:prstGeom prst="rightArrow">
            <a:avLst/>
          </a:prstGeom>
          <a:solidFill>
            <a:schemeClr val="tx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7079610" y="3123591"/>
            <a:ext cx="1409700" cy="952500"/>
          </a:xfrm>
          <a:prstGeom prst="rightArrow">
            <a:avLst/>
          </a:prstGeom>
          <a:solidFill>
            <a:srgbClr val="C0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Heat</a:t>
            </a:r>
          </a:p>
        </p:txBody>
      </p:sp>
      <p:sp>
        <p:nvSpPr>
          <p:cNvPr id="9" name="Down Arrow 8"/>
          <p:cNvSpPr/>
          <p:nvPr/>
        </p:nvSpPr>
        <p:spPr>
          <a:xfrm rot="10800000">
            <a:off x="5291960" y="1278321"/>
            <a:ext cx="499265" cy="806505"/>
          </a:xfrm>
          <a:prstGeom prst="downArrow">
            <a:avLst/>
          </a:prstGeom>
          <a:solidFill>
            <a:schemeClr val="accent3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29630" y="1393536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Hot gases</a:t>
            </a:r>
          </a:p>
        </p:txBody>
      </p:sp>
      <p:sp>
        <p:nvSpPr>
          <p:cNvPr id="11" name="Right Arrow 10"/>
          <p:cNvSpPr/>
          <p:nvPr/>
        </p:nvSpPr>
        <p:spPr>
          <a:xfrm rot="5400000">
            <a:off x="5200065" y="4557831"/>
            <a:ext cx="1409700" cy="381000"/>
          </a:xfrm>
          <a:prstGeom prst="rightArrow">
            <a:avLst/>
          </a:prstGeom>
          <a:solidFill>
            <a:schemeClr val="tx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12900" y="50804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1997" y="5694895"/>
            <a:ext cx="734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fuel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=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Heat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Hot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gases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Ash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35510" y="196961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Fuel</a:t>
            </a:r>
          </a:p>
        </p:txBody>
      </p:sp>
    </p:spTree>
    <p:extLst>
      <p:ext uri="{BB962C8B-B14F-4D97-AF65-F5344CB8AC3E}">
        <p14:creationId xmlns:p14="http://schemas.microsoft.com/office/powerpoint/2010/main" val="219766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– The Second Law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450" y="1788566"/>
            <a:ext cx="27908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4725620" y="2898040"/>
            <a:ext cx="1025650" cy="381000"/>
          </a:xfrm>
          <a:prstGeom prst="rightArrow">
            <a:avLst/>
          </a:prstGeom>
          <a:solidFill>
            <a:schemeClr val="tx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3023975" y="2545685"/>
            <a:ext cx="1409700" cy="952500"/>
          </a:xfrm>
          <a:prstGeom prst="rightArrow">
            <a:avLst/>
          </a:prstGeom>
          <a:solidFill>
            <a:srgbClr val="C0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Heat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63066" y="1315920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Hot gases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6535" y="4811580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Ash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4655" y="5854543"/>
            <a:ext cx="824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u="sng" dirty="0">
                <a:latin typeface="Arial" pitchFamily="34" charset="0"/>
                <a:cs typeface="Arial" pitchFamily="34" charset="0"/>
              </a:rPr>
              <a:t>useful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energy of the original fuel cannot be recovered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4010" y="1947370"/>
            <a:ext cx="2876496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6709041" y="143194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Fuel</a:t>
            </a:r>
          </a:p>
        </p:txBody>
      </p:sp>
      <p:sp>
        <p:nvSpPr>
          <p:cNvPr id="17" name="&quot;No&quot; Symbol 16"/>
          <p:cNvSpPr>
            <a:spLocks noChangeAspect="1"/>
          </p:cNvSpPr>
          <p:nvPr/>
        </p:nvSpPr>
        <p:spPr>
          <a:xfrm>
            <a:off x="4809750" y="2713335"/>
            <a:ext cx="722375" cy="722375"/>
          </a:xfrm>
          <a:prstGeom prst="noSmoking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>
            <a:off x="1422790" y="1163104"/>
            <a:ext cx="2841970" cy="652885"/>
          </a:xfrm>
          <a:prstGeom prst="bentArrow">
            <a:avLst/>
          </a:prstGeom>
          <a:solidFill>
            <a:schemeClr val="tx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Bent Arrow 18"/>
          <p:cNvSpPr/>
          <p:nvPr/>
        </p:nvSpPr>
        <p:spPr>
          <a:xfrm flipV="1">
            <a:off x="1422790" y="4235505"/>
            <a:ext cx="2841970" cy="652885"/>
          </a:xfrm>
          <a:prstGeom prst="bentArrow">
            <a:avLst/>
          </a:prstGeom>
          <a:solidFill>
            <a:schemeClr val="tx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4341570" y="1086295"/>
            <a:ext cx="268835" cy="3878905"/>
          </a:xfrm>
          <a:prstGeom prst="rightBrace">
            <a:avLst>
              <a:gd name="adj1" fmla="val 20510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0FE82A-D970-57A8-2602-191E4568CC52}"/>
              </a:ext>
            </a:extLst>
          </p:cNvPr>
          <p:cNvSpPr txBox="1"/>
          <p:nvPr/>
        </p:nvSpPr>
        <p:spPr>
          <a:xfrm>
            <a:off x="465397" y="5266505"/>
            <a:ext cx="7346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fuel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= 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Heat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Hot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 gases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Energy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Ash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ight Arrow 6">
            <a:extLst>
              <a:ext uri="{FF2B5EF4-FFF2-40B4-BE49-F238E27FC236}">
                <a16:creationId xmlns:a16="http://schemas.microsoft.com/office/drawing/2014/main" id="{0C9F593C-533D-421E-03E5-DAE1F9C2097E}"/>
              </a:ext>
            </a:extLst>
          </p:cNvPr>
          <p:cNvSpPr/>
          <p:nvPr/>
        </p:nvSpPr>
        <p:spPr>
          <a:xfrm rot="9147631">
            <a:off x="5379382" y="4911890"/>
            <a:ext cx="1025650" cy="381000"/>
          </a:xfrm>
          <a:prstGeom prst="rightArrow">
            <a:avLst/>
          </a:prstGeom>
          <a:solidFill>
            <a:schemeClr val="tx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7F5490-F3A3-7F52-4608-DBE8B3F70F62}"/>
              </a:ext>
            </a:extLst>
          </p:cNvPr>
          <p:cNvSpPr txBox="1"/>
          <p:nvPr/>
        </p:nvSpPr>
        <p:spPr>
          <a:xfrm>
            <a:off x="6425561" y="4427530"/>
            <a:ext cx="1382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Still True</a:t>
            </a:r>
          </a:p>
        </p:txBody>
      </p:sp>
    </p:spTree>
    <p:extLst>
      <p:ext uri="{BB962C8B-B14F-4D97-AF65-F5344CB8AC3E}">
        <p14:creationId xmlns:p14="http://schemas.microsoft.com/office/powerpoint/2010/main" val="32133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16" grpId="0"/>
      <p:bldP spid="17" grpId="0" animBg="1"/>
      <p:bldP spid="20" grpId="0" animBg="1"/>
      <p:bldP spid="4" grpId="0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 What?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Energy is conserved</a:t>
            </a:r>
          </a:p>
          <a:p>
            <a:r>
              <a:rPr lang="en-US" dirty="0"/>
              <a:t>Useful energy</a:t>
            </a:r>
          </a:p>
          <a:p>
            <a:pPr lvl="1"/>
            <a:r>
              <a:rPr lang="en-US" dirty="0"/>
              <a:t>Is found in all substances</a:t>
            </a:r>
          </a:p>
          <a:p>
            <a:pPr lvl="1"/>
            <a:r>
              <a:rPr lang="en-US" dirty="0"/>
              <a:t>Is consumed and destroyed by processes</a:t>
            </a:r>
          </a:p>
          <a:p>
            <a:pPr lvl="1"/>
            <a:r>
              <a:rPr lang="en-US" dirty="0"/>
              <a:t>Once destroyed it is gone forever</a:t>
            </a:r>
          </a:p>
          <a:p>
            <a:r>
              <a:rPr lang="en-US" dirty="0"/>
              <a:t>ME 322</a:t>
            </a:r>
          </a:p>
          <a:p>
            <a:pPr lvl="1"/>
            <a:r>
              <a:rPr lang="en-US" dirty="0"/>
              <a:t>Analysis of energy and energy transformation processes</a:t>
            </a:r>
          </a:p>
          <a:p>
            <a:pPr lvl="2"/>
            <a:r>
              <a:rPr lang="en-US" dirty="0"/>
              <a:t>Understand how systems, processes and cycles work</a:t>
            </a:r>
          </a:p>
          <a:p>
            <a:pPr lvl="2"/>
            <a:r>
              <a:rPr lang="en-US" dirty="0"/>
              <a:t>Understand how to improve systems, processes and cycles to minimize the destruction of </a:t>
            </a:r>
            <a:r>
              <a:rPr lang="en-US" i="1" dirty="0"/>
              <a:t>useful</a:t>
            </a:r>
            <a:r>
              <a:rPr lang="en-US" dirty="0"/>
              <a:t> energy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8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467</Words>
  <Application>Microsoft Office PowerPoint</Application>
  <PresentationFormat>On-screen Show (4:3)</PresentationFormat>
  <Paragraphs>107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Book Antiqua</vt:lpstr>
      <vt:lpstr>Calibri</vt:lpstr>
      <vt:lpstr>Cambria Math</vt:lpstr>
      <vt:lpstr>Tahoma</vt:lpstr>
      <vt:lpstr>Office Theme</vt:lpstr>
      <vt:lpstr>Equation</vt:lpstr>
      <vt:lpstr>Lecture 1</vt:lpstr>
      <vt:lpstr>Class Topics</vt:lpstr>
      <vt:lpstr>Thermodynamics</vt:lpstr>
      <vt:lpstr>The Laws of Thermodynamics</vt:lpstr>
      <vt:lpstr>The First Law of Thermodynamics</vt:lpstr>
      <vt:lpstr>The Second Law of Thermodynamics</vt:lpstr>
      <vt:lpstr>An Example – The First Law</vt:lpstr>
      <vt:lpstr>An Example – The Second Law</vt:lpstr>
      <vt:lpstr>So What?</vt:lpstr>
      <vt:lpstr>Ethics and Thermodynamics</vt:lpstr>
      <vt:lpstr>Environmental Stewardship</vt:lpstr>
      <vt:lpstr>Rate of Energy (Power)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202</cp:revision>
  <cp:lastPrinted>2012-08-15T15:51:23Z</cp:lastPrinted>
  <dcterms:created xsi:type="dcterms:W3CDTF">2008-11-21T16:06:48Z</dcterms:created>
  <dcterms:modified xsi:type="dcterms:W3CDTF">2023-08-21T19:10:46Z</dcterms:modified>
</cp:coreProperties>
</file>