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9" r:id="rId2"/>
    <p:sldId id="260" r:id="rId3"/>
    <p:sldId id="261" r:id="rId4"/>
    <p:sldId id="262" r:id="rId5"/>
    <p:sldId id="263" r:id="rId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314" y="90"/>
      </p:cViewPr>
      <p:guideLst>
        <p:guide orient="horz" pos="2160"/>
        <p:guide pos="2880"/>
      </p:guideLst>
    </p:cSldViewPr>
  </p:slideViewPr>
  <p:notesTextViewPr>
    <p:cViewPr>
      <p:scale>
        <a:sx n="3" d="2"/>
        <a:sy n="3" d="2"/>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5975868-A144-4157-BA8A-F261DA3AF180}" type="datetimeFigureOut">
              <a:rPr lang="en-US" smtClean="0"/>
              <a:t>1/24/2024</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CA82EB3D-E45A-4744-BAAE-A509C23EB3A4}" type="slidenum">
              <a:rPr lang="en-US" smtClean="0"/>
              <a:t>‹#›</a:t>
            </a:fld>
            <a:endParaRPr lang="en-US"/>
          </a:p>
        </p:txBody>
      </p:sp>
    </p:spTree>
    <p:extLst>
      <p:ext uri="{BB962C8B-B14F-4D97-AF65-F5344CB8AC3E}">
        <p14:creationId xmlns:p14="http://schemas.microsoft.com/office/powerpoint/2010/main" val="998918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B10860-0700-4C13-9D34-728C0051246C}" type="slidenum">
              <a:rPr lang="en-US" smtClean="0"/>
              <a:pPr/>
              <a:t>1</a:t>
            </a:fld>
            <a:endParaRPr lang="en-US"/>
          </a:p>
        </p:txBody>
      </p:sp>
    </p:spTree>
    <p:extLst>
      <p:ext uri="{BB962C8B-B14F-4D97-AF65-F5344CB8AC3E}">
        <p14:creationId xmlns:p14="http://schemas.microsoft.com/office/powerpoint/2010/main" val="4110527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82EB3D-E45A-4744-BAAE-A509C23EB3A4}" type="slidenum">
              <a:rPr lang="en-US" smtClean="0"/>
              <a:t>2</a:t>
            </a:fld>
            <a:endParaRPr lang="en-US"/>
          </a:p>
        </p:txBody>
      </p:sp>
    </p:spTree>
    <p:extLst>
      <p:ext uri="{BB962C8B-B14F-4D97-AF65-F5344CB8AC3E}">
        <p14:creationId xmlns:p14="http://schemas.microsoft.com/office/powerpoint/2010/main" val="156175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82EB3D-E45A-4744-BAAE-A509C23EB3A4}" type="slidenum">
              <a:rPr lang="en-US" smtClean="0"/>
              <a:t>3</a:t>
            </a:fld>
            <a:endParaRPr lang="en-US"/>
          </a:p>
        </p:txBody>
      </p:sp>
    </p:spTree>
    <p:extLst>
      <p:ext uri="{BB962C8B-B14F-4D97-AF65-F5344CB8AC3E}">
        <p14:creationId xmlns:p14="http://schemas.microsoft.com/office/powerpoint/2010/main" val="3861920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82EB3D-E45A-4744-BAAE-A509C23EB3A4}" type="slidenum">
              <a:rPr lang="en-US" smtClean="0"/>
              <a:t>4</a:t>
            </a:fld>
            <a:endParaRPr lang="en-US"/>
          </a:p>
        </p:txBody>
      </p:sp>
    </p:spTree>
    <p:extLst>
      <p:ext uri="{BB962C8B-B14F-4D97-AF65-F5344CB8AC3E}">
        <p14:creationId xmlns:p14="http://schemas.microsoft.com/office/powerpoint/2010/main" val="362012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82EB3D-E45A-4744-BAAE-A509C23EB3A4}" type="slidenum">
              <a:rPr lang="en-US" smtClean="0"/>
              <a:t>5</a:t>
            </a:fld>
            <a:endParaRPr lang="en-US"/>
          </a:p>
        </p:txBody>
      </p:sp>
    </p:spTree>
    <p:extLst>
      <p:ext uri="{BB962C8B-B14F-4D97-AF65-F5344CB8AC3E}">
        <p14:creationId xmlns:p14="http://schemas.microsoft.com/office/powerpoint/2010/main" val="12287969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5396" y="2382510"/>
            <a:ext cx="7622804" cy="1470025"/>
          </a:xfrm>
        </p:spPr>
        <p:txBody>
          <a:bodyPr>
            <a:normAutofit/>
          </a:bodyPr>
          <a:lstStyle>
            <a:lvl1pPr algn="r">
              <a:defRPr sz="3600" b="1">
                <a:latin typeface="Arial" pitchFamily="34" charset="0"/>
                <a:ea typeface="Tahoma"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685800" y="3947785"/>
            <a:ext cx="7620000" cy="2438400"/>
          </a:xfrm>
        </p:spPr>
        <p:txBody>
          <a:bodyPr/>
          <a:lstStyle>
            <a:lvl1pPr marL="0" indent="0" algn="l">
              <a:buNone/>
              <a:defRPr>
                <a:solidFill>
                  <a:schemeClr val="accent1"/>
                </a:solidFill>
                <a:effectLst/>
                <a:latin typeface="Arial" pitchFamily="34" charset="0"/>
                <a:ea typeface="Tahoma"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0" name="Rectangle 9"/>
          <p:cNvSpPr/>
          <p:nvPr userDrawn="1"/>
        </p:nvSpPr>
        <p:spPr>
          <a:xfrm>
            <a:off x="678246" y="2375316"/>
            <a:ext cx="157150" cy="157247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2" name="Straight Connector 11"/>
          <p:cNvCxnSpPr/>
          <p:nvPr userDrawn="1"/>
        </p:nvCxnSpPr>
        <p:spPr>
          <a:xfrm>
            <a:off x="681050" y="2382510"/>
            <a:ext cx="777715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8305800" y="3947785"/>
            <a:ext cx="152400" cy="2421651"/>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8" name="Straight Connector 17"/>
          <p:cNvCxnSpPr/>
          <p:nvPr userDrawn="1"/>
        </p:nvCxnSpPr>
        <p:spPr>
          <a:xfrm flipV="1">
            <a:off x="681050" y="6369436"/>
            <a:ext cx="7777150" cy="1657"/>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681050" y="3871585"/>
            <a:ext cx="7777150" cy="7620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TextBox 8"/>
          <p:cNvSpPr txBox="1"/>
          <p:nvPr userDrawn="1"/>
        </p:nvSpPr>
        <p:spPr>
          <a:xfrm>
            <a:off x="678246" y="1236542"/>
            <a:ext cx="6236459" cy="1138773"/>
          </a:xfrm>
          <a:prstGeom prst="rect">
            <a:avLst/>
          </a:prstGeom>
          <a:solidFill>
            <a:srgbClr val="076797"/>
          </a:solidFill>
          <a:ln>
            <a:solidFill>
              <a:srgbClr val="076797"/>
            </a:solidFill>
          </a:ln>
        </p:spPr>
        <p:txBody>
          <a:bodyPr wrap="square" rtlCol="0">
            <a:spAutoFit/>
          </a:bodyPr>
          <a:lstStyle/>
          <a:p>
            <a:pPr algn="ctr"/>
            <a:r>
              <a:rPr lang="en-US" dirty="0">
                <a:solidFill>
                  <a:srgbClr val="BFBFBF">
                    <a:lumMod val="40000"/>
                    <a:lumOff val="60000"/>
                  </a:srgbClr>
                </a:solidFill>
                <a:effectLst>
                  <a:outerShdw blurRad="38100" dist="38100" dir="2700000" algn="tl">
                    <a:srgbClr val="000000">
                      <a:alpha val="43137"/>
                    </a:srgbClr>
                  </a:outerShdw>
                </a:effectLst>
                <a:latin typeface="Arial" pitchFamily="34" charset="0"/>
                <a:ea typeface="Tahoma" pitchFamily="34" charset="0"/>
                <a:cs typeface="Arial" pitchFamily="34" charset="0"/>
              </a:rPr>
              <a:t>Department </a:t>
            </a:r>
            <a:r>
              <a:rPr lang="en-US" sz="1400" dirty="0">
                <a:solidFill>
                  <a:srgbClr val="BFBFBF">
                    <a:lumMod val="40000"/>
                    <a:lumOff val="60000"/>
                  </a:srgbClr>
                </a:solidFill>
                <a:effectLst>
                  <a:outerShdw blurRad="38100" dist="38100" dir="2700000" algn="tl">
                    <a:srgbClr val="000000">
                      <a:alpha val="43137"/>
                    </a:srgbClr>
                  </a:outerShdw>
                </a:effectLst>
                <a:latin typeface="Arial" pitchFamily="34" charset="0"/>
                <a:ea typeface="Tahoma" pitchFamily="34" charset="0"/>
                <a:cs typeface="Arial" pitchFamily="34" charset="0"/>
              </a:rPr>
              <a:t>of</a:t>
            </a:r>
            <a:r>
              <a:rPr lang="en-US" dirty="0">
                <a:solidFill>
                  <a:srgbClr val="BFBFBF">
                    <a:lumMod val="40000"/>
                    <a:lumOff val="60000"/>
                  </a:srgbClr>
                </a:solidFill>
                <a:effectLst>
                  <a:outerShdw blurRad="38100" dist="38100" dir="2700000" algn="tl">
                    <a:srgbClr val="000000">
                      <a:alpha val="43137"/>
                    </a:srgbClr>
                  </a:outerShdw>
                </a:effectLst>
                <a:latin typeface="Arial" pitchFamily="34" charset="0"/>
                <a:ea typeface="Tahoma" pitchFamily="34" charset="0"/>
                <a:cs typeface="Arial" pitchFamily="34" charset="0"/>
              </a:rPr>
              <a:t> Mechanical Engineering</a:t>
            </a:r>
          </a:p>
          <a:p>
            <a:pPr algn="ctr"/>
            <a:r>
              <a:rPr lang="en-US" sz="2400" b="1" dirty="0">
                <a:solidFill>
                  <a:srgbClr val="000000"/>
                </a:solidFill>
                <a:effectLst>
                  <a:outerShdw blurRad="50800" dist="38100" dir="2700000" algn="tl" rotWithShape="0">
                    <a:srgbClr val="CDC9C8">
                      <a:lumMod val="40000"/>
                      <a:lumOff val="60000"/>
                      <a:alpha val="40000"/>
                    </a:srgbClr>
                  </a:outerShdw>
                </a:effectLst>
                <a:latin typeface="Arial" pitchFamily="34" charset="0"/>
                <a:ea typeface="Tahoma" pitchFamily="34" charset="0"/>
                <a:cs typeface="Arial" pitchFamily="34" charset="0"/>
              </a:rPr>
              <a:t>ME 322 – Mechanical Engineering Thermodynamics</a:t>
            </a:r>
          </a:p>
        </p:txBody>
      </p:sp>
      <p:pic>
        <p:nvPicPr>
          <p:cNvPr id="9218"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246" y="241385"/>
            <a:ext cx="4008735" cy="925093"/>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G:\STEVE_HP7E\My Documents\My Pictures\Official UI Art\04UI_Seal-Black.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106730" y="202980"/>
            <a:ext cx="1814397" cy="1814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824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B7E150-72F3-44C5-96E5-C72CE1B25613}" type="datetime1">
              <a:rPr lang="en-US" smtClean="0">
                <a:solidFill>
                  <a:srgbClr val="000000">
                    <a:tint val="75000"/>
                  </a:srgbClr>
                </a:solidFill>
              </a:rPr>
              <a:pPr/>
              <a:t>1/24/2024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cxnSp>
        <p:nvCxnSpPr>
          <p:cNvPr id="8" name="Straight Connector 7"/>
          <p:cNvCxnSpPr/>
          <p:nvPr userDrawn="1"/>
        </p:nvCxnSpPr>
        <p:spPr>
          <a:xfrm>
            <a:off x="457200" y="11049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0"/>
            <a:ext cx="152400" cy="91440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8668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9975A4-B7E8-425F-BB24-BD800D4E6C4A}" type="datetime1">
              <a:rPr lang="en-US" smtClean="0">
                <a:solidFill>
                  <a:srgbClr val="000000">
                    <a:tint val="75000"/>
                  </a:srgbClr>
                </a:solidFill>
              </a:rPr>
              <a:pPr/>
              <a:t>1/24/2024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207204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04800" y="1086295"/>
            <a:ext cx="8382000" cy="5162105"/>
          </a:xfrm>
        </p:spPr>
        <p:txBody>
          <a:bodyPr/>
          <a:lstStyle>
            <a:lvl1pPr>
              <a:defRPr>
                <a:latin typeface="Arial" pitchFamily="34" charset="0"/>
                <a:cs typeface="Arial" pitchFamily="34" charset="0"/>
              </a:defRPr>
            </a:lvl1pPr>
            <a:lvl2pPr>
              <a:defRPr>
                <a:solidFill>
                  <a:srgbClr val="076797"/>
                </a:solidFill>
                <a:latin typeface="Arial" pitchFamily="34" charset="0"/>
                <a:cs typeface="Arial" pitchFamily="34" charset="0"/>
              </a:defRPr>
            </a:lvl2pPr>
            <a:lvl3pPr>
              <a:defRPr>
                <a:latin typeface="Arial" pitchFamily="34" charset="0"/>
                <a:cs typeface="Arial" pitchFamily="34" charset="0"/>
              </a:defRPr>
            </a:lvl3pPr>
            <a:lvl4pPr>
              <a:defRPr>
                <a:solidFill>
                  <a:srgbClr val="076797"/>
                </a:solidFill>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solidFill>
                  <a:srgbClr val="000000">
                    <a:tint val="75000"/>
                  </a:srgbClr>
                </a:solidFill>
              </a:rPr>
              <a:pPr algn="l"/>
              <a:t>‹#›</a:t>
            </a:fld>
            <a:endParaRPr lang="en-US" dirty="0">
              <a:solidFill>
                <a:srgbClr val="000000">
                  <a:tint val="75000"/>
                </a:srgbClr>
              </a:solidFill>
            </a:endParaRPr>
          </a:p>
        </p:txBody>
      </p:sp>
      <p:cxnSp>
        <p:nvCxnSpPr>
          <p:cNvPr id="8" name="Straight Connector 7"/>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1"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25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p:cNvSpPr>
            <a:spLocks noGrp="1"/>
          </p:cNvSpPr>
          <p:nvPr>
            <p:ph type="title"/>
          </p:nvPr>
        </p:nvSpPr>
        <p:spPr>
          <a:xfrm>
            <a:off x="457200" y="190500"/>
            <a:ext cx="8229600" cy="868362"/>
          </a:xfrm>
        </p:spPr>
        <p:txBody>
          <a:bodyPr/>
          <a:lstStyle>
            <a:lvl1pPr>
              <a:defRPr>
                <a:latin typeface="Arial" pitchFamily="34" charset="0"/>
                <a:cs typeface="Arial" pitchFamily="34" charset="0"/>
              </a:defRPr>
            </a:lvl1pPr>
          </a:lstStyle>
          <a:p>
            <a:r>
              <a:rPr lang="en-US" dirty="0"/>
              <a:t>Click to edit Master title style</a:t>
            </a:r>
          </a:p>
        </p:txBody>
      </p:sp>
      <p:cxnSp>
        <p:nvCxnSpPr>
          <p:cNvPr id="11" name="Straight Connector 10"/>
          <p:cNvCxnSpPr/>
          <p:nvPr userDrawn="1"/>
        </p:nvCxnSpPr>
        <p:spPr>
          <a:xfrm>
            <a:off x="304800" y="1046303"/>
            <a:ext cx="83820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304800" y="190501"/>
            <a:ext cx="152400" cy="857390"/>
          </a:xfrm>
          <a:prstGeom prst="rect">
            <a:avLst/>
          </a:prstGeom>
          <a:solidFill>
            <a:srgbClr val="076797"/>
          </a:solidFill>
          <a:ln w="9525">
            <a:solidFill>
              <a:srgbClr val="0767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Slide Number Placeholder 5"/>
          <p:cNvSpPr>
            <a:spLocks noGrp="1"/>
          </p:cNvSpPr>
          <p:nvPr>
            <p:ph type="sldNum" sz="quarter" idx="12"/>
          </p:nvPr>
        </p:nvSpPr>
        <p:spPr>
          <a:xfrm>
            <a:off x="78615" y="6405110"/>
            <a:ext cx="773565" cy="365125"/>
          </a:xfrm>
        </p:spPr>
        <p:txBody>
          <a:bodyPr/>
          <a:lstStyle>
            <a:lvl1pPr algn="ctr">
              <a:defRPr i="0">
                <a:latin typeface="Arial" pitchFamily="34" charset="0"/>
                <a:cs typeface="Arial" pitchFamily="34" charset="0"/>
              </a:defRPr>
            </a:lvl1pPr>
          </a:lstStyle>
          <a:p>
            <a:pPr algn="l"/>
            <a:fld id="{16890861-4B16-40B9-9EE8-90F7D404DB3D}" type="slidenum">
              <a:rPr lang="en-US" smtClean="0">
                <a:solidFill>
                  <a:srgbClr val="000000">
                    <a:tint val="75000"/>
                  </a:srgbClr>
                </a:solidFill>
              </a:rPr>
              <a:pPr algn="l"/>
              <a:t>‹#›</a:t>
            </a:fld>
            <a:endParaRPr lang="en-US" dirty="0">
              <a:solidFill>
                <a:srgbClr val="000000">
                  <a:tint val="75000"/>
                </a:srgbClr>
              </a:solidFill>
            </a:endParaRPr>
          </a:p>
        </p:txBody>
      </p:sp>
      <p:cxnSp>
        <p:nvCxnSpPr>
          <p:cNvPr id="15" name="Straight Connector 14"/>
          <p:cNvCxnSpPr/>
          <p:nvPr userDrawn="1"/>
        </p:nvCxnSpPr>
        <p:spPr>
          <a:xfrm>
            <a:off x="304800" y="6288088"/>
            <a:ext cx="8382000" cy="0"/>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pic>
        <p:nvPicPr>
          <p:cNvPr id="9"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1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Book Antiqua"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Book Antiqu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204C856D-A7D5-4A83-86A1-E405EB9F6480}" type="datetime1">
              <a:rPr lang="en-US" smtClean="0">
                <a:solidFill>
                  <a:srgbClr val="000000">
                    <a:tint val="75000"/>
                  </a:srgbClr>
                </a:solidFill>
              </a:rPr>
              <a:pPr/>
              <a:t>1/24/2024</a:t>
            </a:fld>
            <a:endParaRPr lang="en-US">
              <a:solidFill>
                <a:srgbClr val="000000">
                  <a:tint val="75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srgbClr>
              </a:solidFill>
            </a:endParaRPr>
          </a:p>
        </p:txBody>
      </p:sp>
      <p:sp>
        <p:nvSpPr>
          <p:cNvPr id="6" name="Slide Number Placeholder 5"/>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3857230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181100"/>
            <a:ext cx="4038600" cy="5067300"/>
          </a:xfrm>
        </p:spPr>
        <p:txBody>
          <a:bodyPr/>
          <a:lstStyle>
            <a:lvl1pPr>
              <a:defRPr sz="2800">
                <a:latin typeface="Arial" pitchFamily="34" charset="0"/>
                <a:cs typeface="Arial" pitchFamily="34" charset="0"/>
              </a:defRPr>
            </a:lvl1pPr>
            <a:lvl2pPr>
              <a:defRPr sz="2400">
                <a:solidFill>
                  <a:srgbClr val="076797"/>
                </a:solidFill>
                <a:latin typeface="Arial" pitchFamily="34" charset="0"/>
                <a:cs typeface="Arial" pitchFamily="34" charset="0"/>
              </a:defRPr>
            </a:lvl2pPr>
            <a:lvl3pPr>
              <a:defRPr sz="2000">
                <a:latin typeface="Arial" pitchFamily="34" charset="0"/>
                <a:cs typeface="Arial" pitchFamily="34" charset="0"/>
              </a:defRPr>
            </a:lvl3pPr>
            <a:lvl4pPr>
              <a:defRPr sz="1800">
                <a:solidFill>
                  <a:srgbClr val="076797"/>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38FFFE05-D46B-4769-8980-F59A989191A1}" type="datetime1">
              <a:rPr lang="en-US" smtClean="0">
                <a:solidFill>
                  <a:srgbClr val="000000">
                    <a:tint val="75000"/>
                  </a:srgbClr>
                </a:solidFill>
              </a:rPr>
              <a:pPr/>
              <a:t>1/24/2024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cxnSp>
        <p:nvCxnSpPr>
          <p:cNvPr id="9" name="Straight Connector 8"/>
          <p:cNvCxnSpPr/>
          <p:nvPr userDrawn="1"/>
        </p:nvCxnSpPr>
        <p:spPr>
          <a:xfrm>
            <a:off x="304800" y="1104900"/>
            <a:ext cx="8388685"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286500"/>
            <a:ext cx="8229600" cy="1588"/>
          </a:xfrm>
          <a:prstGeom prst="line">
            <a:avLst/>
          </a:prstGeom>
          <a:ln>
            <a:solidFill>
              <a:srgbClr val="076797"/>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04800" y="192088"/>
            <a:ext cx="152400" cy="914400"/>
          </a:xfrm>
          <a:prstGeom prst="rect">
            <a:avLst/>
          </a:prstGeom>
          <a:solidFill>
            <a:srgbClr val="0767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76797"/>
              </a:solidFill>
            </a:endParaRPr>
          </a:p>
        </p:txBody>
      </p:sp>
      <p:pic>
        <p:nvPicPr>
          <p:cNvPr id="12"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022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81100"/>
            <a:ext cx="4040188" cy="993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219200"/>
            <a:ext cx="4041775" cy="955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041775" cy="4035425"/>
          </a:xfrm>
        </p:spPr>
        <p:txBody>
          <a:bodyPr/>
          <a:lstStyle>
            <a:lvl1pPr>
              <a:defRPr sz="2400"/>
            </a:lvl1pPr>
            <a:lvl2pPr>
              <a:defRPr sz="2000">
                <a:solidFill>
                  <a:schemeClr val="accent5"/>
                </a:solidFill>
              </a:defRPr>
            </a:lvl2pPr>
            <a:lvl3pPr>
              <a:defRPr sz="1800"/>
            </a:lvl3pPr>
            <a:lvl4pPr>
              <a:defRPr sz="1600">
                <a:solidFill>
                  <a:schemeClr val="accent5"/>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D0C6C6B8-8C04-4296-89D4-905557259A71}" type="datetime1">
              <a:rPr lang="en-US" smtClean="0">
                <a:solidFill>
                  <a:srgbClr val="000000">
                    <a:tint val="75000"/>
                  </a:srgbClr>
                </a:solidFill>
              </a:rPr>
              <a:pPr/>
              <a:t>1/24/2024</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srgbClr>
              </a:solidFill>
            </a:endParaRPr>
          </a:p>
        </p:txBody>
      </p:sp>
      <p:sp>
        <p:nvSpPr>
          <p:cNvPr id="9" name="Slide Number Placeholder 8"/>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cxnSp>
        <p:nvCxnSpPr>
          <p:cNvPr id="11" name="Straight Connector 10"/>
          <p:cNvCxnSpPr/>
          <p:nvPr userDrawn="1"/>
        </p:nvCxnSpPr>
        <p:spPr>
          <a:xfrm>
            <a:off x="457200" y="11049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57200" y="6286500"/>
            <a:ext cx="8229600" cy="158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304800" y="190500"/>
            <a:ext cx="152400" cy="914400"/>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4"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4261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B8394-1289-49A0-97B1-D7C884EA7072}" type="datetime1">
              <a:rPr lang="en-US" smtClean="0">
                <a:solidFill>
                  <a:srgbClr val="000000">
                    <a:tint val="75000"/>
                  </a:srgbClr>
                </a:solidFill>
              </a:rPr>
              <a:pPr/>
              <a:t>1/24/2024</a:t>
            </a:fld>
            <a:endParaRPr lang="en-US">
              <a:solidFill>
                <a:srgbClr val="000000">
                  <a:tint val="75000"/>
                </a:srgbClr>
              </a:solidFill>
            </a:endParaRPr>
          </a:p>
        </p:txBody>
      </p:sp>
      <p:sp>
        <p:nvSpPr>
          <p:cNvPr id="3" name="Footer Placeholder 2"/>
          <p:cNvSpPr>
            <a:spLocks noGrp="1"/>
          </p:cNvSpPr>
          <p:nvPr>
            <p:ph type="ftr" sz="quarter" idx="11"/>
          </p:nvPr>
        </p:nvSpPr>
        <p:spPr/>
        <p:txBody>
          <a:bodyPr/>
          <a:lstStyle/>
          <a:p>
            <a:endParaRPr lang="en-US">
              <a:solidFill>
                <a:srgbClr val="000000">
                  <a:tint val="75000"/>
                </a:srgbClr>
              </a:solidFill>
            </a:endParaRPr>
          </a:p>
        </p:txBody>
      </p:sp>
      <p:sp>
        <p:nvSpPr>
          <p:cNvPr id="4" name="Slide Number Placeholder 3"/>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4140895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C7CC5D-15E3-4648-8232-2D20786571C0}" type="datetime1">
              <a:rPr lang="en-US" smtClean="0">
                <a:solidFill>
                  <a:srgbClr val="000000">
                    <a:tint val="75000"/>
                  </a:srgbClr>
                </a:solidFill>
              </a:rPr>
              <a:pPr/>
              <a:t>1/24/2024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77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F8D9EE-AF68-4C74-80AF-2224FB38186F}" type="datetime1">
              <a:rPr lang="en-US" smtClean="0">
                <a:solidFill>
                  <a:srgbClr val="000000">
                    <a:tint val="75000"/>
                  </a:srgbClr>
                </a:solidFill>
              </a:rPr>
              <a:pPr/>
              <a:t>1/24/2024</a:t>
            </a:fld>
            <a:endParaRPr lang="en-US">
              <a:solidFill>
                <a:srgbClr val="000000">
                  <a:tint val="75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srgbClr>
              </a:solidFill>
            </a:endParaRPr>
          </a:p>
        </p:txBody>
      </p:sp>
      <p:sp>
        <p:nvSpPr>
          <p:cNvPr id="7" name="Slide Number Placeholder 6"/>
          <p:cNvSpPr>
            <a:spLocks noGrp="1"/>
          </p:cNvSpPr>
          <p:nvPr>
            <p:ph type="sldNum" sz="quarter" idx="12"/>
          </p:nvPr>
        </p:nvSpPr>
        <p:spPr/>
        <p:txBody>
          <a:bodyPr/>
          <a:lstStyle/>
          <a:p>
            <a:fld id="{16890861-4B16-40B9-9EE8-90F7D404DB3D}" type="slidenum">
              <a:rPr lang="en-US" smtClean="0">
                <a:solidFill>
                  <a:srgbClr val="000000">
                    <a:tint val="75000"/>
                  </a:srgbClr>
                </a:solidFill>
              </a:rPr>
              <a:pPr/>
              <a:t>‹#›</a:t>
            </a:fld>
            <a:endParaRPr lang="en-US">
              <a:solidFill>
                <a:srgbClr val="000000">
                  <a:tint val="75000"/>
                </a:srgbClr>
              </a:solidFill>
            </a:endParaRPr>
          </a:p>
        </p:txBody>
      </p:sp>
      <p:cxnSp>
        <p:nvCxnSpPr>
          <p:cNvPr id="9" name="Straight Connector 8"/>
          <p:cNvCxnSpPr/>
          <p:nvPr userDrawn="1"/>
        </p:nvCxnSpPr>
        <p:spPr>
          <a:xfrm>
            <a:off x="457200" y="6286500"/>
            <a:ext cx="8229600"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2" descr="C:\Users\SteveP\Pictures\UI Brand Resources\02UICE-blac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6730" y="6347780"/>
            <a:ext cx="2004368" cy="462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68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0500"/>
            <a:ext cx="8229600" cy="8683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0"/>
            <a:ext cx="8229600" cy="5105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505200" y="636270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075477-58BD-4A28-9926-AB4BEBA63B4E}" type="datetime1">
              <a:rPr lang="en-US" smtClean="0">
                <a:solidFill>
                  <a:srgbClr val="000000">
                    <a:tint val="75000"/>
                  </a:srgbClr>
                </a:solidFill>
              </a:rPr>
              <a:pPr/>
              <a:t>1/24/2024</a:t>
            </a:fld>
            <a:endParaRPr lang="en-US" dirty="0">
              <a:solidFill>
                <a:srgbClr val="000000">
                  <a:tint val="75000"/>
                </a:srgbClr>
              </a:solidFill>
            </a:endParaRPr>
          </a:p>
        </p:txBody>
      </p:sp>
      <p:sp>
        <p:nvSpPr>
          <p:cNvPr id="5" name="Footer Placeholder 4"/>
          <p:cNvSpPr>
            <a:spLocks noGrp="1"/>
          </p:cNvSpPr>
          <p:nvPr>
            <p:ph type="ftr" sz="quarter" idx="3"/>
          </p:nvPr>
        </p:nvSpPr>
        <p:spPr>
          <a:xfrm>
            <a:off x="5791200" y="63627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000000">
                  <a:tint val="75000"/>
                </a:srgbClr>
              </a:solidFill>
            </a:endParaRPr>
          </a:p>
        </p:txBody>
      </p:sp>
      <p:sp>
        <p:nvSpPr>
          <p:cNvPr id="6" name="Slide Number Placeholder 5"/>
          <p:cNvSpPr>
            <a:spLocks noGrp="1"/>
          </p:cNvSpPr>
          <p:nvPr>
            <p:ph type="sldNum" sz="quarter" idx="4"/>
          </p:nvPr>
        </p:nvSpPr>
        <p:spPr>
          <a:xfrm>
            <a:off x="457200" y="63627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890861-4B16-40B9-9EE8-90F7D404DB3D}"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136796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a:solidFill>
            <a:schemeClr val="tx1"/>
          </a:solidFill>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rgbClr val="076797"/>
          </a:solidFill>
          <a:latin typeface="Tahoma" pitchFamily="34" charset="0"/>
          <a:ea typeface="+mn-ea"/>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rgbClr val="076797"/>
          </a:solidFill>
          <a:latin typeface="Tahoma" pitchFamily="34" charset="0"/>
          <a:ea typeface="+mn-ea"/>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oleObject" Target="../embeddings/oleObject4.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Examples</a:t>
            </a:r>
          </a:p>
        </p:txBody>
      </p:sp>
      <p:sp>
        <p:nvSpPr>
          <p:cNvPr id="3" name="Slide Number Placeholder 2"/>
          <p:cNvSpPr>
            <a:spLocks noGrp="1"/>
          </p:cNvSpPr>
          <p:nvPr>
            <p:ph type="sldNum" sz="quarter" idx="12"/>
          </p:nvPr>
        </p:nvSpPr>
        <p:spPr/>
        <p:txBody>
          <a:bodyPr/>
          <a:lstStyle/>
          <a:p>
            <a:pPr algn="l"/>
            <a:fld id="{16890861-4B16-40B9-9EE8-90F7D404DB3D}" type="slidenum">
              <a:rPr lang="en-US" smtClean="0"/>
              <a:pPr algn="l"/>
              <a:t>1</a:t>
            </a:fld>
            <a:endParaRPr lang="en-US" dirty="0"/>
          </a:p>
        </p:txBody>
      </p:sp>
      <p:sp>
        <p:nvSpPr>
          <p:cNvPr id="4" name="TextBox 3"/>
          <p:cNvSpPr txBox="1"/>
          <p:nvPr/>
        </p:nvSpPr>
        <p:spPr>
          <a:xfrm>
            <a:off x="339962" y="1201510"/>
            <a:ext cx="8346838" cy="4862870"/>
          </a:xfrm>
          <a:prstGeom prst="rect">
            <a:avLst/>
          </a:prstGeom>
          <a:noFill/>
        </p:spPr>
        <p:txBody>
          <a:bodyPr wrap="square" rtlCol="0">
            <a:spAutoFit/>
          </a:bodyPr>
          <a:lstStyle/>
          <a:p>
            <a:pPr marL="457200" indent="-457200">
              <a:spcAft>
                <a:spcPts val="1200"/>
              </a:spcAft>
              <a:buAutoNum type="arabicPeriod"/>
            </a:pPr>
            <a:r>
              <a:rPr lang="en-US" sz="2000" dirty="0">
                <a:latin typeface="Arial" pitchFamily="34" charset="0"/>
                <a:cs typeface="Arial" pitchFamily="34" charset="0"/>
              </a:rPr>
              <a:t>At </a:t>
            </a:r>
            <a:r>
              <a:rPr lang="en-US" sz="2000" dirty="0">
                <a:latin typeface="Symbol" pitchFamily="18" charset="2"/>
                <a:cs typeface="Arial" pitchFamily="34" charset="0"/>
              </a:rPr>
              <a:t>-</a:t>
            </a:r>
            <a:r>
              <a:rPr lang="en-US" sz="2000" dirty="0">
                <a:latin typeface="Arial" pitchFamily="34" charset="0"/>
                <a:cs typeface="Arial" pitchFamily="34" charset="0"/>
              </a:rPr>
              <a:t>150°F the vapor pressure of methane is 363.20 </a:t>
            </a:r>
            <a:r>
              <a:rPr lang="en-US" sz="2000" dirty="0" err="1">
                <a:latin typeface="Arial" pitchFamily="34" charset="0"/>
                <a:cs typeface="Arial" pitchFamily="34" charset="0"/>
              </a:rPr>
              <a:t>psia</a:t>
            </a:r>
            <a:r>
              <a:rPr lang="en-US" sz="2000" dirty="0">
                <a:latin typeface="Arial" pitchFamily="34" charset="0"/>
                <a:cs typeface="Arial" pitchFamily="34" charset="0"/>
              </a:rPr>
              <a:t> and the saturated specific internal energies are </a:t>
            </a:r>
            <a:r>
              <a:rPr lang="en-US" sz="2000" i="1" dirty="0" err="1">
                <a:latin typeface="Times New Roman" pitchFamily="18" charset="0"/>
                <a:cs typeface="Times New Roman" pitchFamily="18" charset="0"/>
              </a:rPr>
              <a:t>u</a:t>
            </a:r>
            <a:r>
              <a:rPr lang="en-US" sz="2000" i="1" baseline="-25000" dirty="0" err="1">
                <a:latin typeface="Times New Roman" pitchFamily="18" charset="0"/>
                <a:cs typeface="Times New Roman" pitchFamily="18" charset="0"/>
              </a:rPr>
              <a:t>f</a:t>
            </a:r>
            <a:r>
              <a:rPr lang="en-US" sz="2000" dirty="0">
                <a:latin typeface="Arial" pitchFamily="34" charset="0"/>
                <a:cs typeface="Arial" pitchFamily="34" charset="0"/>
              </a:rPr>
              <a:t> </a:t>
            </a:r>
            <a:r>
              <a:rPr lang="en-US" sz="2000" dirty="0">
                <a:latin typeface="Times New Roman" pitchFamily="18" charset="0"/>
                <a:cs typeface="Times New Roman" pitchFamily="18" charset="0"/>
              </a:rPr>
              <a:t>=</a:t>
            </a:r>
            <a:r>
              <a:rPr lang="en-US" sz="2000" dirty="0">
                <a:latin typeface="Arial" pitchFamily="34" charset="0"/>
                <a:cs typeface="Arial" pitchFamily="34" charset="0"/>
              </a:rPr>
              <a:t> 100.36 Btu/</a:t>
            </a:r>
            <a:r>
              <a:rPr lang="en-US" sz="2000" dirty="0" err="1">
                <a:latin typeface="Arial" pitchFamily="34" charset="0"/>
                <a:cs typeface="Arial" pitchFamily="34" charset="0"/>
              </a:rPr>
              <a:t>lbm</a:t>
            </a:r>
            <a:r>
              <a:rPr lang="en-US" sz="2000" dirty="0">
                <a:latin typeface="Arial" pitchFamily="34" charset="0"/>
                <a:cs typeface="Arial" pitchFamily="34" charset="0"/>
              </a:rPr>
              <a:t> and </a:t>
            </a:r>
            <a:br>
              <a:rPr lang="en-US" sz="2000" dirty="0">
                <a:latin typeface="Arial" pitchFamily="34" charset="0"/>
                <a:cs typeface="Arial" pitchFamily="34" charset="0"/>
              </a:rPr>
            </a:br>
            <a:r>
              <a:rPr lang="en-US" sz="2000" i="1" dirty="0" err="1">
                <a:latin typeface="Times New Roman" pitchFamily="18" charset="0"/>
                <a:cs typeface="Times New Roman" pitchFamily="18" charset="0"/>
              </a:rPr>
              <a:t>u</a:t>
            </a:r>
            <a:r>
              <a:rPr lang="en-US" sz="2000" i="1" baseline="-25000" dirty="0" err="1">
                <a:latin typeface="Times New Roman" pitchFamily="18" charset="0"/>
                <a:cs typeface="Times New Roman" pitchFamily="18" charset="0"/>
              </a:rPr>
              <a:t>g</a:t>
            </a:r>
            <a:r>
              <a:rPr lang="en-US" sz="2000" dirty="0">
                <a:latin typeface="Arial" pitchFamily="34" charset="0"/>
                <a:cs typeface="Arial" pitchFamily="34" charset="0"/>
              </a:rPr>
              <a:t> </a:t>
            </a:r>
            <a:r>
              <a:rPr lang="en-US" sz="2000" dirty="0">
                <a:latin typeface="Times New Roman" pitchFamily="18" charset="0"/>
                <a:cs typeface="Times New Roman" pitchFamily="18" charset="0"/>
              </a:rPr>
              <a:t>=</a:t>
            </a:r>
            <a:r>
              <a:rPr lang="en-US" sz="2000" dirty="0">
                <a:latin typeface="Arial" pitchFamily="34" charset="0"/>
                <a:cs typeface="Arial" pitchFamily="34" charset="0"/>
              </a:rPr>
              <a:t> 210.94 Btu/</a:t>
            </a:r>
            <a:r>
              <a:rPr lang="en-US" sz="2000" dirty="0" err="1">
                <a:latin typeface="Arial" pitchFamily="34" charset="0"/>
                <a:cs typeface="Arial" pitchFamily="34" charset="0"/>
              </a:rPr>
              <a:t>lbm</a:t>
            </a:r>
            <a:r>
              <a:rPr lang="en-US" sz="2000" dirty="0">
                <a:latin typeface="Arial" pitchFamily="34" charset="0"/>
                <a:cs typeface="Arial" pitchFamily="34" charset="0"/>
              </a:rPr>
              <a:t>.  Determine the quality of methane at </a:t>
            </a:r>
            <a:br>
              <a:rPr lang="en-US" sz="2000" dirty="0">
                <a:latin typeface="Arial" pitchFamily="34" charset="0"/>
                <a:cs typeface="Arial" pitchFamily="34" charset="0"/>
              </a:rPr>
            </a:br>
            <a:r>
              <a:rPr lang="en-US" sz="2000" i="1" dirty="0">
                <a:latin typeface="Times New Roman" pitchFamily="18" charset="0"/>
                <a:cs typeface="Times New Roman" pitchFamily="18" charset="0"/>
              </a:rPr>
              <a:t>T</a:t>
            </a:r>
            <a:r>
              <a:rPr lang="en-US" sz="2000" dirty="0">
                <a:latin typeface="Arial" pitchFamily="34" charset="0"/>
                <a:cs typeface="Arial" pitchFamily="34" charset="0"/>
              </a:rPr>
              <a:t> </a:t>
            </a:r>
            <a:r>
              <a:rPr lang="en-US" sz="2000" dirty="0">
                <a:latin typeface="Times New Roman" pitchFamily="18" charset="0"/>
                <a:cs typeface="Times New Roman" pitchFamily="18" charset="0"/>
              </a:rPr>
              <a:t>=</a:t>
            </a:r>
            <a:r>
              <a:rPr lang="en-US" sz="2000" dirty="0">
                <a:latin typeface="Arial" pitchFamily="34" charset="0"/>
                <a:cs typeface="Arial" pitchFamily="34" charset="0"/>
              </a:rPr>
              <a:t> </a:t>
            </a:r>
            <a:r>
              <a:rPr lang="en-US" sz="2000" dirty="0">
                <a:latin typeface="Symbol" pitchFamily="18" charset="2"/>
                <a:cs typeface="Arial" pitchFamily="34" charset="0"/>
              </a:rPr>
              <a:t>-</a:t>
            </a:r>
            <a:r>
              <a:rPr lang="en-US" sz="2000" dirty="0">
                <a:latin typeface="Arial" pitchFamily="34" charset="0"/>
                <a:cs typeface="Arial" pitchFamily="34" charset="0"/>
              </a:rPr>
              <a:t>150°F and </a:t>
            </a:r>
            <a:r>
              <a:rPr lang="en-US" sz="2000" i="1" dirty="0">
                <a:latin typeface="Times New Roman" pitchFamily="18" charset="0"/>
                <a:cs typeface="Times New Roman" pitchFamily="18" charset="0"/>
              </a:rPr>
              <a:t>u</a:t>
            </a:r>
            <a:r>
              <a:rPr lang="en-US" sz="2000" dirty="0">
                <a:latin typeface="Arial" pitchFamily="34" charset="0"/>
                <a:cs typeface="Arial" pitchFamily="34" charset="0"/>
              </a:rPr>
              <a:t> </a:t>
            </a:r>
            <a:r>
              <a:rPr lang="en-US" sz="2000" dirty="0">
                <a:latin typeface="Times New Roman" pitchFamily="18" charset="0"/>
                <a:cs typeface="Times New Roman" pitchFamily="18" charset="0"/>
              </a:rPr>
              <a:t>=</a:t>
            </a:r>
            <a:r>
              <a:rPr lang="en-US" sz="2000" dirty="0">
                <a:latin typeface="Arial" pitchFamily="34" charset="0"/>
                <a:cs typeface="Arial" pitchFamily="34" charset="0"/>
              </a:rPr>
              <a:t> 200 Btu/</a:t>
            </a:r>
            <a:r>
              <a:rPr lang="en-US" sz="2000" dirty="0" err="1">
                <a:latin typeface="Arial" pitchFamily="34" charset="0"/>
                <a:cs typeface="Arial" pitchFamily="34" charset="0"/>
              </a:rPr>
              <a:t>lbm</a:t>
            </a:r>
            <a:r>
              <a:rPr lang="en-US" sz="2000" dirty="0">
                <a:latin typeface="Arial" pitchFamily="34" charset="0"/>
                <a:cs typeface="Arial" pitchFamily="34" charset="0"/>
              </a:rPr>
              <a:t>.</a:t>
            </a:r>
          </a:p>
          <a:p>
            <a:pPr marL="457200" indent="-457200">
              <a:spcAft>
                <a:spcPts val="1200"/>
              </a:spcAft>
              <a:buFontTx/>
              <a:buAutoNum type="arabicPeriod"/>
            </a:pPr>
            <a:r>
              <a:rPr lang="en-US" sz="2000" dirty="0">
                <a:latin typeface="Arial" pitchFamily="34" charset="0"/>
                <a:cs typeface="Arial" pitchFamily="34" charset="0"/>
              </a:rPr>
              <a:t>Determine the change in the specific internal energy and specific enthalpy of glycerin as its temperature changes from 490 R, </a:t>
            </a:r>
            <a:br>
              <a:rPr lang="en-US" sz="2000" dirty="0">
                <a:latin typeface="Arial" pitchFamily="34" charset="0"/>
                <a:cs typeface="Arial" pitchFamily="34" charset="0"/>
              </a:rPr>
            </a:br>
            <a:r>
              <a:rPr lang="en-US" sz="2000" dirty="0">
                <a:latin typeface="Arial" pitchFamily="34" charset="0"/>
                <a:cs typeface="Arial" pitchFamily="34" charset="0"/>
              </a:rPr>
              <a:t>14.7 </a:t>
            </a:r>
            <a:r>
              <a:rPr lang="en-US" sz="2000" dirty="0" err="1">
                <a:latin typeface="Arial" pitchFamily="34" charset="0"/>
                <a:cs typeface="Arial" pitchFamily="34" charset="0"/>
              </a:rPr>
              <a:t>psia</a:t>
            </a:r>
            <a:r>
              <a:rPr lang="en-US" sz="2000" dirty="0">
                <a:latin typeface="Arial" pitchFamily="34" charset="0"/>
                <a:cs typeface="Arial" pitchFamily="34" charset="0"/>
              </a:rPr>
              <a:t> to 520 R, 1000 </a:t>
            </a:r>
            <a:r>
              <a:rPr lang="en-US" sz="2000" dirty="0" err="1">
                <a:latin typeface="Arial" pitchFamily="34" charset="0"/>
                <a:cs typeface="Arial" pitchFamily="34" charset="0"/>
              </a:rPr>
              <a:t>psia</a:t>
            </a:r>
            <a:r>
              <a:rPr lang="en-US" sz="2000" dirty="0">
                <a:latin typeface="Arial" pitchFamily="34" charset="0"/>
                <a:cs typeface="Arial" pitchFamily="34" charset="0"/>
              </a:rPr>
              <a:t>.  The density of the glycerin can be assumed to be constant at 79.3 </a:t>
            </a:r>
            <a:r>
              <a:rPr lang="en-US" sz="2000" dirty="0" err="1">
                <a:latin typeface="Arial" pitchFamily="34" charset="0"/>
                <a:cs typeface="Arial" pitchFamily="34" charset="0"/>
              </a:rPr>
              <a:t>lbm</a:t>
            </a:r>
            <a:r>
              <a:rPr lang="en-US" sz="2000" dirty="0">
                <a:latin typeface="Arial" pitchFamily="34" charset="0"/>
                <a:cs typeface="Arial" pitchFamily="34" charset="0"/>
              </a:rPr>
              <a:t>/ft</a:t>
            </a:r>
            <a:r>
              <a:rPr lang="en-US" sz="2000" baseline="30000" dirty="0">
                <a:latin typeface="Arial" pitchFamily="34" charset="0"/>
                <a:cs typeface="Arial" pitchFamily="34" charset="0"/>
              </a:rPr>
              <a:t>3</a:t>
            </a:r>
            <a:r>
              <a:rPr lang="en-US" sz="2000" dirty="0">
                <a:latin typeface="Arial" pitchFamily="34" charset="0"/>
                <a:cs typeface="Arial" pitchFamily="34" charset="0"/>
              </a:rPr>
              <a:t>.</a:t>
            </a:r>
          </a:p>
          <a:p>
            <a:pPr marL="457200" indent="-457200">
              <a:spcAft>
                <a:spcPts val="1200"/>
              </a:spcAft>
              <a:buFontTx/>
              <a:buAutoNum type="arabicPeriod"/>
            </a:pPr>
            <a:r>
              <a:rPr lang="en-US" sz="2000" dirty="0">
                <a:latin typeface="Arial" pitchFamily="34" charset="0"/>
                <a:cs typeface="Arial" pitchFamily="34" charset="0"/>
              </a:rPr>
              <a:t>Carbon dioxide gas undergoes a process where its state changes from 20 kPa, 350 K to 1000 kPa, 400K.  Calculate the change in the specific enthalpy between these two states.  Assume that the ideal gas law is valid, but the heat capacities vary with temperature according to Table C.14b. </a:t>
            </a:r>
          </a:p>
          <a:p>
            <a:pPr marL="457200" indent="-457200">
              <a:spcAft>
                <a:spcPts val="1200"/>
              </a:spcAft>
              <a:buFontTx/>
              <a:buAutoNum type="arabicPeriod"/>
            </a:pPr>
            <a:endParaRPr lang="en-US" sz="2000" dirty="0">
              <a:latin typeface="Arial" pitchFamily="34" charset="0"/>
              <a:cs typeface="Arial" pitchFamily="34" charset="0"/>
            </a:endParaRPr>
          </a:p>
        </p:txBody>
      </p:sp>
    </p:spTree>
    <p:extLst>
      <p:ext uri="{BB962C8B-B14F-4D97-AF65-F5344CB8AC3E}">
        <p14:creationId xmlns:p14="http://schemas.microsoft.com/office/powerpoint/2010/main" val="64477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lgn="l"/>
            <a:fld id="{16890861-4B16-40B9-9EE8-90F7D404DB3D}" type="slidenum">
              <a:rPr lang="en-US" smtClean="0">
                <a:solidFill>
                  <a:srgbClr val="000000">
                    <a:tint val="75000"/>
                  </a:srgbClr>
                </a:solidFill>
              </a:rPr>
              <a:pPr algn="l"/>
              <a:t>2</a:t>
            </a:fld>
            <a:endParaRPr lang="en-US" dirty="0">
              <a:solidFill>
                <a:srgbClr val="000000">
                  <a:tint val="75000"/>
                </a:srgbClr>
              </a:solidFill>
            </a:endParaRPr>
          </a:p>
        </p:txBody>
      </p:sp>
      <p:sp>
        <p:nvSpPr>
          <p:cNvPr id="4" name="Rectangle 3"/>
          <p:cNvSpPr/>
          <p:nvPr/>
        </p:nvSpPr>
        <p:spPr>
          <a:xfrm>
            <a:off x="210993" y="1086295"/>
            <a:ext cx="8794745" cy="830997"/>
          </a:xfrm>
          <a:prstGeom prst="rect">
            <a:avLst/>
          </a:prstGeom>
        </p:spPr>
        <p:txBody>
          <a:bodyPr wrap="square">
            <a:spAutoFit/>
          </a:bodyPr>
          <a:lstStyle/>
          <a:p>
            <a:pPr marL="457200" indent="-457200">
              <a:spcAft>
                <a:spcPts val="1200"/>
              </a:spcAft>
              <a:buAutoNum type="arabicPeriod"/>
            </a:pPr>
            <a:r>
              <a:rPr lang="en-US" sz="1600" dirty="0">
                <a:latin typeface="Arial" pitchFamily="34" charset="0"/>
                <a:cs typeface="Arial" pitchFamily="34" charset="0"/>
              </a:rPr>
              <a:t>At </a:t>
            </a:r>
            <a:r>
              <a:rPr lang="en-US" sz="1600" dirty="0">
                <a:latin typeface="Symbol" pitchFamily="18" charset="2"/>
                <a:cs typeface="Arial" pitchFamily="34" charset="0"/>
              </a:rPr>
              <a:t>-</a:t>
            </a:r>
            <a:r>
              <a:rPr lang="en-US" sz="1600" dirty="0">
                <a:latin typeface="Arial" pitchFamily="34" charset="0"/>
                <a:cs typeface="Arial" pitchFamily="34" charset="0"/>
              </a:rPr>
              <a:t>150°F the vapor pressure of methane is 363.20 </a:t>
            </a:r>
            <a:r>
              <a:rPr lang="en-US" sz="1600" dirty="0" err="1">
                <a:latin typeface="Arial" pitchFamily="34" charset="0"/>
                <a:cs typeface="Arial" pitchFamily="34" charset="0"/>
              </a:rPr>
              <a:t>psia</a:t>
            </a:r>
            <a:r>
              <a:rPr lang="en-US" sz="1600" dirty="0">
                <a:latin typeface="Arial" pitchFamily="34" charset="0"/>
                <a:cs typeface="Arial" pitchFamily="34" charset="0"/>
              </a:rPr>
              <a:t> and the saturated specific internal energies are </a:t>
            </a:r>
            <a:r>
              <a:rPr lang="en-US" sz="1600" i="1" dirty="0" err="1">
                <a:latin typeface="Times New Roman" pitchFamily="18" charset="0"/>
                <a:cs typeface="Times New Roman" pitchFamily="18" charset="0"/>
              </a:rPr>
              <a:t>u</a:t>
            </a:r>
            <a:r>
              <a:rPr lang="en-US" sz="1600" i="1" baseline="-25000" dirty="0" err="1">
                <a:latin typeface="Times New Roman" pitchFamily="18" charset="0"/>
                <a:cs typeface="Times New Roman" pitchFamily="18" charset="0"/>
              </a:rPr>
              <a:t>f</a:t>
            </a:r>
            <a:r>
              <a:rPr lang="en-US" sz="1600" dirty="0">
                <a:latin typeface="Arial" pitchFamily="34" charset="0"/>
                <a:cs typeface="Arial" pitchFamily="34" charset="0"/>
              </a:rPr>
              <a:t> </a:t>
            </a:r>
            <a:r>
              <a:rPr lang="en-US" sz="1600" dirty="0">
                <a:latin typeface="Times New Roman" pitchFamily="18" charset="0"/>
                <a:cs typeface="Times New Roman" pitchFamily="18" charset="0"/>
              </a:rPr>
              <a:t>=</a:t>
            </a:r>
            <a:r>
              <a:rPr lang="en-US" sz="1600" dirty="0">
                <a:latin typeface="Arial" pitchFamily="34" charset="0"/>
                <a:cs typeface="Arial" pitchFamily="34" charset="0"/>
              </a:rPr>
              <a:t> 100.36 Btu/</a:t>
            </a:r>
            <a:r>
              <a:rPr lang="en-US" sz="1600" dirty="0" err="1">
                <a:latin typeface="Arial" pitchFamily="34" charset="0"/>
                <a:cs typeface="Arial" pitchFamily="34" charset="0"/>
              </a:rPr>
              <a:t>lbm</a:t>
            </a:r>
            <a:r>
              <a:rPr lang="en-US" sz="1600" dirty="0">
                <a:latin typeface="Arial" pitchFamily="34" charset="0"/>
                <a:cs typeface="Arial" pitchFamily="34" charset="0"/>
              </a:rPr>
              <a:t> and </a:t>
            </a:r>
            <a:r>
              <a:rPr lang="en-US" sz="1600" i="1" dirty="0" err="1">
                <a:latin typeface="Times New Roman" pitchFamily="18" charset="0"/>
                <a:cs typeface="Times New Roman" pitchFamily="18" charset="0"/>
              </a:rPr>
              <a:t>u</a:t>
            </a:r>
            <a:r>
              <a:rPr lang="en-US" sz="1600" i="1" baseline="-25000" dirty="0" err="1">
                <a:latin typeface="Times New Roman" pitchFamily="18" charset="0"/>
                <a:cs typeface="Times New Roman" pitchFamily="18" charset="0"/>
              </a:rPr>
              <a:t>g</a:t>
            </a:r>
            <a:r>
              <a:rPr lang="en-US" sz="1600" dirty="0">
                <a:latin typeface="Arial" pitchFamily="34" charset="0"/>
                <a:cs typeface="Arial" pitchFamily="34" charset="0"/>
              </a:rPr>
              <a:t> </a:t>
            </a:r>
            <a:r>
              <a:rPr lang="en-US" sz="1600" dirty="0">
                <a:latin typeface="Times New Roman" pitchFamily="18" charset="0"/>
                <a:cs typeface="Times New Roman" pitchFamily="18" charset="0"/>
              </a:rPr>
              <a:t>=</a:t>
            </a:r>
            <a:r>
              <a:rPr lang="en-US" sz="1600" dirty="0">
                <a:latin typeface="Arial" pitchFamily="34" charset="0"/>
                <a:cs typeface="Arial" pitchFamily="34" charset="0"/>
              </a:rPr>
              <a:t> 210.94 Btu/</a:t>
            </a:r>
            <a:r>
              <a:rPr lang="en-US" sz="1600" dirty="0" err="1">
                <a:latin typeface="Arial" pitchFamily="34" charset="0"/>
                <a:cs typeface="Arial" pitchFamily="34" charset="0"/>
              </a:rPr>
              <a:t>lbm</a:t>
            </a:r>
            <a:r>
              <a:rPr lang="en-US" sz="1600" dirty="0">
                <a:latin typeface="Arial" pitchFamily="34" charset="0"/>
                <a:cs typeface="Arial" pitchFamily="34" charset="0"/>
              </a:rPr>
              <a:t>.  Determine the quality of methane at </a:t>
            </a:r>
            <a:r>
              <a:rPr lang="en-US" sz="1600" i="1" dirty="0">
                <a:latin typeface="Times New Roman" pitchFamily="18" charset="0"/>
                <a:cs typeface="Times New Roman" pitchFamily="18" charset="0"/>
              </a:rPr>
              <a:t>T</a:t>
            </a:r>
            <a:r>
              <a:rPr lang="en-US" sz="1600" dirty="0">
                <a:latin typeface="Arial" pitchFamily="34" charset="0"/>
                <a:cs typeface="Arial" pitchFamily="34" charset="0"/>
              </a:rPr>
              <a:t> </a:t>
            </a:r>
            <a:r>
              <a:rPr lang="en-US" sz="1600" dirty="0">
                <a:latin typeface="Times New Roman" pitchFamily="18" charset="0"/>
                <a:cs typeface="Times New Roman" pitchFamily="18" charset="0"/>
              </a:rPr>
              <a:t>=</a:t>
            </a:r>
            <a:r>
              <a:rPr lang="en-US" sz="1600" dirty="0">
                <a:latin typeface="Arial" pitchFamily="34" charset="0"/>
                <a:cs typeface="Arial" pitchFamily="34" charset="0"/>
              </a:rPr>
              <a:t> </a:t>
            </a:r>
            <a:r>
              <a:rPr lang="en-US" sz="1600" dirty="0">
                <a:latin typeface="Symbol" pitchFamily="18" charset="2"/>
                <a:cs typeface="Arial" pitchFamily="34" charset="0"/>
              </a:rPr>
              <a:t>-</a:t>
            </a:r>
            <a:r>
              <a:rPr lang="en-US" sz="1600" dirty="0">
                <a:latin typeface="Arial" pitchFamily="34" charset="0"/>
                <a:cs typeface="Arial" pitchFamily="34" charset="0"/>
              </a:rPr>
              <a:t>150°F and </a:t>
            </a:r>
            <a:r>
              <a:rPr lang="en-US" sz="1600" i="1" dirty="0">
                <a:latin typeface="Times New Roman" pitchFamily="18" charset="0"/>
                <a:cs typeface="Times New Roman" pitchFamily="18" charset="0"/>
              </a:rPr>
              <a:t>u</a:t>
            </a:r>
            <a:r>
              <a:rPr lang="en-US" sz="1600" dirty="0">
                <a:latin typeface="Arial" pitchFamily="34" charset="0"/>
                <a:cs typeface="Arial" pitchFamily="34" charset="0"/>
              </a:rPr>
              <a:t> </a:t>
            </a:r>
            <a:r>
              <a:rPr lang="en-US" sz="1600" dirty="0">
                <a:latin typeface="Times New Roman" pitchFamily="18" charset="0"/>
                <a:cs typeface="Times New Roman" pitchFamily="18" charset="0"/>
              </a:rPr>
              <a:t>=</a:t>
            </a:r>
            <a:r>
              <a:rPr lang="en-US" sz="1600" dirty="0">
                <a:latin typeface="Arial" pitchFamily="34" charset="0"/>
                <a:cs typeface="Arial" pitchFamily="34" charset="0"/>
              </a:rPr>
              <a:t> 200 Btu/</a:t>
            </a:r>
            <a:r>
              <a:rPr lang="en-US" sz="1600" dirty="0" err="1">
                <a:latin typeface="Arial" pitchFamily="34" charset="0"/>
                <a:cs typeface="Arial" pitchFamily="34" charset="0"/>
              </a:rPr>
              <a:t>lbm</a:t>
            </a:r>
            <a:r>
              <a:rPr lang="en-US" sz="1600" dirty="0">
                <a:latin typeface="Arial" pitchFamily="34" charset="0"/>
                <a:cs typeface="Arial" pitchFamily="34" charset="0"/>
              </a:rPr>
              <a:t>.</a:t>
            </a:r>
          </a:p>
        </p:txBody>
      </p:sp>
      <p:graphicFrame>
        <p:nvGraphicFramePr>
          <p:cNvPr id="5" name="Object 4"/>
          <p:cNvGraphicFramePr>
            <a:graphicFrameLocks noChangeAspect="1"/>
          </p:cNvGraphicFramePr>
          <p:nvPr>
            <p:extLst>
              <p:ext uri="{D42A27DB-BD31-4B8C-83A1-F6EECF244321}">
                <p14:modId xmlns:p14="http://schemas.microsoft.com/office/powerpoint/2010/main" val="2918587320"/>
              </p:ext>
            </p:extLst>
          </p:nvPr>
        </p:nvGraphicFramePr>
        <p:xfrm>
          <a:off x="1000335" y="5272440"/>
          <a:ext cx="6603750" cy="587250"/>
        </p:xfrm>
        <a:graphic>
          <a:graphicData uri="http://schemas.openxmlformats.org/presentationml/2006/ole">
            <mc:AlternateContent xmlns:mc="http://schemas.openxmlformats.org/markup-compatibility/2006">
              <mc:Choice xmlns:v="urn:schemas-microsoft-com:vml" Requires="v">
                <p:oleObj name="Equation" r:id="rId3" imgW="5283000" imgH="469800" progId="Equation.DSMT4">
                  <p:embed/>
                </p:oleObj>
              </mc:Choice>
              <mc:Fallback>
                <p:oleObj name="Equation" r:id="rId3" imgW="5283000" imgH="469800" progId="Equation.DSMT4">
                  <p:embed/>
                  <p:pic>
                    <p:nvPicPr>
                      <p:cNvPr id="0" name=""/>
                      <p:cNvPicPr/>
                      <p:nvPr/>
                    </p:nvPicPr>
                    <p:blipFill>
                      <a:blip r:embed="rId4"/>
                      <a:stretch>
                        <a:fillRect/>
                      </a:stretch>
                    </p:blipFill>
                    <p:spPr>
                      <a:xfrm>
                        <a:off x="1000335" y="5272440"/>
                        <a:ext cx="6603750" cy="5872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00992999"/>
              </p:ext>
            </p:extLst>
          </p:nvPr>
        </p:nvGraphicFramePr>
        <p:xfrm>
          <a:off x="2766965" y="2238445"/>
          <a:ext cx="3332162" cy="1816100"/>
        </p:xfrm>
        <a:graphic>
          <a:graphicData uri="http://schemas.openxmlformats.org/presentationml/2006/ole">
            <mc:AlternateContent xmlns:mc="http://schemas.openxmlformats.org/markup-compatibility/2006">
              <mc:Choice xmlns:v="urn:schemas-microsoft-com:vml" Requires="v">
                <p:oleObj name="Equation" r:id="rId5" imgW="1892160" imgH="1041120" progId="">
                  <p:embed/>
                </p:oleObj>
              </mc:Choice>
              <mc:Fallback>
                <p:oleObj name="Equation" r:id="rId5" imgW="1892160" imgH="1041120" progId="">
                  <p:embed/>
                  <p:pic>
                    <p:nvPicPr>
                      <p:cNvPr id="4"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6965" y="2238445"/>
                        <a:ext cx="3332162"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0848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890861-4B16-40B9-9EE8-90F7D404DB3D}" type="slidenum">
              <a:rPr lang="en-US" smtClean="0">
                <a:solidFill>
                  <a:srgbClr val="000000">
                    <a:tint val="75000"/>
                  </a:srgbClr>
                </a:solidFill>
              </a:rPr>
              <a:pPr/>
              <a:t>3</a:t>
            </a:fld>
            <a:endParaRPr lang="en-US">
              <a:solidFill>
                <a:srgbClr val="000000">
                  <a:tint val="75000"/>
                </a:srgbClr>
              </a:solidFill>
            </a:endParaRPr>
          </a:p>
        </p:txBody>
      </p:sp>
      <p:sp>
        <p:nvSpPr>
          <p:cNvPr id="5" name="Rectangle 4"/>
          <p:cNvSpPr/>
          <p:nvPr/>
        </p:nvSpPr>
        <p:spPr>
          <a:xfrm>
            <a:off x="202737" y="625435"/>
            <a:ext cx="8794745" cy="1077218"/>
          </a:xfrm>
          <a:prstGeom prst="rect">
            <a:avLst/>
          </a:prstGeom>
        </p:spPr>
        <p:txBody>
          <a:bodyPr wrap="square">
            <a:spAutoFit/>
          </a:bodyPr>
          <a:lstStyle/>
          <a:p>
            <a:pPr marL="457200" indent="-457200">
              <a:spcAft>
                <a:spcPts val="1200"/>
              </a:spcAft>
              <a:buFont typeface="+mj-lt"/>
              <a:buAutoNum type="arabicPeriod" startAt="2"/>
            </a:pPr>
            <a:r>
              <a:rPr lang="en-US" sz="1600" dirty="0">
                <a:latin typeface="Arial" pitchFamily="34" charset="0"/>
                <a:cs typeface="Arial" pitchFamily="34" charset="0"/>
              </a:rPr>
              <a:t>Determine the </a:t>
            </a:r>
            <a:r>
              <a:rPr lang="en-US" sz="1600" u="sng" dirty="0">
                <a:latin typeface="Arial" pitchFamily="34" charset="0"/>
                <a:cs typeface="Arial" pitchFamily="34" charset="0"/>
              </a:rPr>
              <a:t>change in the specific internal energy and specific enthalpy </a:t>
            </a:r>
            <a:r>
              <a:rPr lang="en-US" sz="1600" dirty="0">
                <a:latin typeface="Arial" pitchFamily="34" charset="0"/>
                <a:cs typeface="Arial" pitchFamily="34" charset="0"/>
              </a:rPr>
              <a:t>of glycerin as its temperature changes from 490 R, 14.7 psia to 520 R, 1000 psia.  From Table 3.5 in the textbook you find that </a:t>
            </a:r>
            <a:r>
              <a:rPr lang="en-US" sz="1600" dirty="0" err="1">
                <a:latin typeface="Arial" pitchFamily="34" charset="0"/>
                <a:cs typeface="Arial" pitchFamily="34" charset="0"/>
              </a:rPr>
              <a:t>c</a:t>
            </a:r>
            <a:r>
              <a:rPr lang="en-US" sz="1600" baseline="-25000" dirty="0" err="1">
                <a:latin typeface="Arial" pitchFamily="34" charset="0"/>
                <a:cs typeface="Arial" pitchFamily="34" charset="0"/>
              </a:rPr>
              <a:t>glycerin</a:t>
            </a:r>
            <a:r>
              <a:rPr lang="en-US" sz="1600" dirty="0">
                <a:latin typeface="Arial" pitchFamily="34" charset="0"/>
                <a:cs typeface="Arial" pitchFamily="34" charset="0"/>
              </a:rPr>
              <a:t> = 0.576 Btu/</a:t>
            </a:r>
            <a:r>
              <a:rPr lang="en-US" sz="1600" dirty="0" err="1">
                <a:latin typeface="Arial" pitchFamily="34" charset="0"/>
                <a:cs typeface="Arial" pitchFamily="34" charset="0"/>
              </a:rPr>
              <a:t>lbm</a:t>
            </a:r>
            <a:r>
              <a:rPr lang="en-US" sz="1600" dirty="0">
                <a:latin typeface="Arial" pitchFamily="34" charset="0"/>
                <a:cs typeface="Arial" pitchFamily="34" charset="0"/>
              </a:rPr>
              <a:t>-R. The density of the glycerin can be assumed to be constant at 79.3 </a:t>
            </a:r>
            <a:r>
              <a:rPr lang="en-US" sz="1600" dirty="0" err="1">
                <a:latin typeface="Arial" pitchFamily="34" charset="0"/>
                <a:cs typeface="Arial" pitchFamily="34" charset="0"/>
              </a:rPr>
              <a:t>lbm</a:t>
            </a:r>
            <a:r>
              <a:rPr lang="en-US" sz="1600" dirty="0">
                <a:latin typeface="Arial" pitchFamily="34" charset="0"/>
                <a:cs typeface="Arial" pitchFamily="34" charset="0"/>
              </a:rPr>
              <a:t>/ft</a:t>
            </a:r>
            <a:r>
              <a:rPr lang="en-US" sz="1600" baseline="30000" dirty="0">
                <a:latin typeface="Arial" pitchFamily="34" charset="0"/>
                <a:cs typeface="Arial" pitchFamily="34" charset="0"/>
              </a:rPr>
              <a:t>3</a:t>
            </a:r>
            <a:r>
              <a:rPr lang="en-US" sz="1600" dirty="0">
                <a:latin typeface="Arial" pitchFamily="34" charset="0"/>
                <a:cs typeface="Arial" pitchFamily="34" charset="0"/>
              </a:rPr>
              <a:t>.</a:t>
            </a:r>
          </a:p>
        </p:txBody>
      </p:sp>
      <p:sp>
        <p:nvSpPr>
          <p:cNvPr id="7" name="TextBox 6"/>
          <p:cNvSpPr txBox="1"/>
          <p:nvPr/>
        </p:nvSpPr>
        <p:spPr>
          <a:xfrm>
            <a:off x="671617" y="1655279"/>
            <a:ext cx="5035930" cy="338554"/>
          </a:xfrm>
          <a:prstGeom prst="rect">
            <a:avLst/>
          </a:prstGeom>
          <a:noFill/>
        </p:spPr>
        <p:txBody>
          <a:bodyPr wrap="none" rtlCol="0">
            <a:spAutoFit/>
          </a:bodyPr>
          <a:lstStyle/>
          <a:p>
            <a:r>
              <a:rPr lang="en-US" sz="1600" dirty="0">
                <a:latin typeface="Arial" pitchFamily="34" charset="0"/>
                <a:cs typeface="Arial" pitchFamily="34" charset="0"/>
              </a:rPr>
              <a:t>Assumption:  The glycerin is incompressible.  Then ...</a:t>
            </a:r>
          </a:p>
        </p:txBody>
      </p:sp>
      <p:pic>
        <p:nvPicPr>
          <p:cNvPr id="4" name="Picture 3"/>
          <p:cNvPicPr>
            <a:picLocks noChangeAspect="1"/>
          </p:cNvPicPr>
          <p:nvPr/>
        </p:nvPicPr>
        <p:blipFill rotWithShape="1">
          <a:blip r:embed="rId3"/>
          <a:srcRect t="-1" r="69656" b="85793"/>
          <a:stretch/>
        </p:blipFill>
        <p:spPr>
          <a:xfrm>
            <a:off x="5702663" y="1732906"/>
            <a:ext cx="1322450" cy="212878"/>
          </a:xfrm>
          <a:prstGeom prst="rect">
            <a:avLst/>
          </a:prstGeom>
        </p:spPr>
      </p:pic>
      <p:pic>
        <p:nvPicPr>
          <p:cNvPr id="9" name="Picture 8"/>
          <p:cNvPicPr>
            <a:picLocks noChangeAspect="1"/>
          </p:cNvPicPr>
          <p:nvPr/>
        </p:nvPicPr>
        <p:blipFill rotWithShape="1">
          <a:blip r:embed="rId4"/>
          <a:srcRect t="15726"/>
          <a:stretch/>
        </p:blipFill>
        <p:spPr>
          <a:xfrm>
            <a:off x="1269170" y="2245700"/>
            <a:ext cx="4358250" cy="1262713"/>
          </a:xfrm>
          <a:prstGeom prst="rect">
            <a:avLst/>
          </a:prstGeom>
        </p:spPr>
      </p:pic>
      <p:pic>
        <p:nvPicPr>
          <p:cNvPr id="10" name="Picture 9"/>
          <p:cNvPicPr>
            <a:picLocks noChangeAspect="1"/>
          </p:cNvPicPr>
          <p:nvPr/>
        </p:nvPicPr>
        <p:blipFill rotWithShape="1">
          <a:blip r:embed="rId5"/>
          <a:srcRect r="78807" b="89583"/>
          <a:stretch/>
        </p:blipFill>
        <p:spPr>
          <a:xfrm>
            <a:off x="457200" y="3785296"/>
            <a:ext cx="1384406" cy="272899"/>
          </a:xfrm>
          <a:prstGeom prst="rect">
            <a:avLst/>
          </a:prstGeom>
        </p:spPr>
      </p:pic>
      <p:pic>
        <p:nvPicPr>
          <p:cNvPr id="11" name="Picture 10"/>
          <p:cNvPicPr>
            <a:picLocks noChangeAspect="1"/>
          </p:cNvPicPr>
          <p:nvPr/>
        </p:nvPicPr>
        <p:blipFill rotWithShape="1">
          <a:blip r:embed="rId6"/>
          <a:srcRect t="8951" r="616"/>
          <a:stretch/>
        </p:blipFill>
        <p:spPr>
          <a:xfrm>
            <a:off x="1317009" y="4160089"/>
            <a:ext cx="6492271" cy="2385173"/>
          </a:xfrm>
          <a:prstGeom prst="rect">
            <a:avLst/>
          </a:prstGeom>
        </p:spPr>
      </p:pic>
      <p:sp>
        <p:nvSpPr>
          <p:cNvPr id="3" name="TextBox 2">
            <a:extLst>
              <a:ext uri="{FF2B5EF4-FFF2-40B4-BE49-F238E27FC236}">
                <a16:creationId xmlns:a16="http://schemas.microsoft.com/office/drawing/2014/main" id="{398C9F1F-FA5C-41D0-BC49-88E87EE7FAD7}"/>
              </a:ext>
            </a:extLst>
          </p:cNvPr>
          <p:cNvSpPr txBox="1"/>
          <p:nvPr/>
        </p:nvSpPr>
        <p:spPr>
          <a:xfrm>
            <a:off x="5702663" y="4160089"/>
            <a:ext cx="2649945" cy="461665"/>
          </a:xfrm>
          <a:prstGeom prst="rect">
            <a:avLst/>
          </a:prstGeom>
          <a:noFill/>
        </p:spPr>
        <p:txBody>
          <a:bodyPr wrap="square" rtlCol="0">
            <a:spAutoFit/>
          </a:bodyPr>
          <a:lstStyle/>
          <a:p>
            <a:r>
              <a:rPr lang="en-US" sz="2400" dirty="0">
                <a:latin typeface="Arial" pitchFamily="34" charset="0"/>
                <a:cs typeface="Arial" pitchFamily="34" charset="0"/>
              </a:rPr>
              <a:t>Units will get you</a:t>
            </a:r>
          </a:p>
        </p:txBody>
      </p:sp>
      <p:cxnSp>
        <p:nvCxnSpPr>
          <p:cNvPr id="8" name="Straight Arrow Connector 7">
            <a:extLst>
              <a:ext uri="{FF2B5EF4-FFF2-40B4-BE49-F238E27FC236}">
                <a16:creationId xmlns:a16="http://schemas.microsoft.com/office/drawing/2014/main" id="{BD6C98A3-8E8B-421B-8639-DC3EFD0C8F28}"/>
              </a:ext>
            </a:extLst>
          </p:cNvPr>
          <p:cNvCxnSpPr>
            <a:cxnSpLocks/>
          </p:cNvCxnSpPr>
          <p:nvPr/>
        </p:nvCxnSpPr>
        <p:spPr>
          <a:xfrm flipH="1">
            <a:off x="5627420" y="4697490"/>
            <a:ext cx="1095261" cy="907274"/>
          </a:xfrm>
          <a:prstGeom prst="straightConnector1">
            <a:avLst/>
          </a:prstGeom>
          <a:ln w="254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AA82B60B-CB63-44B5-90A5-B9567B725DE9}"/>
              </a:ext>
            </a:extLst>
          </p:cNvPr>
          <p:cNvSpPr/>
          <p:nvPr/>
        </p:nvSpPr>
        <p:spPr>
          <a:xfrm>
            <a:off x="5455315" y="4058195"/>
            <a:ext cx="2995590" cy="639295"/>
          </a:xfrm>
          <a:prstGeom prst="ellipse">
            <a:avLst/>
          </a:prstGeom>
          <a:noFill/>
          <a:ln w="254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629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890861-4B16-40B9-9EE8-90F7D404DB3D}" type="slidenum">
              <a:rPr lang="en-US" smtClean="0">
                <a:solidFill>
                  <a:srgbClr val="000000">
                    <a:tint val="75000"/>
                  </a:srgbClr>
                </a:solidFill>
              </a:rPr>
              <a:pPr/>
              <a:t>4</a:t>
            </a:fld>
            <a:endParaRPr lang="en-US">
              <a:solidFill>
                <a:srgbClr val="000000">
                  <a:tint val="75000"/>
                </a:srgbClr>
              </a:solidFill>
            </a:endParaRPr>
          </a:p>
        </p:txBody>
      </p:sp>
      <p:sp>
        <p:nvSpPr>
          <p:cNvPr id="4" name="Rectangle 3"/>
          <p:cNvSpPr/>
          <p:nvPr/>
        </p:nvSpPr>
        <p:spPr>
          <a:xfrm>
            <a:off x="199077" y="523999"/>
            <a:ext cx="8794745" cy="1077218"/>
          </a:xfrm>
          <a:prstGeom prst="rect">
            <a:avLst/>
          </a:prstGeom>
        </p:spPr>
        <p:txBody>
          <a:bodyPr wrap="square">
            <a:spAutoFit/>
          </a:bodyPr>
          <a:lstStyle/>
          <a:p>
            <a:pPr marL="457200" indent="-457200">
              <a:spcAft>
                <a:spcPts val="1200"/>
              </a:spcAft>
              <a:buFont typeface="+mj-lt"/>
              <a:buAutoNum type="arabicPeriod" startAt="3"/>
            </a:pPr>
            <a:r>
              <a:rPr lang="en-US" sz="1600" dirty="0">
                <a:latin typeface="Arial" pitchFamily="34" charset="0"/>
                <a:cs typeface="Arial" pitchFamily="34" charset="0"/>
              </a:rPr>
              <a:t>Carbon dioxide gas undergoes a process where its state changes from 20 kPa, 350 K to 1000 kPa, 400K.  Calculate the change in the specific enthalpy between these two states.  Assume that the ideal gas law is valid, but the heat capacities vary with temperature according to Table C.14b. </a:t>
            </a:r>
          </a:p>
        </p:txBody>
      </p:sp>
      <mc:AlternateContent xmlns:mc="http://schemas.openxmlformats.org/markup-compatibility/2006">
        <mc:Choice xmlns:a14="http://schemas.microsoft.com/office/drawing/2010/main" Requires="a14">
          <p:sp>
            <p:nvSpPr>
              <p:cNvPr id="3" name="TextBox 2"/>
              <p:cNvSpPr txBox="1"/>
              <p:nvPr/>
            </p:nvSpPr>
            <p:spPr>
              <a:xfrm>
                <a:off x="1922055" y="3447567"/>
                <a:ext cx="3315651" cy="3978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cs typeface="Arial" pitchFamily="34" charset="0"/>
                            </a:rPr>
                          </m:ctrlPr>
                        </m:sSubPr>
                        <m:e>
                          <m:r>
                            <a:rPr lang="en-US" sz="2400" b="0" i="1" smtClean="0">
                              <a:latin typeface="Cambria Math" panose="02040503050406030204" pitchFamily="18" charset="0"/>
                              <a:cs typeface="Arial" pitchFamily="34" charset="0"/>
                            </a:rPr>
                            <m:t>h</m:t>
                          </m:r>
                        </m:e>
                        <m:sub>
                          <m:r>
                            <a:rPr lang="en-US" sz="2400" b="0" i="1" smtClean="0">
                              <a:latin typeface="Cambria Math" panose="02040503050406030204" pitchFamily="18" charset="0"/>
                              <a:cs typeface="Arial" pitchFamily="34" charset="0"/>
                            </a:rPr>
                            <m:t>2</m:t>
                          </m:r>
                        </m:sub>
                      </m:sSub>
                      <m:r>
                        <a:rPr lang="en-US" sz="2400" b="0" i="1" smtClean="0">
                          <a:latin typeface="Cambria Math" panose="02040503050406030204" pitchFamily="18" charset="0"/>
                          <a:cs typeface="Arial" pitchFamily="34" charset="0"/>
                        </a:rPr>
                        <m:t>−</m:t>
                      </m:r>
                      <m:sSub>
                        <m:sSubPr>
                          <m:ctrlPr>
                            <a:rPr lang="en-US" sz="2400" b="0" i="1" smtClean="0">
                              <a:latin typeface="Cambria Math" panose="02040503050406030204" pitchFamily="18" charset="0"/>
                              <a:cs typeface="Arial" pitchFamily="34" charset="0"/>
                            </a:rPr>
                          </m:ctrlPr>
                        </m:sSubPr>
                        <m:e>
                          <m:r>
                            <a:rPr lang="en-US" sz="2400" b="0" i="1" smtClean="0">
                              <a:latin typeface="Cambria Math" panose="02040503050406030204" pitchFamily="18" charset="0"/>
                              <a:cs typeface="Arial" pitchFamily="34" charset="0"/>
                            </a:rPr>
                            <m:t>h</m:t>
                          </m:r>
                        </m:e>
                        <m:sub>
                          <m:r>
                            <a:rPr lang="en-US" sz="2400" b="0" i="1" smtClean="0">
                              <a:latin typeface="Cambria Math" panose="02040503050406030204" pitchFamily="18" charset="0"/>
                              <a:cs typeface="Arial" pitchFamily="34" charset="0"/>
                            </a:rPr>
                            <m:t>1</m:t>
                          </m:r>
                        </m:sub>
                      </m:sSub>
                      <m:r>
                        <a:rPr lang="en-US" sz="2400" b="0" i="1" smtClean="0">
                          <a:latin typeface="Cambria Math" panose="02040503050406030204" pitchFamily="18" charset="0"/>
                          <a:cs typeface="Arial" pitchFamily="34" charset="0"/>
                        </a:rPr>
                        <m:t>= </m:t>
                      </m:r>
                      <m:sSub>
                        <m:sSubPr>
                          <m:ctrlPr>
                            <a:rPr lang="en-US" sz="2400" b="0" i="1" smtClean="0">
                              <a:latin typeface="Cambria Math" panose="02040503050406030204" pitchFamily="18" charset="0"/>
                              <a:cs typeface="Arial" pitchFamily="34" charset="0"/>
                            </a:rPr>
                          </m:ctrlPr>
                        </m:sSubPr>
                        <m:e>
                          <m:r>
                            <a:rPr lang="en-US" sz="2400" b="0" i="1" smtClean="0">
                              <a:latin typeface="Cambria Math" panose="02040503050406030204" pitchFamily="18" charset="0"/>
                              <a:cs typeface="Arial" pitchFamily="34" charset="0"/>
                            </a:rPr>
                            <m:t>𝑐</m:t>
                          </m:r>
                        </m:e>
                        <m:sub>
                          <m:r>
                            <a:rPr lang="en-US" sz="2400" b="0" i="1" smtClean="0">
                              <a:latin typeface="Cambria Math" panose="02040503050406030204" pitchFamily="18" charset="0"/>
                              <a:cs typeface="Arial" pitchFamily="34" charset="0"/>
                            </a:rPr>
                            <m:t>𝑝</m:t>
                          </m:r>
                        </m:sub>
                      </m:sSub>
                      <m:r>
                        <a:rPr lang="en-US" sz="2400" b="0" i="1" smtClean="0">
                          <a:latin typeface="Cambria Math" panose="02040503050406030204" pitchFamily="18" charset="0"/>
                          <a:cs typeface="Arial" pitchFamily="34" charset="0"/>
                        </a:rPr>
                        <m:t>∗</m:t>
                      </m:r>
                      <m:r>
                        <a:rPr lang="en-US" sz="2400" b="0" i="1" smtClean="0">
                          <a:latin typeface="Cambria Math" panose="02040503050406030204" pitchFamily="18" charset="0"/>
                          <a:cs typeface="Arial" pitchFamily="34" charset="0"/>
                        </a:rPr>
                        <m:t>(</m:t>
                      </m:r>
                      <m:sSub>
                        <m:sSubPr>
                          <m:ctrlPr>
                            <a:rPr lang="en-US" sz="2400" b="0" i="1" smtClean="0">
                              <a:latin typeface="Cambria Math" panose="02040503050406030204" pitchFamily="18" charset="0"/>
                              <a:cs typeface="Arial" pitchFamily="34" charset="0"/>
                            </a:rPr>
                          </m:ctrlPr>
                        </m:sSubPr>
                        <m:e>
                          <m:r>
                            <a:rPr lang="en-US" sz="2400" b="0" i="1" smtClean="0">
                              <a:latin typeface="Cambria Math" panose="02040503050406030204" pitchFamily="18" charset="0"/>
                              <a:cs typeface="Arial" pitchFamily="34" charset="0"/>
                            </a:rPr>
                            <m:t>𝑇</m:t>
                          </m:r>
                        </m:e>
                        <m:sub>
                          <m:r>
                            <a:rPr lang="en-US" sz="2400" b="0" i="1" smtClean="0">
                              <a:latin typeface="Cambria Math" panose="02040503050406030204" pitchFamily="18" charset="0"/>
                              <a:cs typeface="Arial" pitchFamily="34" charset="0"/>
                            </a:rPr>
                            <m:t>2</m:t>
                          </m:r>
                        </m:sub>
                      </m:sSub>
                      <m:r>
                        <a:rPr lang="en-US" sz="2400" b="0" i="1" smtClean="0">
                          <a:latin typeface="Cambria Math" panose="02040503050406030204" pitchFamily="18" charset="0"/>
                          <a:cs typeface="Arial" pitchFamily="34" charset="0"/>
                        </a:rPr>
                        <m:t>−</m:t>
                      </m:r>
                      <m:sSub>
                        <m:sSubPr>
                          <m:ctrlPr>
                            <a:rPr lang="en-US" sz="2400" b="0" i="1" smtClean="0">
                              <a:latin typeface="Cambria Math" panose="02040503050406030204" pitchFamily="18" charset="0"/>
                              <a:cs typeface="Arial" pitchFamily="34" charset="0"/>
                            </a:rPr>
                          </m:ctrlPr>
                        </m:sSubPr>
                        <m:e>
                          <m:r>
                            <a:rPr lang="en-US" sz="2400" b="0" i="1" smtClean="0">
                              <a:latin typeface="Cambria Math" panose="02040503050406030204" pitchFamily="18" charset="0"/>
                              <a:cs typeface="Arial" pitchFamily="34" charset="0"/>
                            </a:rPr>
                            <m:t>𝑇</m:t>
                          </m:r>
                        </m:e>
                        <m:sub>
                          <m:r>
                            <a:rPr lang="en-US" sz="2400" b="0" i="1" smtClean="0">
                              <a:latin typeface="Cambria Math" panose="02040503050406030204" pitchFamily="18" charset="0"/>
                              <a:cs typeface="Arial" pitchFamily="34" charset="0"/>
                            </a:rPr>
                            <m:t>1</m:t>
                          </m:r>
                        </m:sub>
                      </m:sSub>
                      <m:r>
                        <a:rPr lang="en-US" sz="2400" b="0" i="1" smtClean="0">
                          <a:latin typeface="Cambria Math" panose="02040503050406030204" pitchFamily="18" charset="0"/>
                          <a:cs typeface="Arial" pitchFamily="34" charset="0"/>
                        </a:rPr>
                        <m:t>)</m:t>
                      </m:r>
                    </m:oMath>
                  </m:oMathPara>
                </a14:m>
                <a:endParaRPr lang="en-US" sz="2400" dirty="0">
                  <a:latin typeface="Arial" pitchFamily="34" charset="0"/>
                  <a:cs typeface="Arial" pitchFamily="34" charset="0"/>
                </a:endParaRPr>
              </a:p>
            </p:txBody>
          </p:sp>
        </mc:Choice>
        <mc:Fallback>
          <p:sp>
            <p:nvSpPr>
              <p:cNvPr id="3" name="TextBox 2"/>
              <p:cNvSpPr txBox="1">
                <a:spLocks noRot="1" noChangeAspect="1" noMove="1" noResize="1" noEditPoints="1" noAdjustHandles="1" noChangeArrowheads="1" noChangeShapeType="1" noTextEdit="1"/>
              </p:cNvSpPr>
              <p:nvPr/>
            </p:nvSpPr>
            <p:spPr>
              <a:xfrm>
                <a:off x="1922055" y="3447567"/>
                <a:ext cx="3315651" cy="397866"/>
              </a:xfrm>
              <a:prstGeom prst="rect">
                <a:avLst/>
              </a:prstGeom>
              <a:blipFill>
                <a:blip r:embed="rId3"/>
                <a:stretch>
                  <a:fillRect l="-1654" r="-2757" b="-2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654690" y="1779961"/>
                <a:ext cx="7450570" cy="757643"/>
              </a:xfrm>
              <a:prstGeom prst="rect">
                <a:avLst/>
              </a:prstGeom>
            </p:spPr>
            <p:txBody>
              <a:bodyPr wrap="square">
                <a:spAutoFit/>
              </a:bodyPr>
              <a:lstStyle/>
              <a:p>
                <a:pPr>
                  <a:spcAft>
                    <a:spcPts val="1200"/>
                  </a:spcAft>
                </a:pPr>
                <a:r>
                  <a:rPr lang="en-US" sz="1600" dirty="0">
                    <a:latin typeface="Arial" pitchFamily="34" charset="0"/>
                    <a:cs typeface="Arial" pitchFamily="34" charset="0"/>
                  </a:rPr>
                  <a:t>Do the simple case first. What if specific heat doesn’t change with temperature?</a:t>
                </a:r>
              </a:p>
              <a:p>
                <a:pPr>
                  <a:spcAft>
                    <a:spcPts val="1200"/>
                  </a:spcAft>
                </a:pPr>
                <a:r>
                  <a:rPr lang="en-US" sz="1600" dirty="0">
                    <a:latin typeface="Arial" pitchFamily="34" charset="0"/>
                    <a:cs typeface="Arial" pitchFamily="34" charset="0"/>
                  </a:rPr>
                  <a:t>Table C.13b shows </a:t>
                </a:r>
                <a14:m>
                  <m:oMath xmlns:m="http://schemas.openxmlformats.org/officeDocument/2006/math">
                    <m:sSub>
                      <m:sSubPr>
                        <m:ctrlPr>
                          <a:rPr lang="en-US" sz="1600" i="1">
                            <a:latin typeface="Cambria Math" panose="02040503050406030204" pitchFamily="18" charset="0"/>
                            <a:cs typeface="Arial" pitchFamily="34" charset="0"/>
                          </a:rPr>
                        </m:ctrlPr>
                      </m:sSubPr>
                      <m:e>
                        <m:r>
                          <a:rPr lang="en-US" sz="1600" i="1">
                            <a:latin typeface="Cambria Math" panose="02040503050406030204" pitchFamily="18" charset="0"/>
                            <a:cs typeface="Arial" pitchFamily="34" charset="0"/>
                          </a:rPr>
                          <m:t>𝑐</m:t>
                        </m:r>
                      </m:e>
                      <m:sub>
                        <m:r>
                          <a:rPr lang="en-US" sz="1600" i="1">
                            <a:latin typeface="Cambria Math" panose="02040503050406030204" pitchFamily="18" charset="0"/>
                            <a:cs typeface="Arial" pitchFamily="34" charset="0"/>
                          </a:rPr>
                          <m:t>𝑝</m:t>
                        </m:r>
                      </m:sub>
                    </m:sSub>
                  </m:oMath>
                </a14:m>
                <a:r>
                  <a:rPr lang="en-US" sz="1600" dirty="0">
                    <a:latin typeface="Arial" pitchFamily="34" charset="0"/>
                    <a:cs typeface="Arial" pitchFamily="34" charset="0"/>
                  </a:rPr>
                  <a:t> for CO</a:t>
                </a:r>
                <a:r>
                  <a:rPr lang="en-US" sz="1600" baseline="-25000" dirty="0">
                    <a:latin typeface="Arial" pitchFamily="34" charset="0"/>
                    <a:cs typeface="Arial" pitchFamily="34" charset="0"/>
                  </a:rPr>
                  <a:t>2</a:t>
                </a:r>
                <a:r>
                  <a:rPr lang="en-US" sz="1600" dirty="0">
                    <a:latin typeface="Arial" pitchFamily="34" charset="0"/>
                    <a:cs typeface="Arial" pitchFamily="34" charset="0"/>
                  </a:rPr>
                  <a:t> is 0.845 kJ/kg-K</a:t>
                </a:r>
              </a:p>
            </p:txBody>
          </p:sp>
        </mc:Choice>
        <mc:Fallback xmlns="">
          <p:sp>
            <p:nvSpPr>
              <p:cNvPr id="8" name="Rectangle 7"/>
              <p:cNvSpPr>
                <a:spLocks noRot="1" noChangeAspect="1" noMove="1" noResize="1" noEditPoints="1" noAdjustHandles="1" noChangeArrowheads="1" noChangeShapeType="1" noTextEdit="1"/>
              </p:cNvSpPr>
              <p:nvPr/>
            </p:nvSpPr>
            <p:spPr>
              <a:xfrm>
                <a:off x="654690" y="1779961"/>
                <a:ext cx="7450570" cy="757643"/>
              </a:xfrm>
              <a:prstGeom prst="rect">
                <a:avLst/>
              </a:prstGeom>
              <a:blipFill>
                <a:blip r:embed="rId4"/>
                <a:stretch>
                  <a:fillRect l="-409" t="-2419" b="-72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541594" y="4277090"/>
                <a:ext cx="3811749" cy="8218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latin typeface="Cambria Math" panose="02040503050406030204" pitchFamily="18" charset="0"/>
                          <a:ea typeface="Cambria Math" panose="02040503050406030204" pitchFamily="18" charset="0"/>
                          <a:cs typeface="Arial" pitchFamily="34" charset="0"/>
                        </a:rPr>
                        <m:t>∆</m:t>
                      </m:r>
                      <m:r>
                        <a:rPr lang="en-US" sz="2400" b="0" i="1" smtClean="0">
                          <a:latin typeface="Cambria Math" panose="02040503050406030204" pitchFamily="18" charset="0"/>
                          <a:ea typeface="Cambria Math" panose="02040503050406030204" pitchFamily="18" charset="0"/>
                          <a:cs typeface="Arial" pitchFamily="34" charset="0"/>
                        </a:rPr>
                        <m:t>h</m:t>
                      </m:r>
                      <m:r>
                        <a:rPr lang="en-US" sz="2400" b="0" i="1" smtClean="0">
                          <a:latin typeface="Cambria Math" panose="02040503050406030204" pitchFamily="18" charset="0"/>
                          <a:ea typeface="Cambria Math" panose="02040503050406030204" pitchFamily="18" charset="0"/>
                          <a:cs typeface="Arial" pitchFamily="34" charset="0"/>
                        </a:rPr>
                        <m:t>=0.845</m:t>
                      </m:r>
                      <m:d>
                        <m:dPr>
                          <m:begChr m:val="["/>
                          <m:endChr m:val="]"/>
                          <m:ctrlPr>
                            <a:rPr lang="en-US" sz="2400" b="0" i="1" smtClean="0">
                              <a:latin typeface="Cambria Math" panose="02040503050406030204" pitchFamily="18" charset="0"/>
                              <a:ea typeface="Cambria Math" panose="02040503050406030204" pitchFamily="18" charset="0"/>
                              <a:cs typeface="Arial" pitchFamily="34" charset="0"/>
                            </a:rPr>
                          </m:ctrlPr>
                        </m:dPr>
                        <m:e>
                          <m:f>
                            <m:fPr>
                              <m:ctrlPr>
                                <a:rPr lang="en-US" sz="2400" i="1">
                                  <a:latin typeface="Cambria Math" panose="02040503050406030204" pitchFamily="18" charset="0"/>
                                  <a:ea typeface="Cambria Math" panose="02040503050406030204" pitchFamily="18" charset="0"/>
                                  <a:cs typeface="Arial" pitchFamily="34" charset="0"/>
                                </a:rPr>
                              </m:ctrlPr>
                            </m:fPr>
                            <m:num>
                              <m:r>
                                <a:rPr lang="en-US" sz="2400" i="1">
                                  <a:latin typeface="Cambria Math" panose="02040503050406030204" pitchFamily="18" charset="0"/>
                                  <a:ea typeface="Cambria Math" panose="02040503050406030204" pitchFamily="18" charset="0"/>
                                  <a:cs typeface="Arial" pitchFamily="34" charset="0"/>
                                </a:rPr>
                                <m:t>𝑘𝐽</m:t>
                              </m:r>
                            </m:num>
                            <m:den>
                              <m:r>
                                <a:rPr lang="en-US" sz="2400" i="1">
                                  <a:latin typeface="Cambria Math" panose="02040503050406030204" pitchFamily="18" charset="0"/>
                                  <a:ea typeface="Cambria Math" panose="02040503050406030204" pitchFamily="18" charset="0"/>
                                  <a:cs typeface="Arial" pitchFamily="34" charset="0"/>
                                </a:rPr>
                                <m:t>𝑘𝑔</m:t>
                              </m:r>
                              <m:r>
                                <a:rPr lang="en-US" sz="2400" i="1">
                                  <a:latin typeface="Cambria Math" panose="02040503050406030204" pitchFamily="18" charset="0"/>
                                  <a:ea typeface="Cambria Math" panose="02040503050406030204" pitchFamily="18" charset="0"/>
                                  <a:cs typeface="Arial" pitchFamily="34" charset="0"/>
                                </a:rPr>
                                <m:t>∗</m:t>
                              </m:r>
                              <m:r>
                                <a:rPr lang="en-US" sz="2400" i="1">
                                  <a:latin typeface="Cambria Math" panose="02040503050406030204" pitchFamily="18" charset="0"/>
                                  <a:ea typeface="Cambria Math" panose="02040503050406030204" pitchFamily="18" charset="0"/>
                                  <a:cs typeface="Arial" pitchFamily="34" charset="0"/>
                                </a:rPr>
                                <m:t>𝐾</m:t>
                              </m:r>
                            </m:den>
                          </m:f>
                        </m:e>
                      </m:d>
                      <m:r>
                        <a:rPr lang="en-US" sz="2400" b="0" i="1" smtClean="0">
                          <a:latin typeface="Cambria Math" panose="02040503050406030204" pitchFamily="18" charset="0"/>
                          <a:ea typeface="Cambria Math" panose="02040503050406030204" pitchFamily="18" charset="0"/>
                          <a:cs typeface="Arial" pitchFamily="34" charset="0"/>
                        </a:rPr>
                        <m:t>∗50[</m:t>
                      </m:r>
                      <m:r>
                        <a:rPr lang="en-US" sz="2400" b="0" i="1" smtClean="0">
                          <a:latin typeface="Cambria Math" panose="02040503050406030204" pitchFamily="18" charset="0"/>
                          <a:ea typeface="Cambria Math" panose="02040503050406030204" pitchFamily="18" charset="0"/>
                          <a:cs typeface="Arial" pitchFamily="34" charset="0"/>
                        </a:rPr>
                        <m:t>𝐾</m:t>
                      </m:r>
                      <m:r>
                        <a:rPr lang="en-US" sz="2400" b="0" i="1" smtClean="0">
                          <a:latin typeface="Cambria Math" panose="02040503050406030204" pitchFamily="18" charset="0"/>
                          <a:ea typeface="Cambria Math" panose="02040503050406030204" pitchFamily="18" charset="0"/>
                          <a:cs typeface="Arial" pitchFamily="34" charset="0"/>
                        </a:rPr>
                        <m:t>]</m:t>
                      </m:r>
                    </m:oMath>
                  </m:oMathPara>
                </a14:m>
                <a:endParaRPr lang="en-US" sz="2400" dirty="0">
                  <a:latin typeface="Arial" pitchFamily="34" charset="0"/>
                  <a:cs typeface="Arial" pitchFamily="34" charset="0"/>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1541594" y="4277090"/>
                <a:ext cx="3811749" cy="821892"/>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918020" y="5410673"/>
                <a:ext cx="2237086" cy="8218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ea typeface="Cambria Math" panose="02040503050406030204" pitchFamily="18" charset="0"/>
                          <a:cs typeface="Arial" pitchFamily="34" charset="0"/>
                        </a:rPr>
                        <m:t>∆</m:t>
                      </m:r>
                      <m:r>
                        <a:rPr lang="en-US" sz="2400" b="0" i="1" smtClean="0">
                          <a:latin typeface="Cambria Math" panose="02040503050406030204" pitchFamily="18" charset="0"/>
                          <a:cs typeface="Arial" pitchFamily="34" charset="0"/>
                        </a:rPr>
                        <m:t>h</m:t>
                      </m:r>
                      <m:r>
                        <a:rPr lang="en-US" sz="2400" b="0" i="1" smtClean="0">
                          <a:latin typeface="Cambria Math" panose="02040503050406030204" pitchFamily="18" charset="0"/>
                          <a:cs typeface="Arial" pitchFamily="34" charset="0"/>
                        </a:rPr>
                        <m:t>=42.25</m:t>
                      </m:r>
                      <m:d>
                        <m:dPr>
                          <m:begChr m:val="["/>
                          <m:endChr m:val="]"/>
                          <m:ctrlPr>
                            <a:rPr lang="en-US" sz="2400" i="1">
                              <a:latin typeface="Cambria Math" panose="02040503050406030204" pitchFamily="18" charset="0"/>
                              <a:ea typeface="Cambria Math" panose="02040503050406030204" pitchFamily="18" charset="0"/>
                              <a:cs typeface="Arial" pitchFamily="34" charset="0"/>
                            </a:rPr>
                          </m:ctrlPr>
                        </m:dPr>
                        <m:e>
                          <m:f>
                            <m:fPr>
                              <m:ctrlPr>
                                <a:rPr lang="en-US" sz="2400" i="1">
                                  <a:latin typeface="Cambria Math" panose="02040503050406030204" pitchFamily="18" charset="0"/>
                                  <a:ea typeface="Cambria Math" panose="02040503050406030204" pitchFamily="18" charset="0"/>
                                  <a:cs typeface="Arial" pitchFamily="34" charset="0"/>
                                </a:rPr>
                              </m:ctrlPr>
                            </m:fPr>
                            <m:num>
                              <m:r>
                                <a:rPr lang="en-US" sz="2400" i="1">
                                  <a:latin typeface="Cambria Math" panose="02040503050406030204" pitchFamily="18" charset="0"/>
                                  <a:ea typeface="Cambria Math" panose="02040503050406030204" pitchFamily="18" charset="0"/>
                                  <a:cs typeface="Arial" pitchFamily="34" charset="0"/>
                                </a:rPr>
                                <m:t>𝑘𝐽</m:t>
                              </m:r>
                            </m:num>
                            <m:den>
                              <m:r>
                                <a:rPr lang="en-US" sz="2400" i="1">
                                  <a:latin typeface="Cambria Math" panose="02040503050406030204" pitchFamily="18" charset="0"/>
                                  <a:ea typeface="Cambria Math" panose="02040503050406030204" pitchFamily="18" charset="0"/>
                                  <a:cs typeface="Arial" pitchFamily="34" charset="0"/>
                                </a:rPr>
                                <m:t>𝑘𝑔</m:t>
                              </m:r>
                            </m:den>
                          </m:f>
                        </m:e>
                      </m:d>
                    </m:oMath>
                  </m:oMathPara>
                </a14:m>
                <a:endParaRPr lang="en-US" sz="2400" dirty="0">
                  <a:latin typeface="Arial" pitchFamily="34" charset="0"/>
                  <a:cs typeface="Arial"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918020" y="5410673"/>
                <a:ext cx="2237086" cy="821892"/>
              </a:xfrm>
              <a:prstGeom prst="rect">
                <a:avLst/>
              </a:prstGeom>
              <a:blipFill>
                <a:blip r:embed="rId6"/>
                <a:stretch>
                  <a:fillRect/>
                </a:stretch>
              </a:blipFill>
            </p:spPr>
            <p:txBody>
              <a:bodyPr/>
              <a:lstStyle/>
              <a:p>
                <a:r>
                  <a:rPr lang="en-US">
                    <a:noFill/>
                  </a:rPr>
                  <a:t> </a:t>
                </a:r>
              </a:p>
            </p:txBody>
          </p:sp>
        </mc:Fallback>
      </mc:AlternateContent>
      <p:sp>
        <p:nvSpPr>
          <p:cNvPr id="5" name="Oval 4">
            <a:extLst>
              <a:ext uri="{FF2B5EF4-FFF2-40B4-BE49-F238E27FC236}">
                <a16:creationId xmlns:a16="http://schemas.microsoft.com/office/drawing/2014/main" id="{2AD03D45-02F3-4042-8875-C1403137ED71}"/>
              </a:ext>
            </a:extLst>
          </p:cNvPr>
          <p:cNvSpPr/>
          <p:nvPr/>
        </p:nvSpPr>
        <p:spPr>
          <a:xfrm>
            <a:off x="199077" y="1601217"/>
            <a:ext cx="8405448" cy="675633"/>
          </a:xfrm>
          <a:prstGeom prst="ellipse">
            <a:avLst/>
          </a:prstGeom>
          <a:no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688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6890861-4B16-40B9-9EE8-90F7D404DB3D}" type="slidenum">
              <a:rPr lang="en-US" smtClean="0">
                <a:solidFill>
                  <a:srgbClr val="000000">
                    <a:tint val="75000"/>
                  </a:srgbClr>
                </a:solidFill>
              </a:rPr>
              <a:pPr/>
              <a:t>5</a:t>
            </a:fld>
            <a:endParaRPr lang="en-US">
              <a:solidFill>
                <a:srgbClr val="000000">
                  <a:tint val="75000"/>
                </a:srgbClr>
              </a:solidFill>
            </a:endParaRPr>
          </a:p>
        </p:txBody>
      </p:sp>
      <p:sp>
        <p:nvSpPr>
          <p:cNvPr id="4" name="Rectangle 3"/>
          <p:cNvSpPr/>
          <p:nvPr/>
        </p:nvSpPr>
        <p:spPr>
          <a:xfrm>
            <a:off x="199077" y="523999"/>
            <a:ext cx="8794745" cy="1077218"/>
          </a:xfrm>
          <a:prstGeom prst="rect">
            <a:avLst/>
          </a:prstGeom>
        </p:spPr>
        <p:txBody>
          <a:bodyPr wrap="square">
            <a:spAutoFit/>
          </a:bodyPr>
          <a:lstStyle/>
          <a:p>
            <a:pPr marL="457200" indent="-457200">
              <a:spcAft>
                <a:spcPts val="1200"/>
              </a:spcAft>
              <a:buFont typeface="+mj-lt"/>
              <a:buAutoNum type="arabicPeriod" startAt="3"/>
            </a:pPr>
            <a:r>
              <a:rPr lang="en-US" sz="1600" dirty="0">
                <a:latin typeface="Arial" pitchFamily="34" charset="0"/>
                <a:cs typeface="Arial" pitchFamily="34" charset="0"/>
              </a:rPr>
              <a:t>Carbon dioxide gas undergoes a process where its state changes from 20 kPa, 350 K to 1000 kPa, 400K.  Calculate the change in the specific enthalpy between these two states.  Assume that the ideal gas law is valid, but the heat capacities vary with temperature according to Table C.14b. </a:t>
            </a:r>
          </a:p>
        </p:txBody>
      </p:sp>
      <p:sp>
        <p:nvSpPr>
          <p:cNvPr id="5" name="TextBox 4"/>
          <p:cNvSpPr txBox="1"/>
          <p:nvPr/>
        </p:nvSpPr>
        <p:spPr>
          <a:xfrm>
            <a:off x="755097" y="1601217"/>
            <a:ext cx="3556551" cy="338554"/>
          </a:xfrm>
          <a:prstGeom prst="rect">
            <a:avLst/>
          </a:prstGeom>
          <a:noFill/>
        </p:spPr>
        <p:txBody>
          <a:bodyPr wrap="none" rtlCol="0">
            <a:spAutoFit/>
          </a:bodyPr>
          <a:lstStyle/>
          <a:p>
            <a:r>
              <a:rPr lang="en-US" sz="1600" dirty="0">
                <a:latin typeface="Arial" pitchFamily="34" charset="0"/>
                <a:cs typeface="Arial" pitchFamily="34" charset="0"/>
              </a:rPr>
              <a:t>From Table C.14b for carbon dioxide,</a:t>
            </a:r>
          </a:p>
        </p:txBody>
      </p:sp>
      <p:graphicFrame>
        <p:nvGraphicFramePr>
          <p:cNvPr id="6" name="Object 5"/>
          <p:cNvGraphicFramePr>
            <a:graphicFrameLocks noChangeAspect="1"/>
          </p:cNvGraphicFramePr>
          <p:nvPr/>
        </p:nvGraphicFramePr>
        <p:xfrm>
          <a:off x="1403210" y="1854395"/>
          <a:ext cx="6318000" cy="555300"/>
        </p:xfrm>
        <a:graphic>
          <a:graphicData uri="http://schemas.openxmlformats.org/presentationml/2006/ole">
            <mc:AlternateContent xmlns:mc="http://schemas.openxmlformats.org/markup-compatibility/2006">
              <mc:Choice xmlns:v="urn:schemas-microsoft-com:vml" Requires="v">
                <p:oleObj name="Equation" r:id="rId3" imgW="5054400" imgH="444240" progId="Equation.DSMT4">
                  <p:embed/>
                </p:oleObj>
              </mc:Choice>
              <mc:Fallback>
                <p:oleObj name="Equation" r:id="rId3" imgW="5054400" imgH="444240" progId="Equation.DSMT4">
                  <p:embed/>
                  <p:pic>
                    <p:nvPicPr>
                      <p:cNvPr id="6" name="Object 5"/>
                      <p:cNvPicPr/>
                      <p:nvPr/>
                    </p:nvPicPr>
                    <p:blipFill>
                      <a:blip r:embed="rId4"/>
                      <a:stretch>
                        <a:fillRect/>
                      </a:stretch>
                    </p:blipFill>
                    <p:spPr>
                      <a:xfrm>
                        <a:off x="1403210" y="1854395"/>
                        <a:ext cx="6318000" cy="555300"/>
                      </a:xfrm>
                      <a:prstGeom prst="rect">
                        <a:avLst/>
                      </a:prstGeom>
                    </p:spPr>
                  </p:pic>
                </p:oleObj>
              </mc:Fallback>
            </mc:AlternateContent>
          </a:graphicData>
        </a:graphic>
      </p:graphicFrame>
      <p:graphicFrame>
        <p:nvGraphicFramePr>
          <p:cNvPr id="7" name="Object 6"/>
          <p:cNvGraphicFramePr>
            <a:graphicFrameLocks noChangeAspect="1"/>
          </p:cNvGraphicFramePr>
          <p:nvPr/>
        </p:nvGraphicFramePr>
        <p:xfrm>
          <a:off x="1422400" y="2524470"/>
          <a:ext cx="6270625" cy="3746500"/>
        </p:xfrm>
        <a:graphic>
          <a:graphicData uri="http://schemas.openxmlformats.org/presentationml/2006/ole">
            <mc:AlternateContent xmlns:mc="http://schemas.openxmlformats.org/markup-compatibility/2006">
              <mc:Choice xmlns:v="urn:schemas-microsoft-com:vml" Requires="v">
                <p:oleObj name="Equation" r:id="rId5" imgW="5016240" imgH="2997000" progId="Equation.DSMT4">
                  <p:embed/>
                </p:oleObj>
              </mc:Choice>
              <mc:Fallback>
                <p:oleObj name="Equation" r:id="rId5" imgW="5016240" imgH="2997000" progId="Equation.DSMT4">
                  <p:embed/>
                  <p:pic>
                    <p:nvPicPr>
                      <p:cNvPr id="7" name="Object 6"/>
                      <p:cNvPicPr/>
                      <p:nvPr/>
                    </p:nvPicPr>
                    <p:blipFill>
                      <a:blip r:embed="rId6"/>
                      <a:stretch>
                        <a:fillRect/>
                      </a:stretch>
                    </p:blipFill>
                    <p:spPr>
                      <a:xfrm>
                        <a:off x="1422400" y="2524470"/>
                        <a:ext cx="6270625" cy="3746500"/>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TextBox 7"/>
              <p:cNvSpPr txBox="1"/>
              <p:nvPr/>
            </p:nvSpPr>
            <p:spPr>
              <a:xfrm>
                <a:off x="1660300" y="6387825"/>
                <a:ext cx="5484835" cy="344005"/>
              </a:xfrm>
              <a:prstGeom prst="rect">
                <a:avLst/>
              </a:prstGeom>
              <a:noFill/>
            </p:spPr>
            <p:txBody>
              <a:bodyPr wrap="none" rtlCol="0">
                <a:spAutoFit/>
              </a:bodyPr>
              <a:lstStyle/>
              <a:p>
                <a:r>
                  <a:rPr lang="en-US" sz="1600" b="1" dirty="0">
                    <a:latin typeface="Arial" pitchFamily="34" charset="0"/>
                    <a:cs typeface="Arial" pitchFamily="34" charset="0"/>
                  </a:rPr>
                  <a:t>Note: </a:t>
                </a:r>
                <a:r>
                  <a:rPr lang="en-US" sz="1600" dirty="0">
                    <a:latin typeface="Arial" pitchFamily="34" charset="0"/>
                    <a:cs typeface="Arial" pitchFamily="34" charset="0"/>
                  </a:rPr>
                  <a:t>units on </a:t>
                </a:r>
                <a14:m>
                  <m:oMath xmlns:m="http://schemas.openxmlformats.org/officeDocument/2006/math">
                    <m:acc>
                      <m:accPr>
                        <m:chr m:val="̅"/>
                        <m:ctrlPr>
                          <a:rPr lang="en-US" sz="1600" i="1" smtClean="0">
                            <a:latin typeface="Cambria Math" panose="02040503050406030204" pitchFamily="18" charset="0"/>
                            <a:cs typeface="Arial" pitchFamily="34" charset="0"/>
                          </a:rPr>
                        </m:ctrlPr>
                      </m:accPr>
                      <m:e>
                        <m:r>
                          <a:rPr lang="en-US" sz="1600" b="0" i="1" smtClean="0">
                            <a:latin typeface="Cambria Math" panose="02040503050406030204" pitchFamily="18" charset="0"/>
                            <a:cs typeface="Arial" pitchFamily="34" charset="0"/>
                          </a:rPr>
                          <m:t>h</m:t>
                        </m:r>
                      </m:e>
                    </m:acc>
                  </m:oMath>
                </a14:m>
                <a:r>
                  <a:rPr lang="en-US" sz="1600" dirty="0">
                    <a:latin typeface="Arial" pitchFamily="34" charset="0"/>
                    <a:cs typeface="Arial" pitchFamily="34" charset="0"/>
                  </a:rPr>
                  <a:t> should be kJ/</a:t>
                </a:r>
                <a:r>
                  <a:rPr lang="en-US" sz="1600" dirty="0" err="1">
                    <a:latin typeface="Arial" pitchFamily="34" charset="0"/>
                    <a:cs typeface="Arial" pitchFamily="34" charset="0"/>
                  </a:rPr>
                  <a:t>kmol</a:t>
                </a:r>
                <a:r>
                  <a:rPr lang="en-US" sz="1600" dirty="0">
                    <a:latin typeface="Arial" pitchFamily="34" charset="0"/>
                    <a:cs typeface="Arial" pitchFamily="34" charset="0"/>
                  </a:rPr>
                  <a:t>, and </a:t>
                </a:r>
                <a14:m>
                  <m:oMath xmlns:m="http://schemas.openxmlformats.org/officeDocument/2006/math">
                    <m:r>
                      <a:rPr lang="en-US" sz="1600" i="1">
                        <a:latin typeface="Cambria Math" panose="02040503050406030204" pitchFamily="18" charset="0"/>
                        <a:cs typeface="Arial" pitchFamily="34" charset="0"/>
                      </a:rPr>
                      <m:t>h</m:t>
                    </m:r>
                    <m:r>
                      <a:rPr lang="en-US" sz="1600" i="1">
                        <a:latin typeface="Cambria Math" panose="02040503050406030204" pitchFamily="18" charset="0"/>
                        <a:cs typeface="Arial" pitchFamily="34" charset="0"/>
                      </a:rPr>
                      <m:t> </m:t>
                    </m:r>
                  </m:oMath>
                </a14:m>
                <a:r>
                  <a:rPr lang="en-US" sz="1600" dirty="0">
                    <a:latin typeface="Arial" pitchFamily="34" charset="0"/>
                    <a:cs typeface="Arial" pitchFamily="34" charset="0"/>
                  </a:rPr>
                  <a:t>should be kJ/kg</a:t>
                </a:r>
              </a:p>
            </p:txBody>
          </p:sp>
        </mc:Choice>
        <mc:Fallback xmlns="">
          <p:sp>
            <p:nvSpPr>
              <p:cNvPr id="8" name="TextBox 7"/>
              <p:cNvSpPr txBox="1">
                <a:spLocks noRot="1" noChangeAspect="1" noMove="1" noResize="1" noEditPoints="1" noAdjustHandles="1" noChangeArrowheads="1" noChangeShapeType="1" noTextEdit="1"/>
              </p:cNvSpPr>
              <p:nvPr/>
            </p:nvSpPr>
            <p:spPr>
              <a:xfrm>
                <a:off x="1660300" y="6387825"/>
                <a:ext cx="5484835" cy="344005"/>
              </a:xfrm>
              <a:prstGeom prst="rect">
                <a:avLst/>
              </a:prstGeom>
              <a:blipFill>
                <a:blip r:embed="rId8"/>
                <a:stretch>
                  <a:fillRect l="-556" t="-3571" b="-23214"/>
                </a:stretch>
              </a:blipFill>
            </p:spPr>
            <p:txBody>
              <a:bodyPr/>
              <a:lstStyle/>
              <a:p>
                <a:r>
                  <a:rPr lang="en-US">
                    <a:noFill/>
                  </a:rPr>
                  <a:t> </a:t>
                </a:r>
              </a:p>
            </p:txBody>
          </p:sp>
        </mc:Fallback>
      </mc:AlternateContent>
    </p:spTree>
    <p:extLst>
      <p:ext uri="{BB962C8B-B14F-4D97-AF65-F5344CB8AC3E}">
        <p14:creationId xmlns:p14="http://schemas.microsoft.com/office/powerpoint/2010/main" val="84814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theme/theme1.xml><?xml version="1.0" encoding="utf-8"?>
<a:theme xmlns:a="http://schemas.openxmlformats.org/drawingml/2006/main" name="1_Office Theme">
  <a:themeElements>
    <a:clrScheme name="Balmer Thermodynamics">
      <a:dk1>
        <a:srgbClr val="000000"/>
      </a:dk1>
      <a:lt1>
        <a:srgbClr val="FFFFFF"/>
      </a:lt1>
      <a:dk2>
        <a:srgbClr val="BFBFBF"/>
      </a:dk2>
      <a:lt2>
        <a:srgbClr val="FFFFFF"/>
      </a:lt2>
      <a:accent1>
        <a:srgbClr val="000000"/>
      </a:accent1>
      <a:accent2>
        <a:srgbClr val="B18E5F"/>
      </a:accent2>
      <a:accent3>
        <a:srgbClr val="CDC9C8"/>
      </a:accent3>
      <a:accent4>
        <a:srgbClr val="076797"/>
      </a:accent4>
      <a:accent5>
        <a:srgbClr val="D20000"/>
      </a:accent5>
      <a:accent6>
        <a:srgbClr val="57797B"/>
      </a:accent6>
      <a:hlink>
        <a:srgbClr val="635476"/>
      </a:hlink>
      <a:folHlink>
        <a:srgbClr val="8F49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497</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4" baseType="lpstr">
      <vt:lpstr>Arial</vt:lpstr>
      <vt:lpstr>Book Antiqua</vt:lpstr>
      <vt:lpstr>Calibri</vt:lpstr>
      <vt:lpstr>Cambria Math</vt:lpstr>
      <vt:lpstr>Symbol</vt:lpstr>
      <vt:lpstr>Tahoma</vt:lpstr>
      <vt:lpstr>Times New Roman</vt:lpstr>
      <vt:lpstr>1_Office Theme</vt:lpstr>
      <vt:lpstr>Equation</vt:lpstr>
      <vt:lpstr>Examples</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dc:title>
  <dc:creator>Steve P</dc:creator>
  <cp:lastModifiedBy>Cordon, Dan (dcordon@uidaho.edu)</cp:lastModifiedBy>
  <cp:revision>21</cp:revision>
  <cp:lastPrinted>2014-01-27T17:12:43Z</cp:lastPrinted>
  <dcterms:created xsi:type="dcterms:W3CDTF">2012-08-28T20:21:29Z</dcterms:created>
  <dcterms:modified xsi:type="dcterms:W3CDTF">2024-01-24T19:04:23Z</dcterms:modified>
</cp:coreProperties>
</file>