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6" r:id="rId8"/>
    <p:sldId id="267" r:id="rId9"/>
    <p:sldId id="268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0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8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83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wmf"/><Relationship Id="rId3" Type="http://schemas.openxmlformats.org/officeDocument/2006/relationships/image" Target="../media/image6.jpe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6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6.wmf"/><Relationship Id="rId2" Type="http://schemas.openxmlformats.org/officeDocument/2006/relationships/notesSlide" Target="../notesSlides/notesSlide7.xml"/><Relationship Id="rId16" Type="http://schemas.openxmlformats.org/officeDocument/2006/relationships/oleObject" Target="../embeddings/oleObject26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20.wmf"/><Relationship Id="rId9" Type="http://schemas.openxmlformats.org/officeDocument/2006/relationships/image" Target="../media/image6.jpeg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7.bin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1.wmf"/><Relationship Id="rId9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Law of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Law of Thermodynamics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2957185"/>
          </a:xfrm>
        </p:spPr>
        <p:txBody>
          <a:bodyPr/>
          <a:lstStyle/>
          <a:p>
            <a:r>
              <a:rPr lang="en-US" dirty="0"/>
              <a:t>What is being studied with the First Law?</a:t>
            </a:r>
          </a:p>
          <a:p>
            <a:pPr lvl="1"/>
            <a:r>
              <a:rPr lang="en-US" dirty="0"/>
              <a:t>Energy</a:t>
            </a:r>
          </a:p>
          <a:p>
            <a:r>
              <a:rPr lang="en-US" dirty="0"/>
              <a:t>Energy</a:t>
            </a:r>
          </a:p>
          <a:p>
            <a:pPr lvl="1"/>
            <a:r>
              <a:rPr lang="en-US" dirty="0"/>
              <a:t>A conserved quantity</a:t>
            </a:r>
          </a:p>
          <a:p>
            <a:r>
              <a:rPr lang="en-US" dirty="0"/>
              <a:t>The Conservation Law becomes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738501"/>
              </p:ext>
            </p:extLst>
          </p:nvPr>
        </p:nvGraphicFramePr>
        <p:xfrm>
          <a:off x="1221170" y="4230250"/>
          <a:ext cx="12001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228600" progId="">
                  <p:embed/>
                </p:oleObj>
              </mc:Choice>
              <mc:Fallback>
                <p:oleObj name="Equation" r:id="rId3" imgW="533160" imgH="228600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170" y="4230250"/>
                        <a:ext cx="120015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68977" y="4197100"/>
            <a:ext cx="5843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Total form (over a finite time period)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994095"/>
              </p:ext>
            </p:extLst>
          </p:nvPr>
        </p:nvGraphicFramePr>
        <p:xfrm>
          <a:off x="1220935" y="4959945"/>
          <a:ext cx="12001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3160" imgH="241200" progId="">
                  <p:embed/>
                </p:oleObj>
              </mc:Choice>
              <mc:Fallback>
                <p:oleObj name="Equation" r:id="rId5" imgW="533160" imgH="24120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935" y="4959945"/>
                        <a:ext cx="12001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74940" y="4941245"/>
            <a:ext cx="5221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Rate form (at an instant in time)</a:t>
            </a:r>
          </a:p>
        </p:txBody>
      </p:sp>
    </p:spTree>
    <p:extLst>
      <p:ext uri="{BB962C8B-B14F-4D97-AF65-F5344CB8AC3E}">
        <p14:creationId xmlns:p14="http://schemas.microsoft.com/office/powerpoint/2010/main" val="8297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System Energy Transport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5" name="Picture 5" descr="C:\Documents and Settings\palaniv\Desktop\jpeg\1\f04-03-978012374996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97" b="8863"/>
          <a:stretch/>
        </p:blipFill>
        <p:spPr bwMode="auto">
          <a:xfrm>
            <a:off x="309045" y="1278320"/>
            <a:ext cx="2998290" cy="26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56827" y="1815990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is the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net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heat transfer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into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 system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56827" y="2277655"/>
            <a:ext cx="5147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is the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net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work transfer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out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of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 system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099037"/>
              </p:ext>
            </p:extLst>
          </p:nvPr>
        </p:nvGraphicFramePr>
        <p:xfrm>
          <a:off x="4959185" y="3010205"/>
          <a:ext cx="19555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77760" imgH="228600" progId="">
                  <p:embed/>
                </p:oleObj>
              </mc:Choice>
              <mc:Fallback>
                <p:oleObj name="Equation" r:id="rId4" imgW="977760" imgH="228600" progId="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185" y="3010205"/>
                        <a:ext cx="195552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051991"/>
              </p:ext>
            </p:extLst>
          </p:nvPr>
        </p:nvGraphicFramePr>
        <p:xfrm>
          <a:off x="4044458" y="1239915"/>
          <a:ext cx="10652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228600" progId="">
                  <p:embed/>
                </p:oleObj>
              </mc:Choice>
              <mc:Fallback>
                <p:oleObj name="Equation" r:id="rId6" imgW="533160" imgH="228600" progId="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458" y="1239915"/>
                        <a:ext cx="10652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4004" y="3945657"/>
            <a:ext cx="841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energy gained by the system is the change of its energy,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321144"/>
              </p:ext>
            </p:extLst>
          </p:nvPr>
        </p:nvGraphicFramePr>
        <p:xfrm>
          <a:off x="1819650" y="4623215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228600" progId="">
                  <p:embed/>
                </p:oleObj>
              </mc:Choice>
              <mc:Fallback>
                <p:oleObj name="Equation" r:id="rId8" imgW="799920" imgH="228600" progId="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650" y="4623215"/>
                        <a:ext cx="1600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727961"/>
              </p:ext>
            </p:extLst>
          </p:nvPr>
        </p:nvGraphicFramePr>
        <p:xfrm>
          <a:off x="1824750" y="5302110"/>
          <a:ext cx="543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17640" imgH="253800" progId="">
                  <p:embed/>
                </p:oleObj>
              </mc:Choice>
              <mc:Fallback>
                <p:oleObj name="Equation" r:id="rId10" imgW="2717640" imgH="253800" progId="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750" y="5302110"/>
                        <a:ext cx="5435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243509"/>
              </p:ext>
            </p:extLst>
          </p:nvPr>
        </p:nvGraphicFramePr>
        <p:xfrm>
          <a:off x="3458255" y="4610820"/>
          <a:ext cx="4775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87520" imgH="253800" progId="">
                  <p:embed/>
                </p:oleObj>
              </mc:Choice>
              <mc:Fallback>
                <p:oleObj name="Equation" r:id="rId12" imgW="2387520" imgH="253800" progId="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255" y="4610820"/>
                        <a:ext cx="4775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82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System Energy Transport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5" name="Picture 5" descr="C:\Documents and Settings\palaniv\Desktop\jpeg\1\f04-03-978012374996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0767" b="8863"/>
          <a:stretch/>
        </p:blipFill>
        <p:spPr bwMode="auto">
          <a:xfrm>
            <a:off x="309045" y="1278320"/>
            <a:ext cx="2460788" cy="26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528053"/>
              </p:ext>
            </p:extLst>
          </p:nvPr>
        </p:nvGraphicFramePr>
        <p:xfrm>
          <a:off x="3284955" y="2008015"/>
          <a:ext cx="508914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08080" imgH="253800" progId="">
                  <p:embed/>
                </p:oleObj>
              </mc:Choice>
              <mc:Fallback>
                <p:oleObj name="Equation" r:id="rId4" imgW="2908080" imgH="253800" progId="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955" y="2008015"/>
                        <a:ext cx="5089140" cy="44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495055"/>
              </p:ext>
            </p:extLst>
          </p:nvPr>
        </p:nvGraphicFramePr>
        <p:xfrm>
          <a:off x="4044458" y="1239915"/>
          <a:ext cx="10652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228600" progId="">
                  <p:embed/>
                </p:oleObj>
              </mc:Choice>
              <mc:Fallback>
                <p:oleObj name="Equation" r:id="rId6" imgW="533160" imgH="228600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458" y="1239915"/>
                        <a:ext cx="10652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66230" y="2630645"/>
            <a:ext cx="5031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Writing out the KE and PE terms,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02698"/>
              </p:ext>
            </p:extLst>
          </p:nvPr>
        </p:nvGraphicFramePr>
        <p:xfrm>
          <a:off x="3227825" y="3483030"/>
          <a:ext cx="5267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09600" imgH="431640" progId="">
                  <p:embed/>
                </p:oleObj>
              </mc:Choice>
              <mc:Fallback>
                <p:oleObj name="Equation" r:id="rId8" imgW="3009600" imgH="431640" progId="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25" y="3483030"/>
                        <a:ext cx="5267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45" y="4466428"/>
            <a:ext cx="8602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is the First Law of Thermodynamics for a closed system!  Notice that this is written in terms of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total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energy.</a:t>
            </a:r>
          </a:p>
        </p:txBody>
      </p:sp>
      <p:sp>
        <p:nvSpPr>
          <p:cNvPr id="7" name="Rectangle 6"/>
          <p:cNvSpPr/>
          <p:nvPr/>
        </p:nvSpPr>
        <p:spPr>
          <a:xfrm>
            <a:off x="3112610" y="3390595"/>
            <a:ext cx="5491915" cy="92172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6ED352E-15B3-4023-B497-CA34B3C991A5}"/>
              </a:ext>
            </a:extLst>
          </p:cNvPr>
          <p:cNvSpPr/>
          <p:nvPr/>
        </p:nvSpPr>
        <p:spPr>
          <a:xfrm>
            <a:off x="2972452" y="3485136"/>
            <a:ext cx="1190555" cy="640145"/>
          </a:xfrm>
          <a:prstGeom prst="ellipse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E3B547-2902-47AE-8890-0700E69C2B6E}"/>
              </a:ext>
            </a:extLst>
          </p:cNvPr>
          <p:cNvSpPr/>
          <p:nvPr/>
        </p:nvSpPr>
        <p:spPr>
          <a:xfrm>
            <a:off x="4163007" y="3404509"/>
            <a:ext cx="4523793" cy="830996"/>
          </a:xfrm>
          <a:prstGeom prst="ellipse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8F76E-3297-4272-81B3-5870E4D71BA3}"/>
              </a:ext>
            </a:extLst>
          </p:cNvPr>
          <p:cNvSpPr txBox="1"/>
          <p:nvPr/>
        </p:nvSpPr>
        <p:spPr>
          <a:xfrm>
            <a:off x="1115550" y="1880277"/>
            <a:ext cx="2688350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Energy crossing system boundary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727B82-3431-457F-86B7-ECA364727225}"/>
              </a:ext>
            </a:extLst>
          </p:cNvPr>
          <p:cNvSpPr txBox="1"/>
          <p:nvPr/>
        </p:nvSpPr>
        <p:spPr>
          <a:xfrm>
            <a:off x="5871051" y="1973526"/>
            <a:ext cx="2688350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Energy change inside the system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D5D8EAC-E7BF-44AF-8B08-7299B31CAFEB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693694" y="2717981"/>
            <a:ext cx="453111" cy="8609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3005FF6-0675-4D28-B3B2-5224B6D60BB0}"/>
              </a:ext>
            </a:extLst>
          </p:cNvPr>
          <p:cNvCxnSpPr>
            <a:cxnSpLocks/>
          </p:cNvCxnSpPr>
          <p:nvPr/>
        </p:nvCxnSpPr>
        <p:spPr>
          <a:xfrm flipH="1">
            <a:off x="6450308" y="2796094"/>
            <a:ext cx="541207" cy="6156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65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 animBg="1"/>
      <p:bldP spid="8" grpId="0" animBg="1"/>
      <p:bldP spid="9" grpId="0" animBg="1"/>
      <p:bldP spid="11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2300"/>
            <a:ext cx="7722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We have just derived the First Law for a closed system,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800775"/>
              </p:ext>
            </p:extLst>
          </p:nvPr>
        </p:nvGraphicFramePr>
        <p:xfrm>
          <a:off x="1922055" y="1739180"/>
          <a:ext cx="5267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431640" progId="">
                  <p:embed/>
                </p:oleObj>
              </mc:Choice>
              <mc:Fallback>
                <p:oleObj name="Equation" r:id="rId3" imgW="3009600" imgH="431640" progId="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055" y="1739180"/>
                        <a:ext cx="5267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45" y="2660095"/>
            <a:ext cx="8651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Since this is a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closed system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the mass must remain constant.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135606"/>
              </p:ext>
            </p:extLst>
          </p:nvPr>
        </p:nvGraphicFramePr>
        <p:xfrm>
          <a:off x="1881900" y="3236975"/>
          <a:ext cx="53784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73320" imgH="431640" progId="">
                  <p:embed/>
                </p:oleObj>
              </mc:Choice>
              <mc:Fallback>
                <p:oleObj name="Equation" r:id="rId5" imgW="3073320" imgH="431640" progId="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900" y="3236975"/>
                        <a:ext cx="53784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24838"/>
              </p:ext>
            </p:extLst>
          </p:nvPr>
        </p:nvGraphicFramePr>
        <p:xfrm>
          <a:off x="1992665" y="5080415"/>
          <a:ext cx="442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27200" imgH="495000" progId="">
                  <p:embed/>
                </p:oleObj>
              </mc:Choice>
              <mc:Fallback>
                <p:oleObj name="Equation" r:id="rId7" imgW="2527200" imgH="495000" progId="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665" y="5080415"/>
                        <a:ext cx="44227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231218"/>
              </p:ext>
            </p:extLst>
          </p:nvPr>
        </p:nvGraphicFramePr>
        <p:xfrm>
          <a:off x="1792640" y="4101600"/>
          <a:ext cx="462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600" imgH="495300" progId="">
                  <p:embed/>
                </p:oleObj>
              </mc:Choice>
              <mc:Fallback>
                <p:oleObj name="Equation" r:id="rId9" imgW="2641600" imgH="495300" progId="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640" y="4101600"/>
                        <a:ext cx="4622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8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System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172580"/>
              </p:ext>
            </p:extLst>
          </p:nvPr>
        </p:nvGraphicFramePr>
        <p:xfrm>
          <a:off x="1916215" y="1739900"/>
          <a:ext cx="5267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431640" progId="">
                  <p:embed/>
                </p:oleObj>
              </mc:Choice>
              <mc:Fallback>
                <p:oleObj name="Equation" r:id="rId3" imgW="3009600" imgH="431640" progId="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215" y="1739900"/>
                        <a:ext cx="5267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126081"/>
              </p:ext>
            </p:extLst>
          </p:nvPr>
        </p:nvGraphicFramePr>
        <p:xfrm>
          <a:off x="2344510" y="2776115"/>
          <a:ext cx="442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27200" imgH="495000" progId="">
                  <p:embed/>
                </p:oleObj>
              </mc:Choice>
              <mc:Fallback>
                <p:oleObj name="Equation" r:id="rId5" imgW="2527200" imgH="495000" progId="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510" y="2776115"/>
                        <a:ext cx="44227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0600" y="1124233"/>
            <a:ext cx="851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over a finite period of time is (making a movie),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150" y="3889055"/>
            <a:ext cx="757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at an instant in time is (taking a picture),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869824"/>
              </p:ext>
            </p:extLst>
          </p:nvPr>
        </p:nvGraphicFramePr>
        <p:xfrm>
          <a:off x="2518065" y="5234035"/>
          <a:ext cx="40894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36760" imgH="482400" progId="">
                  <p:embed/>
                </p:oleObj>
              </mc:Choice>
              <mc:Fallback>
                <p:oleObj name="Equation" r:id="rId7" imgW="2336760" imgH="482400" progId="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8065" y="5234035"/>
                        <a:ext cx="40894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95417"/>
              </p:ext>
            </p:extLst>
          </p:nvPr>
        </p:nvGraphicFramePr>
        <p:xfrm>
          <a:off x="3727090" y="4552953"/>
          <a:ext cx="9334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0" imgH="241200" progId="">
                  <p:embed/>
                </p:oleObj>
              </mc:Choice>
              <mc:Fallback>
                <p:oleObj name="Equation" r:id="rId9" imgW="533160" imgH="241200" progId="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090" y="4552953"/>
                        <a:ext cx="9334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9024"/>
              </p:ext>
            </p:extLst>
          </p:nvPr>
        </p:nvGraphicFramePr>
        <p:xfrm>
          <a:off x="4660540" y="4388570"/>
          <a:ext cx="8445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400" imgH="419040" progId="">
                  <p:embed/>
                </p:oleObj>
              </mc:Choice>
              <mc:Fallback>
                <p:oleObj name="Equation" r:id="rId11" imgW="482400" imgH="419040" progId="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540" y="4388570"/>
                        <a:ext cx="8445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4FF4EB3-1135-4F6C-F16B-85BF3DB422B7}"/>
              </a:ext>
            </a:extLst>
          </p:cNvPr>
          <p:cNvSpPr txBox="1"/>
          <p:nvPr/>
        </p:nvSpPr>
        <p:spPr>
          <a:xfrm>
            <a:off x="0" y="1858446"/>
            <a:ext cx="1691625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Total Form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9B11EA-52A7-60E7-5F49-A110F6590DBA}"/>
              </a:ext>
            </a:extLst>
          </p:cNvPr>
          <p:cNvSpPr txBox="1"/>
          <p:nvPr/>
        </p:nvSpPr>
        <p:spPr>
          <a:xfrm>
            <a:off x="-13245" y="3005740"/>
            <a:ext cx="2088919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Specific Form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1784AC-D152-F739-B451-5A1F47D53FCA}"/>
              </a:ext>
            </a:extLst>
          </p:cNvPr>
          <p:cNvSpPr txBox="1"/>
          <p:nvPr/>
        </p:nvSpPr>
        <p:spPr>
          <a:xfrm>
            <a:off x="6368" y="5397019"/>
            <a:ext cx="1667148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Rate Form</a:t>
            </a:r>
          </a:p>
        </p:txBody>
      </p:sp>
    </p:spTree>
    <p:extLst>
      <p:ext uri="{BB962C8B-B14F-4D97-AF65-F5344CB8AC3E}">
        <p14:creationId xmlns:p14="http://schemas.microsoft.com/office/powerpoint/2010/main" val="28867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System Energy Transport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4651" y="1815990"/>
            <a:ext cx="5118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net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heat transfer rate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into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 system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67006" y="2260790"/>
            <a:ext cx="5375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net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work transfer rate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out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of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the system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180551"/>
              </p:ext>
            </p:extLst>
          </p:nvPr>
        </p:nvGraphicFramePr>
        <p:xfrm>
          <a:off x="4583113" y="3560763"/>
          <a:ext cx="24352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18960" imgH="241200" progId="">
                  <p:embed/>
                </p:oleObj>
              </mc:Choice>
              <mc:Fallback>
                <p:oleObj name="Equation" r:id="rId3" imgW="1218960" imgH="241200" progId="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3560763"/>
                        <a:ext cx="24352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209574"/>
              </p:ext>
            </p:extLst>
          </p:nvPr>
        </p:nvGraphicFramePr>
        <p:xfrm>
          <a:off x="4044950" y="1227138"/>
          <a:ext cx="10652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3160" imgH="241200" progId="">
                  <p:embed/>
                </p:oleObj>
              </mc:Choice>
              <mc:Fallback>
                <p:oleObj name="Equation" r:id="rId5" imgW="533160" imgH="241200" progId="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227138"/>
                        <a:ext cx="106521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4004" y="4234700"/>
            <a:ext cx="7010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net energy transport due to mass transport is,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765518"/>
              </p:ext>
            </p:extLst>
          </p:nvPr>
        </p:nvGraphicFramePr>
        <p:xfrm>
          <a:off x="3811588" y="4734770"/>
          <a:ext cx="14668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38080" imgH="241200" progId="">
                  <p:embed/>
                </p:oleObj>
              </mc:Choice>
              <mc:Fallback>
                <p:oleObj name="Equation" r:id="rId7" imgW="838080" imgH="241200" progId="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4734770"/>
                        <a:ext cx="14668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5" descr="C:\Documents and Settings\palaniv\Desktop\jpeg\1\f04-03-9780123749963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61" b="8258"/>
          <a:stretch/>
        </p:blipFill>
        <p:spPr bwMode="auto">
          <a:xfrm>
            <a:off x="78615" y="1158562"/>
            <a:ext cx="3282801" cy="269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233387"/>
              </p:ext>
            </p:extLst>
          </p:nvPr>
        </p:nvGraphicFramePr>
        <p:xfrm>
          <a:off x="3499005" y="1816050"/>
          <a:ext cx="2664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280" imgH="228600" progId="">
                  <p:embed/>
                </p:oleObj>
              </mc:Choice>
              <mc:Fallback>
                <p:oleObj name="Equation" r:id="rId10" imgW="152280" imgH="228600" progId="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9005" y="1816050"/>
                        <a:ext cx="26649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516419"/>
              </p:ext>
            </p:extLst>
          </p:nvPr>
        </p:nvGraphicFramePr>
        <p:xfrm>
          <a:off x="3499005" y="2266895"/>
          <a:ext cx="3111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480" imgH="203040" progId="">
                  <p:embed/>
                </p:oleObj>
              </mc:Choice>
              <mc:Fallback>
                <p:oleObj name="Equation" r:id="rId12" imgW="177480" imgH="203040" progId="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9005" y="2266895"/>
                        <a:ext cx="3111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019475"/>
              </p:ext>
            </p:extLst>
          </p:nvPr>
        </p:nvGraphicFramePr>
        <p:xfrm>
          <a:off x="3498795" y="2673170"/>
          <a:ext cx="2667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280" imgH="190440" progId="">
                  <p:embed/>
                </p:oleObj>
              </mc:Choice>
              <mc:Fallback>
                <p:oleObj name="Equation" r:id="rId14" imgW="152280" imgH="190440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795" y="2673170"/>
                        <a:ext cx="2667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767006" y="2682709"/>
            <a:ext cx="5298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net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energy transport rate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into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system due to mass flow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811711"/>
              </p:ext>
            </p:extLst>
          </p:nvPr>
        </p:nvGraphicFramePr>
        <p:xfrm>
          <a:off x="1422790" y="5195990"/>
          <a:ext cx="62452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568680" imgH="482400" progId="">
                  <p:embed/>
                </p:oleObj>
              </mc:Choice>
              <mc:Fallback>
                <p:oleObj name="Equation" r:id="rId16" imgW="3568680" imgH="482400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790" y="5195990"/>
                        <a:ext cx="624522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9534980-B423-C65C-E8CB-558ABE49CEAA}"/>
              </a:ext>
            </a:extLst>
          </p:cNvPr>
          <p:cNvCxnSpPr/>
          <p:nvPr/>
        </p:nvCxnSpPr>
        <p:spPr>
          <a:xfrm flipH="1">
            <a:off x="4044950" y="3928265"/>
            <a:ext cx="2831350" cy="806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DAE0B58-3578-2ED1-482E-7DCED920D020}"/>
              </a:ext>
            </a:extLst>
          </p:cNvPr>
          <p:cNvCxnSpPr>
            <a:cxnSpLocks/>
          </p:cNvCxnSpPr>
          <p:nvPr/>
        </p:nvCxnSpPr>
        <p:spPr>
          <a:xfrm flipH="1">
            <a:off x="1720015" y="4887585"/>
            <a:ext cx="2093664" cy="537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24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System Energy Transport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350748"/>
              </p:ext>
            </p:extLst>
          </p:nvPr>
        </p:nvGraphicFramePr>
        <p:xfrm>
          <a:off x="4044950" y="1227138"/>
          <a:ext cx="10652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241200" progId="">
                  <p:embed/>
                </p:oleObj>
              </mc:Choice>
              <mc:Fallback>
                <p:oleObj name="Equation" r:id="rId3" imgW="533160" imgH="24120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227138"/>
                        <a:ext cx="106521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61416" y="1777585"/>
            <a:ext cx="5588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rate that energy is gained by the system is,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564567"/>
              </p:ext>
            </p:extLst>
          </p:nvPr>
        </p:nvGraphicFramePr>
        <p:xfrm>
          <a:off x="3765495" y="2737710"/>
          <a:ext cx="4292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45960" imgH="482400" progId="">
                  <p:embed/>
                </p:oleObj>
              </mc:Choice>
              <mc:Fallback>
                <p:oleObj name="Equation" r:id="rId5" imgW="2145960" imgH="482400" progId="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495" y="2737710"/>
                        <a:ext cx="42926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5" descr="C:\Documents and Settings\palaniv\Desktop\jpeg\1\f04-03-978012374996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61" b="8258"/>
          <a:stretch/>
        </p:blipFill>
        <p:spPr bwMode="auto">
          <a:xfrm>
            <a:off x="78615" y="1158562"/>
            <a:ext cx="3282801" cy="269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745658"/>
              </p:ext>
            </p:extLst>
          </p:nvPr>
        </p:nvGraphicFramePr>
        <p:xfrm>
          <a:off x="533400" y="4619625"/>
          <a:ext cx="8058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71920" imgH="482400" progId="">
                  <p:embed/>
                </p:oleObj>
              </mc:Choice>
              <mc:Fallback>
                <p:oleObj name="Equation" r:id="rId8" imgW="5371920" imgH="482400" progId="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19625"/>
                        <a:ext cx="80581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9780" y="3928265"/>
            <a:ext cx="7646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Substituting the expressions for the transport and gain,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9045" y="5579680"/>
            <a:ext cx="8492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is the First Law of Thermodynamics for an open system!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9045" y="4428335"/>
            <a:ext cx="8492261" cy="107453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03EBB8A-F77D-4EC7-9284-A404E4ECB545}"/>
              </a:ext>
            </a:extLst>
          </p:cNvPr>
          <p:cNvSpPr/>
          <p:nvPr/>
        </p:nvSpPr>
        <p:spPr>
          <a:xfrm>
            <a:off x="256902" y="4518254"/>
            <a:ext cx="6193406" cy="908637"/>
          </a:xfrm>
          <a:prstGeom prst="ellipse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2B10D25-8C41-4FF7-9F92-14BE3FE84454}"/>
              </a:ext>
            </a:extLst>
          </p:cNvPr>
          <p:cNvSpPr/>
          <p:nvPr/>
        </p:nvSpPr>
        <p:spPr>
          <a:xfrm>
            <a:off x="6502451" y="4547390"/>
            <a:ext cx="2313454" cy="830996"/>
          </a:xfrm>
          <a:prstGeom prst="ellipse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E8408A-9C61-4CFB-81C7-97F0A3C7B0D2}"/>
              </a:ext>
            </a:extLst>
          </p:cNvPr>
          <p:cNvSpPr txBox="1"/>
          <p:nvPr/>
        </p:nvSpPr>
        <p:spPr>
          <a:xfrm>
            <a:off x="1115550" y="1880277"/>
            <a:ext cx="2688350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Energy crossing system boundary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CC7B3B-F62B-4C68-A2E1-94DCF21B23BB}"/>
              </a:ext>
            </a:extLst>
          </p:cNvPr>
          <p:cNvSpPr txBox="1"/>
          <p:nvPr/>
        </p:nvSpPr>
        <p:spPr>
          <a:xfrm>
            <a:off x="5871051" y="1973526"/>
            <a:ext cx="2688350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Energy change inside the system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683B53A-99E8-4FDD-9C8A-FE26DC14A4A1}"/>
              </a:ext>
            </a:extLst>
          </p:cNvPr>
          <p:cNvCxnSpPr>
            <a:cxnSpLocks/>
          </p:cNvCxnSpPr>
          <p:nvPr/>
        </p:nvCxnSpPr>
        <p:spPr>
          <a:xfrm>
            <a:off x="2344511" y="2711274"/>
            <a:ext cx="384049" cy="18197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BD8A8C0-4DE1-4ED4-98FC-FD6E94EB19B9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6991516" y="2796094"/>
            <a:ext cx="667662" cy="17512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84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7" grpId="0"/>
      <p:bldP spid="18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Equation </a:t>
            </a:r>
            <a:r>
              <a:rPr lang="en-US"/>
              <a:t>Change If</a:t>
            </a:r>
            <a:r>
              <a:rPr lang="en-US" dirty="0"/>
              <a:t>……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462" y="2405978"/>
            <a:ext cx="86333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No mass crossing boundary?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Steady-State (SS)?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system undergoes a cycle?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Arial" pitchFamily="34" charset="0"/>
                <a:cs typeface="Arial" pitchFamily="34" charset="0"/>
              </a:rPr>
              <a:t>SS with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single inlet/outlet?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44257"/>
              </p:ext>
            </p:extLst>
          </p:nvPr>
        </p:nvGraphicFramePr>
        <p:xfrm>
          <a:off x="678896" y="1383551"/>
          <a:ext cx="8058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71920" imgH="482400" progId="">
                  <p:embed/>
                </p:oleObj>
              </mc:Choice>
              <mc:Fallback>
                <p:oleObj name="Equation" r:id="rId3" imgW="5371920" imgH="482400" progId="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96" y="1383551"/>
                        <a:ext cx="80581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54541" y="1192261"/>
            <a:ext cx="8492261" cy="107453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</TotalTime>
  <Words>332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Tahoma</vt:lpstr>
      <vt:lpstr>Times New Roman</vt:lpstr>
      <vt:lpstr>Office Theme</vt:lpstr>
      <vt:lpstr>Equation</vt:lpstr>
      <vt:lpstr>Lecture 8</vt:lpstr>
      <vt:lpstr>The First Law of Thermodynamics</vt:lpstr>
      <vt:lpstr>Closed System Energy Transport</vt:lpstr>
      <vt:lpstr>Closed System Energy Transport</vt:lpstr>
      <vt:lpstr>The First Law of Thermodynamics</vt:lpstr>
      <vt:lpstr>Closed System Summary</vt:lpstr>
      <vt:lpstr>Open System Energy Transport</vt:lpstr>
      <vt:lpstr>Open System Energy Transport</vt:lpstr>
      <vt:lpstr>How Does Equation Change If……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396</cp:revision>
  <cp:lastPrinted>2012-09-06T23:12:53Z</cp:lastPrinted>
  <dcterms:created xsi:type="dcterms:W3CDTF">2008-11-21T16:06:48Z</dcterms:created>
  <dcterms:modified xsi:type="dcterms:W3CDTF">2024-01-29T18:10:35Z</dcterms:modified>
</cp:coreProperties>
</file>