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4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0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0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71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2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83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89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4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jpeg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7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5.bin"/><Relationship Id="rId22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7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3.wmf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15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wmf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9.png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as an Energy Transport Mode</a:t>
            </a:r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Polytropic Process – </a:t>
            </a:r>
            <a:r>
              <a:rPr lang="en-US" dirty="0">
                <a:solidFill>
                  <a:srgbClr val="FF0000"/>
                </a:solidFill>
              </a:rPr>
              <a:t>Ideal Gas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589233"/>
              </p:ext>
            </p:extLst>
          </p:nvPr>
        </p:nvGraphicFramePr>
        <p:xfrm>
          <a:off x="1698625" y="2155950"/>
          <a:ext cx="5715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57320" imgH="444240" progId="">
                  <p:embed/>
                </p:oleObj>
              </mc:Choice>
              <mc:Fallback>
                <p:oleObj name="Equation" r:id="rId3" imgW="2857320" imgH="44424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2155950"/>
                        <a:ext cx="5715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045" y="1163105"/>
            <a:ext cx="8229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Previously we defined the work done during a polytropic process to be: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045" y="3289293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However,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the fluid behaves like an ideal gas </a:t>
            </a:r>
            <a:b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that relationship can be written as: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813269"/>
              </p:ext>
            </p:extLst>
          </p:nvPr>
        </p:nvGraphicFramePr>
        <p:xfrm>
          <a:off x="2603879" y="4340141"/>
          <a:ext cx="378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92160" imgH="419040" progId="">
                  <p:embed/>
                </p:oleObj>
              </mc:Choice>
              <mc:Fallback>
                <p:oleObj name="Equation" r:id="rId5" imgW="1892160" imgH="419040" progId="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879" y="4340141"/>
                        <a:ext cx="3784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23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New Terminology 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</a:t>
            </a:r>
            <a:r>
              <a:rPr lang="en-US" b="1" dirty="0"/>
              <a:t>aergonic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A process that occurs without any work modes</a:t>
            </a:r>
          </a:p>
          <a:p>
            <a:pPr lvl="1"/>
            <a:r>
              <a:rPr lang="en-US" b="1" dirty="0"/>
              <a:t>Example:</a:t>
            </a:r>
            <a:r>
              <a:rPr lang="en-US" dirty="0"/>
              <a:t>  A process in a sealed, rigid container (without any </a:t>
            </a:r>
            <a:r>
              <a:rPr lang="en-US"/>
              <a:t>shaft work)</a:t>
            </a:r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adiabatic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A process that occurs without any heat transfer modes</a:t>
            </a:r>
          </a:p>
          <a:p>
            <a:pPr lvl="1"/>
            <a:r>
              <a:rPr lang="en-US" b="1" dirty="0"/>
              <a:t>Example:</a:t>
            </a:r>
            <a:r>
              <a:rPr lang="en-US" dirty="0"/>
              <a:t>  A process that occurs in an insulated container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A process that happens so quickly that there isn’t time for heat to be transferred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9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585059"/>
              </p:ext>
            </p:extLst>
          </p:nvPr>
        </p:nvGraphicFramePr>
        <p:xfrm>
          <a:off x="2227263" y="1757363"/>
          <a:ext cx="46577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70000" imgH="279360" progId="">
                  <p:embed/>
                </p:oleObj>
              </mc:Choice>
              <mc:Fallback>
                <p:oleObj name="Equation" r:id="rId3" imgW="2070000" imgH="279360" progId="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1757363"/>
                        <a:ext cx="465772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4650" y="1124700"/>
            <a:ext cx="3126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Physics 211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4650" y="4465129"/>
            <a:ext cx="8548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ME 322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…work can occur in several different ways.  However, they are all analogous to a ‘force’ through a ‘distance’.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475" y="2699305"/>
            <a:ext cx="8002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Questions …	Is work a vector or a scalar?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	When you integrate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do you get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– W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	What is the significance of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dW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180185" y="3160165"/>
            <a:ext cx="198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69795" y="3505810"/>
            <a:ext cx="198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7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Work Modes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5" y="1081702"/>
            <a:ext cx="7757810" cy="518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9905" y="1739180"/>
            <a:ext cx="7565785" cy="2381110"/>
          </a:xfrm>
          <a:prstGeom prst="rect">
            <a:avLst/>
          </a:prstGeom>
          <a:solidFill>
            <a:schemeClr val="accent4">
              <a:alpha val="7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8971" y="4120290"/>
            <a:ext cx="7565785" cy="2073870"/>
          </a:xfrm>
          <a:prstGeom prst="rect">
            <a:avLst/>
          </a:prstGeom>
          <a:solidFill>
            <a:schemeClr val="accent5">
              <a:alpha val="13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35269" y="2891330"/>
            <a:ext cx="162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Mechanical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9333" y="4773175"/>
            <a:ext cx="1553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Other types of Work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354596" y="1836735"/>
            <a:ext cx="351110" cy="351110"/>
          </a:xfrm>
          <a:prstGeom prst="star5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40581" y="2321985"/>
            <a:ext cx="365125" cy="365125"/>
          </a:xfrm>
          <a:prstGeom prst="star5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Moving Boundary Work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dV</a:t>
            </a:r>
            <a:r>
              <a:rPr lang="en-US" dirty="0"/>
              <a:t>) Work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22790" y="4235505"/>
            <a:ext cx="2277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32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Boundary 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738398"/>
              </p:ext>
            </p:extLst>
          </p:nvPr>
        </p:nvGraphicFramePr>
        <p:xfrm>
          <a:off x="450850" y="5332413"/>
          <a:ext cx="147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228600" progId="">
                  <p:embed/>
                </p:oleObj>
              </mc:Choice>
              <mc:Fallback>
                <p:oleObj name="Equation" r:id="rId3" imgW="736560" imgH="228600" progId="">
                  <p:embed/>
                  <p:pic>
                    <p:nvPicPr>
                      <p:cNvPr id="0" name="Picture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332413"/>
                        <a:ext cx="1473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 descr="C:\Documents and Settings\palaniv\Desktop\jpeg\1\f04-05-978012374996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956" b="64136"/>
          <a:stretch/>
        </p:blipFill>
        <p:spPr bwMode="auto">
          <a:xfrm>
            <a:off x="385855" y="1931205"/>
            <a:ext cx="3117742" cy="118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9045" y="1162300"/>
            <a:ext cx="845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Example: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Expansion of a fluid in a piston-cylinder assembly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278725"/>
              </p:ext>
            </p:extLst>
          </p:nvPr>
        </p:nvGraphicFramePr>
        <p:xfrm>
          <a:off x="446977" y="3402990"/>
          <a:ext cx="1397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228600" progId="">
                  <p:embed/>
                </p:oleObj>
              </mc:Choice>
              <mc:Fallback>
                <p:oleObj name="Equation" r:id="rId6" imgW="698400" imgH="228600" progId="">
                  <p:embed/>
                  <p:pic>
                    <p:nvPicPr>
                      <p:cNvPr id="0" name="Picture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977" y="3402990"/>
                        <a:ext cx="1397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336607"/>
              </p:ext>
            </p:extLst>
          </p:nvPr>
        </p:nvGraphicFramePr>
        <p:xfrm>
          <a:off x="450637" y="4005075"/>
          <a:ext cx="1854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27000" imgH="253800" progId="">
                  <p:embed/>
                </p:oleObj>
              </mc:Choice>
              <mc:Fallback>
                <p:oleObj name="Equation" r:id="rId8" imgW="927000" imgH="253800" progId="">
                  <p:embed/>
                  <p:pic>
                    <p:nvPicPr>
                      <p:cNvPr id="0" name="Picture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37" y="4005075"/>
                        <a:ext cx="1854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641563"/>
              </p:ext>
            </p:extLst>
          </p:nvPr>
        </p:nvGraphicFramePr>
        <p:xfrm>
          <a:off x="446977" y="4493775"/>
          <a:ext cx="1955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77760" imgH="393480" progId="">
                  <p:embed/>
                </p:oleObj>
              </mc:Choice>
              <mc:Fallback>
                <p:oleObj name="Equation" r:id="rId10" imgW="977760" imgH="393480" progId="">
                  <p:embed/>
                  <p:pic>
                    <p:nvPicPr>
                      <p:cNvPr id="0" name="Picture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977" y="4493775"/>
                        <a:ext cx="1955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385855" y="5281175"/>
            <a:ext cx="1537902" cy="52893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38450" y="1931205"/>
            <a:ext cx="4727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work done can be found by integration,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55354"/>
              </p:ext>
            </p:extLst>
          </p:nvPr>
        </p:nvGraphicFramePr>
        <p:xfrm>
          <a:off x="4872140" y="2814520"/>
          <a:ext cx="2311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55600" imgH="431640" progId="">
                  <p:embed/>
                </p:oleObj>
              </mc:Choice>
              <mc:Fallback>
                <p:oleObj name="Equation" r:id="rId12" imgW="1155600" imgH="431640" progId="">
                  <p:embed/>
                  <p:pic>
                    <p:nvPicPr>
                      <p:cNvPr id="0" name="Picture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140" y="2814520"/>
                        <a:ext cx="2311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784834"/>
              </p:ext>
            </p:extLst>
          </p:nvPr>
        </p:nvGraphicFramePr>
        <p:xfrm>
          <a:off x="5111750" y="3775075"/>
          <a:ext cx="1905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52200" imgH="431640" progId="">
                  <p:embed/>
                </p:oleObj>
              </mc:Choice>
              <mc:Fallback>
                <p:oleObj name="Equation" r:id="rId14" imgW="952200" imgH="431640" progId="">
                  <p:embed/>
                  <p:pic>
                    <p:nvPicPr>
                      <p:cNvPr id="0" name="Picture 3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3775075"/>
                        <a:ext cx="1905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38450" y="4657960"/>
            <a:ext cx="49965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In order to find the work done, the pressure-volume relationship needs to be known.  Work is a path function!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68435" y="2214563"/>
            <a:ext cx="921720" cy="26431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14815" y="1938338"/>
            <a:ext cx="153620" cy="85010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Work is a Path Function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06840" y="2522652"/>
            <a:ext cx="0" cy="1958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6840" y="4481307"/>
            <a:ext cx="2342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281242" y="2931294"/>
            <a:ext cx="99670" cy="9967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31077" y="2972484"/>
            <a:ext cx="1345674" cy="998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090976"/>
              </p:ext>
            </p:extLst>
          </p:nvPr>
        </p:nvGraphicFramePr>
        <p:xfrm>
          <a:off x="1499600" y="2507280"/>
          <a:ext cx="22842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80" imgH="164880" progId="">
                  <p:embed/>
                </p:oleObj>
              </mc:Choice>
              <mc:Fallback>
                <p:oleObj name="Equation" r:id="rId3" imgW="152280" imgH="164880" progId="">
                  <p:embed/>
                  <p:pic>
                    <p:nvPicPr>
                      <p:cNvPr id="0" name="Picture 5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600" y="2507280"/>
                        <a:ext cx="228420" cy="24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493482"/>
              </p:ext>
            </p:extLst>
          </p:nvPr>
        </p:nvGraphicFramePr>
        <p:xfrm>
          <a:off x="4197350" y="4349497"/>
          <a:ext cx="2857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440" imgH="177480" progId="">
                  <p:embed/>
                </p:oleObj>
              </mc:Choice>
              <mc:Fallback>
                <p:oleObj name="Equation" r:id="rId5" imgW="190440" imgH="177480" progId="">
                  <p:embed/>
                  <p:pic>
                    <p:nvPicPr>
                      <p:cNvPr id="0" name="Picture 5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4349497"/>
                        <a:ext cx="285750" cy="26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205091"/>
              </p:ext>
            </p:extLst>
          </p:nvPr>
        </p:nvGraphicFramePr>
        <p:xfrm>
          <a:off x="2152485" y="2862466"/>
          <a:ext cx="106272" cy="197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560" imgH="164880" progId="">
                  <p:embed/>
                </p:oleObj>
              </mc:Choice>
              <mc:Fallback>
                <p:oleObj name="Equation" r:id="rId7" imgW="88560" imgH="164880" progId="">
                  <p:embed/>
                  <p:pic>
                    <p:nvPicPr>
                      <p:cNvPr id="0" name="Picture 5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485" y="2862466"/>
                        <a:ext cx="106272" cy="197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626916" y="3920962"/>
            <a:ext cx="99670" cy="9967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015399"/>
              </p:ext>
            </p:extLst>
          </p:nvPr>
        </p:nvGraphicFramePr>
        <p:xfrm>
          <a:off x="3765495" y="3866827"/>
          <a:ext cx="150812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0" imgH="164880" progId="">
                  <p:embed/>
                </p:oleObj>
              </mc:Choice>
              <mc:Fallback>
                <p:oleObj name="Equation" r:id="rId9" imgW="126720" imgH="164880" progId="">
                  <p:embed/>
                  <p:pic>
                    <p:nvPicPr>
                      <p:cNvPr id="0" name="Picture 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495" y="3866827"/>
                        <a:ext cx="150812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5044950" y="2522652"/>
            <a:ext cx="0" cy="1958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44950" y="4481307"/>
            <a:ext cx="2342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519352" y="2931294"/>
            <a:ext cx="99670" cy="9967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663387"/>
              </p:ext>
            </p:extLst>
          </p:nvPr>
        </p:nvGraphicFramePr>
        <p:xfrm>
          <a:off x="4737710" y="2507280"/>
          <a:ext cx="22842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80" imgH="164880" progId="">
                  <p:embed/>
                </p:oleObj>
              </mc:Choice>
              <mc:Fallback>
                <p:oleObj name="Equation" r:id="rId11" imgW="152280" imgH="164880" progId="">
                  <p:embed/>
                  <p:pic>
                    <p:nvPicPr>
                      <p:cNvPr id="0" name="Picture 5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710" y="2507280"/>
                        <a:ext cx="228420" cy="24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333507"/>
              </p:ext>
            </p:extLst>
          </p:nvPr>
        </p:nvGraphicFramePr>
        <p:xfrm>
          <a:off x="7435460" y="4349497"/>
          <a:ext cx="2857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440" imgH="177480" progId="">
                  <p:embed/>
                </p:oleObj>
              </mc:Choice>
              <mc:Fallback>
                <p:oleObj name="Equation" r:id="rId12" imgW="190440" imgH="177480" progId="">
                  <p:embed/>
                  <p:pic>
                    <p:nvPicPr>
                      <p:cNvPr id="0" name="Picture 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5460" y="4349497"/>
                        <a:ext cx="285750" cy="26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634535"/>
              </p:ext>
            </p:extLst>
          </p:nvPr>
        </p:nvGraphicFramePr>
        <p:xfrm>
          <a:off x="5390595" y="2862466"/>
          <a:ext cx="106272" cy="197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8560" imgH="164880" progId="">
                  <p:embed/>
                </p:oleObj>
              </mc:Choice>
              <mc:Fallback>
                <p:oleObj name="Equation" r:id="rId13" imgW="88560" imgH="164880" progId="">
                  <p:embed/>
                  <p:pic>
                    <p:nvPicPr>
                      <p:cNvPr id="0" name="Picture 5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0595" y="2862466"/>
                        <a:ext cx="106272" cy="197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6865026" y="3920962"/>
            <a:ext cx="99670" cy="9967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001525"/>
              </p:ext>
            </p:extLst>
          </p:nvPr>
        </p:nvGraphicFramePr>
        <p:xfrm>
          <a:off x="7003605" y="3866827"/>
          <a:ext cx="150812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720" imgH="164880" progId="">
                  <p:embed/>
                </p:oleObj>
              </mc:Choice>
              <mc:Fallback>
                <p:oleObj name="Equation" r:id="rId14" imgW="126720" imgH="164880" progId="">
                  <p:embed/>
                  <p:pic>
                    <p:nvPicPr>
                      <p:cNvPr id="0" name="Picture 5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3605" y="3866827"/>
                        <a:ext cx="150812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30"/>
          <p:cNvSpPr/>
          <p:nvPr/>
        </p:nvSpPr>
        <p:spPr>
          <a:xfrm>
            <a:off x="5579390" y="2982364"/>
            <a:ext cx="1340603" cy="991891"/>
          </a:xfrm>
          <a:custGeom>
            <a:avLst/>
            <a:gdLst>
              <a:gd name="connsiteX0" fmla="*/ 0 w 1340603"/>
              <a:gd name="connsiteY0" fmla="*/ 0 h 991891"/>
              <a:gd name="connsiteX1" fmla="*/ 480447 w 1340603"/>
              <a:gd name="connsiteY1" fmla="*/ 666427 h 991891"/>
              <a:gd name="connsiteX2" fmla="*/ 1340603 w 1340603"/>
              <a:gd name="connsiteY2" fmla="*/ 991891 h 99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0603" h="991891">
                <a:moveTo>
                  <a:pt x="0" y="0"/>
                </a:moveTo>
                <a:cubicBezTo>
                  <a:pt x="128506" y="250556"/>
                  <a:pt x="257013" y="501112"/>
                  <a:pt x="480447" y="666427"/>
                </a:cubicBezTo>
                <a:cubicBezTo>
                  <a:pt x="703881" y="831742"/>
                  <a:pt x="1022242" y="911816"/>
                  <a:pt x="1340603" y="991891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9" idx="4"/>
          </p:cNvCxnSpPr>
          <p:nvPr/>
        </p:nvCxnSpPr>
        <p:spPr>
          <a:xfrm>
            <a:off x="2331077" y="3030964"/>
            <a:ext cx="0" cy="145034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676751" y="3974255"/>
            <a:ext cx="0" cy="50705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72935" y="2982364"/>
            <a:ext cx="0" cy="149894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14861" y="3908535"/>
            <a:ext cx="0" cy="57277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902284"/>
              </p:ext>
            </p:extLst>
          </p:nvPr>
        </p:nvGraphicFramePr>
        <p:xfrm>
          <a:off x="2649975" y="3774825"/>
          <a:ext cx="5778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30120" imgH="241200" progId="">
                  <p:embed/>
                </p:oleObj>
              </mc:Choice>
              <mc:Fallback>
                <p:oleObj name="Equation" r:id="rId15" imgW="330120" imgH="241200" progId="">
                  <p:embed/>
                  <p:pic>
                    <p:nvPicPr>
                      <p:cNvPr id="0" name="Picture 5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975" y="3774825"/>
                        <a:ext cx="5778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495"/>
              </p:ext>
            </p:extLst>
          </p:nvPr>
        </p:nvGraphicFramePr>
        <p:xfrm>
          <a:off x="3614738" y="1201738"/>
          <a:ext cx="1905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52200" imgH="431640" progId="">
                  <p:embed/>
                </p:oleObj>
              </mc:Choice>
              <mc:Fallback>
                <p:oleObj name="Equation" r:id="rId17" imgW="952200" imgH="431640" progId="">
                  <p:embed/>
                  <p:pic>
                    <p:nvPicPr>
                      <p:cNvPr id="0" name="Picture 5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1201738"/>
                        <a:ext cx="1905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374282"/>
              </p:ext>
            </p:extLst>
          </p:nvPr>
        </p:nvGraphicFramePr>
        <p:xfrm>
          <a:off x="5938838" y="3921125"/>
          <a:ext cx="5540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17160" imgH="241200" progId="">
                  <p:embed/>
                </p:oleObj>
              </mc:Choice>
              <mc:Fallback>
                <p:oleObj name="Equation" r:id="rId19" imgW="317160" imgH="241200" progId="">
                  <p:embed/>
                  <p:pic>
                    <p:nvPicPr>
                      <p:cNvPr id="0" name="Picture 5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3921125"/>
                        <a:ext cx="5540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392176" y="2493134"/>
            <a:ext cx="122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Process 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41550" y="249313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Process B</a:t>
            </a: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150052"/>
              </p:ext>
            </p:extLst>
          </p:nvPr>
        </p:nvGraphicFramePr>
        <p:xfrm>
          <a:off x="3786052" y="5097080"/>
          <a:ext cx="154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74360" imgH="241200" progId="">
                  <p:embed/>
                </p:oleObj>
              </mc:Choice>
              <mc:Fallback>
                <p:oleObj name="Equation" r:id="rId21" imgW="774360" imgH="241200" progId="">
                  <p:embed/>
                  <p:pic>
                    <p:nvPicPr>
                      <p:cNvPr id="0" name="Picture 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052" y="5097080"/>
                        <a:ext cx="1549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56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3" grpId="0" animBg="1"/>
      <p:bldP spid="28" grpId="0" animBg="1"/>
      <p:bldP spid="31" grpId="0" animBg="1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u="sng" dirty="0"/>
              <a:t>Polytropic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239915"/>
            <a:ext cx="833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process is common in many thermodynamic analyses. A polytropic process obeys the following relationship,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265776"/>
              </p:ext>
            </p:extLst>
          </p:nvPr>
        </p:nvGraphicFramePr>
        <p:xfrm>
          <a:off x="2465388" y="2300288"/>
          <a:ext cx="200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02960" imgH="228600" progId="">
                  <p:embed/>
                </p:oleObj>
              </mc:Choice>
              <mc:Fallback>
                <p:oleObj name="Equation" r:id="rId3" imgW="1002960" imgH="228600" progId="">
                  <p:embed/>
                  <p:pic>
                    <p:nvPicPr>
                      <p:cNvPr id="0" name="Picture 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2300288"/>
                        <a:ext cx="2006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16111" y="2395962"/>
            <a:ext cx="0" cy="1958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6111" y="4354617"/>
            <a:ext cx="2342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90513" y="2804604"/>
            <a:ext cx="99670" cy="9967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974812"/>
              </p:ext>
            </p:extLst>
          </p:nvPr>
        </p:nvGraphicFramePr>
        <p:xfrm>
          <a:off x="208871" y="2380590"/>
          <a:ext cx="22842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80" imgH="164880" progId="">
                  <p:embed/>
                </p:oleObj>
              </mc:Choice>
              <mc:Fallback>
                <p:oleObj name="Equation" r:id="rId5" imgW="152280" imgH="164880" progId="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71" y="2380590"/>
                        <a:ext cx="228420" cy="24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52720"/>
              </p:ext>
            </p:extLst>
          </p:nvPr>
        </p:nvGraphicFramePr>
        <p:xfrm>
          <a:off x="2906621" y="4222807"/>
          <a:ext cx="2857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40" imgH="177480" progId="">
                  <p:embed/>
                </p:oleObj>
              </mc:Choice>
              <mc:Fallback>
                <p:oleObj name="Equation" r:id="rId7" imgW="190440" imgH="177480" progId="">
                  <p:embed/>
                  <p:pic>
                    <p:nvPicPr>
                      <p:cNvPr id="0" name="Picture 3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621" y="4222807"/>
                        <a:ext cx="285750" cy="26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37272"/>
              </p:ext>
            </p:extLst>
          </p:nvPr>
        </p:nvGraphicFramePr>
        <p:xfrm>
          <a:off x="861756" y="2735776"/>
          <a:ext cx="106272" cy="197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8560" imgH="164880" progId="">
                  <p:embed/>
                </p:oleObj>
              </mc:Choice>
              <mc:Fallback>
                <p:oleObj name="Equation" r:id="rId9" imgW="88560" imgH="164880" progId="">
                  <p:embed/>
                  <p:pic>
                    <p:nvPicPr>
                      <p:cNvPr id="0" name="Picture 3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756" y="2735776"/>
                        <a:ext cx="106272" cy="197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2336187" y="3794272"/>
            <a:ext cx="99670" cy="9967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738798"/>
              </p:ext>
            </p:extLst>
          </p:nvPr>
        </p:nvGraphicFramePr>
        <p:xfrm>
          <a:off x="2474766" y="3740137"/>
          <a:ext cx="150812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164880" progId="">
                  <p:embed/>
                </p:oleObj>
              </mc:Choice>
              <mc:Fallback>
                <p:oleObj name="Equation" r:id="rId11" imgW="126720" imgH="164880" progId="">
                  <p:embed/>
                  <p:pic>
                    <p:nvPicPr>
                      <p:cNvPr id="0" name="Picture 3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766" y="3740137"/>
                        <a:ext cx="150812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1050551" y="2855674"/>
            <a:ext cx="1340603" cy="991891"/>
          </a:xfrm>
          <a:custGeom>
            <a:avLst/>
            <a:gdLst>
              <a:gd name="connsiteX0" fmla="*/ 0 w 1340603"/>
              <a:gd name="connsiteY0" fmla="*/ 0 h 991891"/>
              <a:gd name="connsiteX1" fmla="*/ 480447 w 1340603"/>
              <a:gd name="connsiteY1" fmla="*/ 666427 h 991891"/>
              <a:gd name="connsiteX2" fmla="*/ 1340603 w 1340603"/>
              <a:gd name="connsiteY2" fmla="*/ 991891 h 99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0603" h="991891">
                <a:moveTo>
                  <a:pt x="0" y="0"/>
                </a:moveTo>
                <a:cubicBezTo>
                  <a:pt x="128506" y="250556"/>
                  <a:pt x="257013" y="501112"/>
                  <a:pt x="480447" y="666427"/>
                </a:cubicBezTo>
                <a:cubicBezTo>
                  <a:pt x="703881" y="831742"/>
                  <a:pt x="1022242" y="911816"/>
                  <a:pt x="1340603" y="991891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44096" y="2855674"/>
            <a:ext cx="0" cy="149894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86022" y="3781845"/>
            <a:ext cx="0" cy="57277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761893"/>
              </p:ext>
            </p:extLst>
          </p:nvPr>
        </p:nvGraphicFramePr>
        <p:xfrm>
          <a:off x="1476034" y="3805295"/>
          <a:ext cx="4222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41200" imgH="228600" progId="">
                  <p:embed/>
                </p:oleObj>
              </mc:Choice>
              <mc:Fallback>
                <p:oleObj name="Equation" r:id="rId13" imgW="241200" imgH="228600" progId="">
                  <p:embed/>
                  <p:pic>
                    <p:nvPicPr>
                      <p:cNvPr id="0" name="Picture 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034" y="3805295"/>
                        <a:ext cx="4222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468869"/>
              </p:ext>
            </p:extLst>
          </p:nvPr>
        </p:nvGraphicFramePr>
        <p:xfrm>
          <a:off x="3124420" y="2968140"/>
          <a:ext cx="4673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336760" imgH="431640" progId="">
                  <p:embed/>
                </p:oleObj>
              </mc:Choice>
              <mc:Fallback>
                <p:oleObj name="Equation" r:id="rId15" imgW="2336760" imgH="431640" progId="">
                  <p:embed/>
                  <p:pic>
                    <p:nvPicPr>
                      <p:cNvPr id="0" name="Picture 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420" y="2968140"/>
                        <a:ext cx="46736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47450" y="4580345"/>
            <a:ext cx="8564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constant can be evaluated anywhere on the process curve.  Therefore,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085303"/>
              </p:ext>
            </p:extLst>
          </p:nvPr>
        </p:nvGraphicFramePr>
        <p:xfrm>
          <a:off x="3558050" y="5189945"/>
          <a:ext cx="4470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234880" imgH="444240" progId="">
                  <p:embed/>
                </p:oleObj>
              </mc:Choice>
              <mc:Fallback>
                <p:oleObj name="Equation" r:id="rId17" imgW="2234880" imgH="444240" progId="">
                  <p:embed/>
                  <p:pic>
                    <p:nvPicPr>
                      <p:cNvPr id="0" name="Picture 3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050" y="5189945"/>
                        <a:ext cx="44704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FD8F434-5DCB-456E-BD1A-3D81DD369E2A}"/>
                  </a:ext>
                </a:extLst>
              </p:cNvPr>
              <p:cNvSpPr txBox="1"/>
              <p:nvPr/>
            </p:nvSpPr>
            <p:spPr>
              <a:xfrm>
                <a:off x="5608935" y="2160405"/>
                <a:ext cx="1950342" cy="6896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𝑐𝑜𝑛𝑠𝑡𝑎𝑛𝑡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trike="sngStrike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FD8F434-5DCB-456E-BD1A-3D81DD369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935" y="2160405"/>
                <a:ext cx="1950342" cy="68961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38D4A6F-574A-4D86-BDFA-F73625FB613C}"/>
              </a:ext>
            </a:extLst>
          </p:cNvPr>
          <p:cNvCxnSpPr/>
          <p:nvPr/>
        </p:nvCxnSpPr>
        <p:spPr>
          <a:xfrm>
            <a:off x="4629607" y="2529137"/>
            <a:ext cx="8316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u="sng" dirty="0"/>
              <a:t>Polytropic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3105"/>
            <a:ext cx="35750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Evaluation of the integral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case where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862048"/>
              </p:ext>
            </p:extLst>
          </p:nvPr>
        </p:nvGraphicFramePr>
        <p:xfrm>
          <a:off x="2656850" y="3922580"/>
          <a:ext cx="3835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7360" imgH="444240" progId="">
                  <p:embed/>
                </p:oleObj>
              </mc:Choice>
              <mc:Fallback>
                <p:oleObj name="Equation" r:id="rId3" imgW="1917360" imgH="444240" progId="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850" y="3922580"/>
                        <a:ext cx="3835400" cy="889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9045" y="3291236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case where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= 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045" y="4864108"/>
            <a:ext cx="3341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polytropic process defines a relationship between end states,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662430"/>
              </p:ext>
            </p:extLst>
          </p:nvPr>
        </p:nvGraphicFramePr>
        <p:xfrm>
          <a:off x="3842305" y="4981672"/>
          <a:ext cx="2108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4080" imgH="482400" progId="">
                  <p:embed/>
                </p:oleObj>
              </mc:Choice>
              <mc:Fallback>
                <p:oleObj name="Equation" r:id="rId5" imgW="1054080" imgH="482400" progId="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305" y="4981672"/>
                        <a:ext cx="2108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491943"/>
              </p:ext>
            </p:extLst>
          </p:nvPr>
        </p:nvGraphicFramePr>
        <p:xfrm>
          <a:off x="6645870" y="4909325"/>
          <a:ext cx="1524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760" imgH="507960" progId="">
                  <p:embed/>
                </p:oleObj>
              </mc:Choice>
              <mc:Fallback>
                <p:oleObj name="Equation" r:id="rId7" imgW="761760" imgH="507960" progId="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870" y="4909325"/>
                        <a:ext cx="1524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569060" y="4909325"/>
            <a:ext cx="1600810" cy="109281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C91855-200B-4792-A684-54A3026339D1}"/>
                  </a:ext>
                </a:extLst>
              </p:cNvPr>
              <p:cNvSpPr txBox="1"/>
              <p:nvPr/>
            </p:nvSpPr>
            <p:spPr>
              <a:xfrm>
                <a:off x="3112610" y="1547155"/>
                <a:ext cx="9355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C91855-200B-4792-A684-54A302633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610" y="1547155"/>
                <a:ext cx="935576" cy="369332"/>
              </a:xfrm>
              <a:prstGeom prst="rect">
                <a:avLst/>
              </a:prstGeom>
              <a:blipFill>
                <a:blip r:embed="rId10"/>
                <a:stretch>
                  <a:fillRect l="-3268" r="-653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820B0215-AAFC-4638-AAF9-3F3D78AA42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13345" y="2141869"/>
            <a:ext cx="4527831" cy="9792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6583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Polytropic Process – </a:t>
            </a:r>
            <a:r>
              <a:rPr lang="en-US" dirty="0">
                <a:solidFill>
                  <a:srgbClr val="FF0000"/>
                </a:solidFill>
              </a:rPr>
              <a:t>Ideal Gas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855" y="1239915"/>
            <a:ext cx="4800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previous relationship is valid, independent of the fluid,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12434"/>
              </p:ext>
            </p:extLst>
          </p:nvPr>
        </p:nvGraphicFramePr>
        <p:xfrm>
          <a:off x="6031390" y="1147413"/>
          <a:ext cx="1524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1760" imgH="507960" progId="">
                  <p:embed/>
                </p:oleObj>
              </mc:Choice>
              <mc:Fallback>
                <p:oleObj name="Equation" r:id="rId3" imgW="761760" imgH="50796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390" y="1147413"/>
                        <a:ext cx="1524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5855" y="2314450"/>
            <a:ext cx="5234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the fluid behaves like an ideal gas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38349"/>
              </p:ext>
            </p:extLst>
          </p:nvPr>
        </p:nvGraphicFramePr>
        <p:xfrm>
          <a:off x="2883619" y="2912265"/>
          <a:ext cx="3378201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88760" imgH="507960" progId="">
                  <p:embed/>
                </p:oleObj>
              </mc:Choice>
              <mc:Fallback>
                <p:oleObj name="Equation" r:id="rId5" imgW="1688760" imgH="50796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619" y="2912265"/>
                        <a:ext cx="3378201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855" y="4157890"/>
            <a:ext cx="7989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leads to two additional relationships for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ideal gases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696370"/>
              </p:ext>
            </p:extLst>
          </p:nvPr>
        </p:nvGraphicFramePr>
        <p:xfrm>
          <a:off x="2152485" y="4773175"/>
          <a:ext cx="4826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720" imgH="520560" progId="">
                  <p:embed/>
                </p:oleObj>
              </mc:Choice>
              <mc:Fallback>
                <p:oleObj name="Equation" r:id="rId7" imgW="2412720" imgH="520560" progId="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485" y="4773175"/>
                        <a:ext cx="4826000" cy="1041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5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3093</TotalTime>
  <Words>379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 Antiqua</vt:lpstr>
      <vt:lpstr>Calibri</vt:lpstr>
      <vt:lpstr>Cambria Math</vt:lpstr>
      <vt:lpstr>Tahoma</vt:lpstr>
      <vt:lpstr>Times New Roman</vt:lpstr>
      <vt:lpstr>Office Theme</vt:lpstr>
      <vt:lpstr>Equation</vt:lpstr>
      <vt:lpstr>Lecture 10</vt:lpstr>
      <vt:lpstr>What is Work?</vt:lpstr>
      <vt:lpstr>Possible Work Modes</vt:lpstr>
      <vt:lpstr>Moving Boundary Work</vt:lpstr>
      <vt:lpstr>Moving Boundary Work</vt:lpstr>
      <vt:lpstr>Boundary Work is a Path Function</vt:lpstr>
      <vt:lpstr>The Polytropic Process</vt:lpstr>
      <vt:lpstr>The Polytropic Process</vt:lpstr>
      <vt:lpstr>The Polytropic Process – Ideal Gas</vt:lpstr>
      <vt:lpstr>The Polytropic Process – Ideal Gas</vt:lpstr>
      <vt:lpstr>Some New Terminology ...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441</cp:revision>
  <cp:lastPrinted>2012-09-06T23:12:53Z</cp:lastPrinted>
  <dcterms:created xsi:type="dcterms:W3CDTF">2008-11-21T16:06:48Z</dcterms:created>
  <dcterms:modified xsi:type="dcterms:W3CDTF">2023-09-15T19:03:37Z</dcterms:modified>
</cp:coreProperties>
</file>