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4" r:id="rId3"/>
    <p:sldId id="266" r:id="rId4"/>
    <p:sldId id="265" r:id="rId5"/>
    <p:sldId id="294" r:id="rId6"/>
    <p:sldId id="295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5" tIns="46213" rIns="92425" bIns="462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25" tIns="46213" rIns="92425" bIns="462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For Exam 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895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50-minutes (strictly enforced)</a:t>
            </a:r>
          </a:p>
          <a:p>
            <a:r>
              <a:rPr lang="en-US" dirty="0"/>
              <a:t>Resources allowed</a:t>
            </a:r>
          </a:p>
          <a:p>
            <a:pPr lvl="1"/>
            <a:r>
              <a:rPr lang="en-US" dirty="0"/>
              <a:t>The blue properties booklet</a:t>
            </a:r>
          </a:p>
          <a:p>
            <a:pPr lvl="2"/>
            <a:r>
              <a:rPr lang="en-US" dirty="0"/>
              <a:t>You can write anything you                                          want in the white space of this                                booklet.</a:t>
            </a:r>
          </a:p>
          <a:p>
            <a:pPr lvl="2"/>
            <a:r>
              <a:rPr lang="en-US" dirty="0"/>
              <a:t>NO photocopies, no taping,                                           pasting, photocopies,                                                  or loose papers (exception is </a:t>
            </a:r>
            <a:br>
              <a:rPr lang="en-US" dirty="0"/>
            </a:br>
            <a:r>
              <a:rPr lang="en-US" dirty="0"/>
              <a:t>the table to find phase)</a:t>
            </a:r>
          </a:p>
          <a:p>
            <a:pPr lvl="1"/>
            <a:r>
              <a:rPr lang="en-US" dirty="0"/>
              <a:t>A handheld calculator</a:t>
            </a:r>
          </a:p>
          <a:p>
            <a:pPr lvl="2"/>
            <a:r>
              <a:rPr lang="en-US" dirty="0"/>
              <a:t>No other electronic devices                               may be used including cell phones,                                           computers, tablets,                                                      music players,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910" y="1997110"/>
            <a:ext cx="3264425" cy="41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3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table of conversion factors will be provided with the exam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NO interpolation will be required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  <a:p>
            <a:r>
              <a:rPr lang="en-US" dirty="0"/>
              <a:t>Material covered</a:t>
            </a:r>
          </a:p>
          <a:p>
            <a:pPr lvl="1"/>
            <a:r>
              <a:rPr lang="en-US" dirty="0"/>
              <a:t>Everything since the first day of class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in-class lecture material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in-class problem solutions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assigned reading questions</a:t>
            </a:r>
          </a:p>
          <a:p>
            <a:pPr lvl="2"/>
            <a:r>
              <a:rPr lang="en-US" b="1" dirty="0"/>
              <a:t>All</a:t>
            </a:r>
            <a:r>
              <a:rPr lang="en-US" dirty="0"/>
              <a:t> homework assignments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How to work with </a:t>
            </a:r>
            <a:r>
              <a:rPr lang="en-US" sz="1800" u="sng" dirty="0"/>
              <a:t>moles</a:t>
            </a:r>
            <a:r>
              <a:rPr lang="en-US" sz="1800" dirty="0"/>
              <a:t> as well as </a:t>
            </a:r>
            <a:r>
              <a:rPr lang="en-US" sz="1800" u="sng" dirty="0"/>
              <a:t>mass</a:t>
            </a:r>
            <a:r>
              <a:rPr lang="en-US" sz="1800" dirty="0"/>
              <a:t>?</a:t>
            </a:r>
          </a:p>
          <a:p>
            <a:r>
              <a:rPr lang="en-US" sz="1800" dirty="0"/>
              <a:t>How to work with </a:t>
            </a:r>
            <a:r>
              <a:rPr lang="en-US" sz="1800" u="sng" dirty="0"/>
              <a:t>English</a:t>
            </a:r>
            <a:r>
              <a:rPr lang="en-US" sz="1800" dirty="0"/>
              <a:t> and </a:t>
            </a:r>
            <a:r>
              <a:rPr lang="en-US" sz="1800" u="sng" dirty="0"/>
              <a:t>SI units</a:t>
            </a:r>
            <a:r>
              <a:rPr lang="en-US" sz="1800" dirty="0"/>
              <a:t> (including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/>
              <a:t> )?</a:t>
            </a:r>
          </a:p>
          <a:p>
            <a:r>
              <a:rPr lang="en-US" sz="1800" dirty="0"/>
              <a:t>How to express </a:t>
            </a:r>
            <a:r>
              <a:rPr lang="en-US" sz="1800" u="sng" dirty="0"/>
              <a:t>fundamental dimensions in </a:t>
            </a:r>
            <a:r>
              <a:rPr lang="en-US" sz="1800" u="sng" dirty="0" err="1"/>
              <a:t>FLt</a:t>
            </a:r>
            <a:r>
              <a:rPr lang="en-US" sz="1800" u="sng" dirty="0"/>
              <a:t> or </a:t>
            </a:r>
            <a:r>
              <a:rPr lang="en-US" sz="1800" u="sng" dirty="0" err="1"/>
              <a:t>MLt</a:t>
            </a:r>
            <a:r>
              <a:rPr lang="en-US" sz="1800" dirty="0"/>
              <a:t>? </a:t>
            </a:r>
          </a:p>
          <a:p>
            <a:r>
              <a:rPr lang="en-US" sz="1800" dirty="0"/>
              <a:t>How to distinguish </a:t>
            </a:r>
            <a:r>
              <a:rPr lang="en-US" sz="1800" u="sng" dirty="0"/>
              <a:t>open</a:t>
            </a:r>
            <a:r>
              <a:rPr lang="en-US" sz="1800" dirty="0"/>
              <a:t>, </a:t>
            </a:r>
            <a:r>
              <a:rPr lang="en-US" sz="1800" u="sng" dirty="0"/>
              <a:t>closed</a:t>
            </a:r>
            <a:r>
              <a:rPr lang="en-US" sz="1800" dirty="0"/>
              <a:t>, and </a:t>
            </a:r>
            <a:r>
              <a:rPr lang="en-US" sz="1800" u="sng" dirty="0"/>
              <a:t>isolated</a:t>
            </a:r>
            <a:r>
              <a:rPr lang="en-US" sz="1800" dirty="0"/>
              <a:t> systems?</a:t>
            </a:r>
          </a:p>
          <a:p>
            <a:r>
              <a:rPr lang="en-US" sz="1800" dirty="0"/>
              <a:t>How thermodynamic properties are related to derivatives (as in </a:t>
            </a:r>
            <a:r>
              <a:rPr lang="en-US" sz="1800" dirty="0" err="1"/>
              <a:t>Eqn</a:t>
            </a:r>
            <a:r>
              <a:rPr lang="en-US" sz="1800" dirty="0"/>
              <a:t> 3.7)?</a:t>
            </a:r>
          </a:p>
          <a:p>
            <a:r>
              <a:rPr lang="en-US" sz="1800" dirty="0"/>
              <a:t>How to apply the </a:t>
            </a:r>
            <a:r>
              <a:rPr lang="en-US" sz="1800" u="sng" dirty="0"/>
              <a:t>incompressible substance model</a:t>
            </a:r>
            <a:r>
              <a:rPr lang="en-US" sz="1800" dirty="0"/>
              <a:t>? (using saturation data)</a:t>
            </a:r>
          </a:p>
          <a:p>
            <a:r>
              <a:rPr lang="en-US" sz="1800" dirty="0"/>
              <a:t>How to apply the </a:t>
            </a:r>
            <a:r>
              <a:rPr lang="en-US" sz="1800" u="sng" dirty="0"/>
              <a:t>ideal gas model</a:t>
            </a:r>
            <a:r>
              <a:rPr lang="en-US" sz="1800" dirty="0"/>
              <a:t>? (for PVT behavior as well as for internal energy, w/isochoric heat capacity, and enthalpy, w/isobaric heat capacity)</a:t>
            </a:r>
          </a:p>
          <a:p>
            <a:r>
              <a:rPr lang="en-US" sz="1800" dirty="0"/>
              <a:t>How to apply the </a:t>
            </a:r>
            <a:r>
              <a:rPr lang="en-US" sz="1800" u="sng" dirty="0"/>
              <a:t>real fluid model</a:t>
            </a:r>
            <a:r>
              <a:rPr lang="en-US" sz="1800" dirty="0"/>
              <a:t> (w/property Tables and w/EES)?</a:t>
            </a:r>
          </a:p>
          <a:p>
            <a:r>
              <a:rPr lang="en-US" sz="1800" dirty="0"/>
              <a:t>How to locate thermodynamic states and sketch simple processes on </a:t>
            </a:r>
            <a:r>
              <a:rPr lang="en-US" sz="1800" u="sng" dirty="0"/>
              <a:t>P-T,</a:t>
            </a:r>
            <a:br>
              <a:rPr lang="en-US" sz="1800" u="sng" dirty="0"/>
            </a:br>
            <a:r>
              <a:rPr lang="en-US" sz="1800" u="sng" dirty="0"/>
              <a:t>P-v, and T-v diagrams</a:t>
            </a:r>
            <a:r>
              <a:rPr lang="en-US" sz="1800" dirty="0"/>
              <a:t>? (critical point, triple point, saturation line, fusion line, compressed liquid region, two-phase region, superheated vapor region)</a:t>
            </a:r>
          </a:p>
          <a:p>
            <a:r>
              <a:rPr lang="en-US" sz="1800" dirty="0"/>
              <a:t>What is the meaning of the technical terms inside back cover of your text (except entropy, isentropic, reversible, and availability)?</a:t>
            </a:r>
          </a:p>
          <a:p>
            <a:r>
              <a:rPr lang="en-US" sz="1800" dirty="0"/>
              <a:t>What is </a:t>
            </a:r>
            <a:r>
              <a:rPr lang="en-US" sz="1800" u="sng" dirty="0"/>
              <a:t>quality</a:t>
            </a:r>
            <a:r>
              <a:rPr lang="en-US" sz="1800" dirty="0"/>
              <a:t>? When is it used and how do you calculate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2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know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How to calculate </a:t>
            </a:r>
            <a:r>
              <a:rPr lang="en-US" sz="1800" u="sng" dirty="0"/>
              <a:t>moving boundary work</a:t>
            </a:r>
            <a:r>
              <a:rPr lang="en-US" sz="1800" dirty="0"/>
              <a:t> (for real fluids and for ideal gases)?</a:t>
            </a:r>
          </a:p>
          <a:p>
            <a:r>
              <a:rPr lang="en-US" sz="1800" dirty="0"/>
              <a:t>What is a </a:t>
            </a:r>
            <a:r>
              <a:rPr lang="en-US" sz="1800" u="sng" dirty="0" err="1"/>
              <a:t>polytropic</a:t>
            </a:r>
            <a:r>
              <a:rPr lang="en-US" sz="1800" u="sng" dirty="0"/>
              <a:t> process</a:t>
            </a:r>
            <a:r>
              <a:rPr lang="en-US" sz="1800" dirty="0"/>
              <a:t> (with special values of n for </a:t>
            </a:r>
            <a:r>
              <a:rPr lang="en-US" sz="1800" u="sng" dirty="0"/>
              <a:t>isochoric</a:t>
            </a:r>
            <a:r>
              <a:rPr lang="en-US" sz="1800" dirty="0"/>
              <a:t>, </a:t>
            </a:r>
            <a:r>
              <a:rPr lang="en-US" sz="1800" u="sng" dirty="0"/>
              <a:t>isobaric</a:t>
            </a:r>
            <a:r>
              <a:rPr lang="en-US" sz="1800" dirty="0"/>
              <a:t>, and </a:t>
            </a:r>
            <a:r>
              <a:rPr lang="en-US" sz="1800" u="sng" dirty="0"/>
              <a:t>isothermal</a:t>
            </a:r>
            <a:r>
              <a:rPr lang="en-US" sz="1800" dirty="0"/>
              <a:t> ideal gas processes)? </a:t>
            </a:r>
          </a:p>
          <a:p>
            <a:r>
              <a:rPr lang="en-US" sz="1800" dirty="0"/>
              <a:t>How to apply the </a:t>
            </a:r>
            <a:r>
              <a:rPr lang="en-US" sz="1800" u="sng" dirty="0"/>
              <a:t>Conservation of Mass</a:t>
            </a:r>
            <a:r>
              <a:rPr lang="en-US" sz="1800" dirty="0"/>
              <a:t> to a system?</a:t>
            </a:r>
          </a:p>
          <a:p>
            <a:r>
              <a:rPr lang="en-US" sz="1800" dirty="0"/>
              <a:t>How to apply the </a:t>
            </a:r>
            <a:r>
              <a:rPr lang="en-US" sz="1800" u="sng" dirty="0"/>
              <a:t>First Law of Thermodynamics</a:t>
            </a:r>
            <a:r>
              <a:rPr lang="en-US" sz="1800" dirty="0"/>
              <a:t> to a system?</a:t>
            </a:r>
          </a:p>
          <a:p>
            <a:r>
              <a:rPr lang="en-US" sz="1800" dirty="0"/>
              <a:t>What is the </a:t>
            </a:r>
            <a:r>
              <a:rPr lang="en-US" sz="1800" u="sng" dirty="0"/>
              <a:t>sign convention</a:t>
            </a:r>
            <a:r>
              <a:rPr lang="en-US" sz="1800" dirty="0"/>
              <a:t> for heat, work, and energy transport within the First Law of thermodynamics (as used by engineers)?</a:t>
            </a:r>
          </a:p>
          <a:p>
            <a:r>
              <a:rPr lang="en-US" sz="1800" dirty="0"/>
              <a:t>How to represent processes and cycles on P-V diagrams? How to use these diagrams to visualize process work as well as net cycle work?</a:t>
            </a:r>
          </a:p>
          <a:p>
            <a:r>
              <a:rPr lang="en-US" sz="1800" dirty="0"/>
              <a:t>How to apply a thermodynamic problem solving methodology?</a:t>
            </a:r>
          </a:p>
          <a:p>
            <a:r>
              <a:rPr lang="en-US" sz="1800" dirty="0"/>
              <a:t>How to code in EES (managing units, accessing fluid properties, using parametric tables, checking equations, and formatting results)?</a:t>
            </a:r>
          </a:p>
          <a:p>
            <a:r>
              <a:rPr lang="en-US" sz="1800" dirty="0"/>
              <a:t>Can you calculate First Law efficiency of various systems? </a:t>
            </a:r>
          </a:p>
          <a:p>
            <a:r>
              <a:rPr lang="en-US" sz="1800" dirty="0"/>
              <a:t>Can you use the Air Tables to find values and perform isentropic calculations?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7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want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FE-Style questions on your exam?</a:t>
            </a:r>
          </a:p>
          <a:p>
            <a:pPr lvl="1"/>
            <a:r>
              <a:rPr lang="en-US" sz="1400" dirty="0"/>
              <a:t>These should take ~2-5 minutes per question, so up to 20 of these questions in 50 minutes</a:t>
            </a:r>
          </a:p>
          <a:p>
            <a:pPr lvl="1"/>
            <a:r>
              <a:rPr lang="en-US" sz="1400" dirty="0"/>
              <a:t>Circled correct answer without supporting information gets you no points</a:t>
            </a:r>
          </a:p>
          <a:p>
            <a:pPr lvl="1"/>
            <a:r>
              <a:rPr lang="en-US" sz="1400" dirty="0"/>
              <a:t>Circled incorrect answer, but with reasonable work can get you partial credit</a:t>
            </a:r>
          </a:p>
          <a:p>
            <a:pPr lvl="1"/>
            <a:r>
              <a:rPr lang="en-US" sz="1400" dirty="0"/>
              <a:t>Can be conceptual, or calculation types of questions</a:t>
            </a:r>
          </a:p>
          <a:p>
            <a:endParaRPr lang="en-US" sz="1800" dirty="0"/>
          </a:p>
          <a:p>
            <a:r>
              <a:rPr lang="en-US" sz="1800" dirty="0"/>
              <a:t>Traditional calculation questions? </a:t>
            </a:r>
          </a:p>
          <a:p>
            <a:pPr lvl="1"/>
            <a:r>
              <a:rPr lang="en-US" sz="1400" dirty="0"/>
              <a:t>These should take 12-16 minutes per question, so 3-4 questions in 50 minutes</a:t>
            </a:r>
          </a:p>
          <a:p>
            <a:pPr lvl="1"/>
            <a:r>
              <a:rPr lang="en-US" sz="1400" dirty="0"/>
              <a:t>Need to show all of your work</a:t>
            </a:r>
          </a:p>
          <a:p>
            <a:pPr lvl="1"/>
            <a:endParaRPr lang="en-US" sz="1400" dirty="0"/>
          </a:p>
          <a:p>
            <a:r>
              <a:rPr lang="en-US" sz="1800" dirty="0"/>
              <a:t>A mix of FE and Calculation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</TotalTime>
  <Words>606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Tahoma</vt:lpstr>
      <vt:lpstr>Times New Roman</vt:lpstr>
      <vt:lpstr>Office Theme</vt:lpstr>
      <vt:lpstr>Review For Exam 1</vt:lpstr>
      <vt:lpstr>Exam Information</vt:lpstr>
      <vt:lpstr>Exam Information</vt:lpstr>
      <vt:lpstr>Do you know ...</vt:lpstr>
      <vt:lpstr>Do you know ...</vt:lpstr>
      <vt:lpstr>Do you want ...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540</cp:revision>
  <cp:lastPrinted>2014-02-10T17:40:19Z</cp:lastPrinted>
  <dcterms:created xsi:type="dcterms:W3CDTF">2008-11-21T16:06:48Z</dcterms:created>
  <dcterms:modified xsi:type="dcterms:W3CDTF">2023-08-28T17:36:36Z</dcterms:modified>
</cp:coreProperties>
</file>