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4" r:id="rId3"/>
    <p:sldId id="266" r:id="rId4"/>
    <p:sldId id="267" r:id="rId5"/>
    <p:sldId id="268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50C2"/>
    <a:srgbClr val="5A92EC"/>
    <a:srgbClr val="076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3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 anchor="b"/>
          <a:lstStyle>
            <a:lvl1pPr algn="r">
              <a:defRPr sz="13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7" tIns="48319" rIns="96637" bIns="483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37" tIns="48319" rIns="96637" bIns="4831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 anchor="b"/>
          <a:lstStyle>
            <a:lvl1pPr algn="r">
              <a:defRPr sz="13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74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 smtClean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Lecture 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772400" cy="2438400"/>
          </a:xfrm>
        </p:spPr>
        <p:txBody>
          <a:bodyPr>
            <a:normAutofit/>
          </a:bodyPr>
          <a:lstStyle/>
          <a:p>
            <a:r>
              <a:rPr lang="en-US" dirty="0" smtClean="0"/>
              <a:t>Nozzles/Diffusers, Valves, Heat XGERs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48621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58687" y="2776115"/>
            <a:ext cx="8315951" cy="576075"/>
          </a:xfrm>
          <a:prstGeom prst="rect">
            <a:avLst/>
          </a:prstGeom>
          <a:solidFill>
            <a:schemeClr val="accent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8688" y="1181904"/>
            <a:ext cx="8315951" cy="576075"/>
          </a:xfrm>
          <a:prstGeom prst="rect">
            <a:avLst/>
          </a:prstGeom>
          <a:solidFill>
            <a:schemeClr val="accent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Laws of the Universe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170411"/>
              </p:ext>
            </p:extLst>
          </p:nvPr>
        </p:nvGraphicFramePr>
        <p:xfrm>
          <a:off x="896938" y="3432535"/>
          <a:ext cx="73088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78" name="Equation" r:id="rId4" imgW="4190760" imgH="482400" progId="">
                  <p:embed/>
                </p:oleObj>
              </mc:Choice>
              <mc:Fallback>
                <p:oleObj name="Equation" r:id="rId4" imgW="4190760" imgH="482400" progId="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8" y="3432535"/>
                        <a:ext cx="7308850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616686"/>
              </p:ext>
            </p:extLst>
          </p:nvPr>
        </p:nvGraphicFramePr>
        <p:xfrm>
          <a:off x="3370193" y="1815990"/>
          <a:ext cx="2392362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79" name="Equation" r:id="rId6" imgW="1371600" imgH="444240" progId="">
                  <p:embed/>
                </p:oleObj>
              </mc:Choice>
              <mc:Fallback>
                <p:oleObj name="Equation" r:id="rId6" imgW="1371600" imgH="444240" progId="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0193" y="1815990"/>
                        <a:ext cx="2392362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64974" y="1239110"/>
            <a:ext cx="6786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Conservation of Mass – The Continuity Equation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0849" y="2833321"/>
            <a:ext cx="8387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Conservation of Energy – The First Law of Thermodynamics</a:t>
            </a:r>
          </a:p>
        </p:txBody>
      </p:sp>
    </p:spTree>
    <p:extLst>
      <p:ext uri="{BB962C8B-B14F-4D97-AF65-F5344CB8AC3E}">
        <p14:creationId xmlns:p14="http://schemas.microsoft.com/office/powerpoint/2010/main" val="57243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Steam Whistle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3</a:t>
            </a:fld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914" y="2563354"/>
            <a:ext cx="3804547" cy="2094606"/>
          </a:xfrm>
          <a:prstGeom prst="rect">
            <a:avLst/>
          </a:prstGeom>
          <a:noFill/>
          <a:ln>
            <a:noFill/>
          </a:ln>
        </p:spPr>
      </p:pic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2577" name="Object 1"/>
          <p:cNvGraphicFramePr>
            <a:graphicFrameLocks noChangeAspect="1"/>
          </p:cNvGraphicFramePr>
          <p:nvPr/>
        </p:nvGraphicFramePr>
        <p:xfrm>
          <a:off x="852180" y="4657960"/>
          <a:ext cx="6664941" cy="861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3" r:id="rId4" imgW="3683000" imgH="482600" progId="">
                  <p:embed/>
                </p:oleObj>
              </mc:Choice>
              <mc:Fallback>
                <p:oleObj r:id="rId4" imgW="3683000" imgH="48260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180" y="4657960"/>
                        <a:ext cx="6664941" cy="861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270640" y="1239915"/>
            <a:ext cx="871584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6.13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A steam whistle is devised by attaching a simple converging nozzle to a steam line.  At the inlet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the whistle, the pressure is 60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psia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the temperature is 600°F, and the velocity is 10 ft/s.  The steam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expands and accelerates horizontally to the outlet, where the pressure and temperature are 14.7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psia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500°F.  Determine the stem velocity at the whistle outlet.  Assume the process is adiabatic,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aergonic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steady flow.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997395" y="5519064"/>
          <a:ext cx="23876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4" name="Equation" r:id="rId6" imgW="1371600" imgH="444240" progId="">
                  <p:embed/>
                </p:oleObj>
              </mc:Choice>
              <mc:Fallback>
                <p:oleObj name="Equation" r:id="rId6" imgW="1371600" imgH="4442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395" y="5519064"/>
                        <a:ext cx="23876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Throttling Valve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4</a:t>
            </a:fld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725" y="2353661"/>
            <a:ext cx="3448715" cy="1935888"/>
          </a:xfrm>
          <a:prstGeom prst="rect">
            <a:avLst/>
          </a:prstGeom>
          <a:noFill/>
          <a:ln>
            <a:noFill/>
          </a:ln>
        </p:spPr>
      </p:pic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8721" name="Object 1"/>
          <p:cNvGraphicFramePr>
            <a:graphicFrameLocks noChangeAspect="1"/>
          </p:cNvGraphicFramePr>
          <p:nvPr/>
        </p:nvGraphicFramePr>
        <p:xfrm>
          <a:off x="1192360" y="4572516"/>
          <a:ext cx="6606428" cy="853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7" r:id="rId4" imgW="3683000" imgH="482600" progId="">
                  <p:embed/>
                </p:oleObj>
              </mc:Choice>
              <mc:Fallback>
                <p:oleObj r:id="rId4" imgW="3683000" imgH="48260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360" y="4572516"/>
                        <a:ext cx="6606428" cy="853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309045" y="1324084"/>
            <a:ext cx="80249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6.19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Wet steam is throttled adiabatically and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aergonically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from 800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psia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 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psia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200°F.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If the inlet and exit velocities and heights are equal, what is the ratio of the exit area to the inlet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area for this device?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189420" y="5519738"/>
          <a:ext cx="23876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8" name="Equation" r:id="rId6" imgW="1371600" imgH="444240" progId="">
                  <p:embed/>
                </p:oleObj>
              </mc:Choice>
              <mc:Fallback>
                <p:oleObj name="Equation" r:id="rId6" imgW="1371600" imgH="4442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420" y="5519738"/>
                        <a:ext cx="23876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Feedwater</a:t>
            </a:r>
            <a:r>
              <a:rPr lang="en-US" dirty="0" smtClean="0"/>
              <a:t> Heater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6.30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steady state, steady flow, adiabatic,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aergonic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feedwater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heater shown is used in an electric power plant.  It mixes superheated steam with saturated liquid water to produce a low-quality outflow, in which 10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lbm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/s of superheated steam at 80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psia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and 500°F is mixed with saturated liquid water at 80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psia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 The outlet stream has a quality of 10% at 80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psia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 What is the mass flow rate of the saturated liquid water flow stream?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5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435" y="2663507"/>
            <a:ext cx="5064800" cy="2109668"/>
          </a:xfrm>
          <a:prstGeom prst="rect">
            <a:avLst/>
          </a:prstGeom>
          <a:noFill/>
          <a:ln>
            <a:noFill/>
          </a:ln>
        </p:spPr>
      </p:pic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7697" name="Object 1"/>
          <p:cNvGraphicFramePr>
            <a:graphicFrameLocks noChangeAspect="1"/>
          </p:cNvGraphicFramePr>
          <p:nvPr/>
        </p:nvGraphicFramePr>
        <p:xfrm>
          <a:off x="304800" y="4773175"/>
          <a:ext cx="8363267" cy="778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3" r:id="rId4" imgW="5118100" imgH="482600" progId="">
                  <p:embed/>
                </p:oleObj>
              </mc:Choice>
              <mc:Fallback>
                <p:oleObj r:id="rId4" imgW="5118100" imgH="48260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773175"/>
                        <a:ext cx="8363267" cy="7787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3227824" y="5594568"/>
          <a:ext cx="2156975" cy="699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4" name="Equation" r:id="rId6" imgW="1371600" imgH="444240" progId="">
                  <p:embed/>
                </p:oleObj>
              </mc:Choice>
              <mc:Fallback>
                <p:oleObj name="Equation" r:id="rId6" imgW="1371600" imgH="4442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824" y="5594568"/>
                        <a:ext cx="2156975" cy="6998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3724</TotalTime>
  <Words>190</Words>
  <Application>Microsoft Office PowerPoint</Application>
  <PresentationFormat>On-screen Show (4:3)</PresentationFormat>
  <Paragraphs>20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Equation</vt:lpstr>
      <vt:lpstr>Lecture 15</vt:lpstr>
      <vt:lpstr>The Laws of the Universe</vt:lpstr>
      <vt:lpstr>Steam Whistle</vt:lpstr>
      <vt:lpstr>Throttling Valve</vt:lpstr>
      <vt:lpstr>Feedwater Heater</vt:lpstr>
    </vt:vector>
  </TitlesOfParts>
  <Company>University of Idaho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Beyerlein, Steven</cp:lastModifiedBy>
  <cp:revision>580</cp:revision>
  <cp:lastPrinted>2012-09-21T02:34:33Z</cp:lastPrinted>
  <dcterms:created xsi:type="dcterms:W3CDTF">2008-11-21T16:06:48Z</dcterms:created>
  <dcterms:modified xsi:type="dcterms:W3CDTF">2014-02-24T18:03:06Z</dcterms:modified>
</cp:coreProperties>
</file>