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6" r:id="rId12"/>
    <p:sldId id="275" r:id="rId1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50C2"/>
    <a:srgbClr val="5A92EC"/>
    <a:srgbClr val="0767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90" d="100"/>
          <a:sy n="90" d="100"/>
        </p:scale>
        <p:origin x="131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37" tIns="48319" rIns="96637" bIns="48319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37" tIns="48319" rIns="96637" bIns="48319" rtlCol="0"/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37" tIns="48319" rIns="96637" bIns="48319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37" tIns="48319" rIns="96637" bIns="48319" rtlCol="0" anchor="b"/>
          <a:lstStyle>
            <a:lvl1pPr algn="r">
              <a:defRPr sz="1300"/>
            </a:lvl1pPr>
          </a:lstStyle>
          <a:p>
            <a:fld id="{98DAE91A-F90A-43FB-A228-D421B11EE7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860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37" tIns="48319" rIns="96637" bIns="48319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37" tIns="48319" rIns="96637" bIns="48319" rtlCol="0"/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2188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7" tIns="48319" rIns="96637" bIns="4831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37" tIns="48319" rIns="96637" bIns="4831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37" tIns="48319" rIns="96637" bIns="48319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37" tIns="48319" rIns="96637" bIns="48319" rtlCol="0" anchor="b"/>
          <a:lstStyle>
            <a:lvl1pPr algn="r">
              <a:defRPr sz="1300"/>
            </a:lvl1pPr>
          </a:lstStyle>
          <a:p>
            <a:fld id="{1AB10860-0700-4C13-9D34-728C005124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9643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05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0248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2124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1499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796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23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7369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7369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7369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7369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736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5396" y="2382510"/>
            <a:ext cx="7622804" cy="1470025"/>
          </a:xfrm>
        </p:spPr>
        <p:txBody>
          <a:bodyPr>
            <a:normAutofit/>
          </a:bodyPr>
          <a:lstStyle>
            <a:lvl1pPr algn="r">
              <a:defRPr sz="3600" b="1">
                <a:latin typeface="Arial" pitchFamily="34" charset="0"/>
                <a:ea typeface="Tahoma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947785"/>
            <a:ext cx="7620000" cy="2438400"/>
          </a:xfrm>
        </p:spPr>
        <p:txBody>
          <a:bodyPr/>
          <a:lstStyle>
            <a:lvl1pPr marL="0" indent="0" algn="l">
              <a:buNone/>
              <a:defRPr>
                <a:solidFill>
                  <a:schemeClr val="accent1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678246" y="2375316"/>
            <a:ext cx="157150" cy="157247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81050" y="2382510"/>
            <a:ext cx="777715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 userDrawn="1"/>
        </p:nvSpPr>
        <p:spPr>
          <a:xfrm>
            <a:off x="8305800" y="3947785"/>
            <a:ext cx="152400" cy="2421651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681050" y="6369436"/>
            <a:ext cx="7777150" cy="1657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 userDrawn="1"/>
        </p:nvSpPr>
        <p:spPr>
          <a:xfrm>
            <a:off x="681050" y="3871585"/>
            <a:ext cx="7777150" cy="7620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678246" y="1236542"/>
            <a:ext cx="6236459" cy="1138773"/>
          </a:xfrm>
          <a:prstGeom prst="rect">
            <a:avLst/>
          </a:prstGeom>
          <a:solidFill>
            <a:srgbClr val="076797"/>
          </a:solidFill>
          <a:ln>
            <a:solidFill>
              <a:srgbClr val="07679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Department </a:t>
            </a:r>
            <a:r>
              <a:rPr lang="en-US" sz="1400" b="0" i="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of</a:t>
            </a:r>
            <a:r>
              <a:rPr lang="en-US" sz="1800" b="0" i="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 Mechanical Engineering</a:t>
            </a:r>
          </a:p>
          <a:p>
            <a:pPr algn="ctr"/>
            <a:r>
              <a:rPr lang="en-US" sz="2400" b="1" i="0" dirty="0">
                <a:solidFill>
                  <a:schemeClr val="accent1"/>
                </a:solidFill>
                <a:effectLst>
                  <a:outerShdw blurRad="50800" dist="38100" dir="2700000" algn="tl" rotWithShape="0">
                    <a:schemeClr val="accent3">
                      <a:lumMod val="40000"/>
                      <a:lumOff val="60000"/>
                      <a:alpha val="40000"/>
                    </a:scheme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ME 322 – Mechanical Engineering Thermodynamics</a:t>
            </a:r>
            <a:endParaRPr lang="en-US" sz="2400" b="1" dirty="0">
              <a:solidFill>
                <a:schemeClr val="accent1"/>
              </a:solidFill>
              <a:effectLst>
                <a:outerShdw blurRad="50800" dist="38100" dir="2700000" algn="tl" rotWithShape="0">
                  <a:schemeClr val="accent3">
                    <a:lumMod val="40000"/>
                    <a:lumOff val="60000"/>
                    <a:alpha val="40000"/>
                  </a:schemeClr>
                </a:outerShdw>
              </a:effectLst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pic>
        <p:nvPicPr>
          <p:cNvPr id="9218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246" y="241385"/>
            <a:ext cx="4008735" cy="925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G:\STEVE_HP7E\My Documents\My Pictures\Official UI Art\04UI_Seal-Black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202980"/>
            <a:ext cx="1814397" cy="1814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7E150-72F3-44C5-96E5-C72CE1B25613}" type="datetime1">
              <a:rPr lang="en-US" smtClean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11049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304800" y="190500"/>
            <a:ext cx="152400" cy="9144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975A4-B7E8-425F-BB24-BD800D4E6C4A}" type="datetime1">
              <a:rPr lang="en-US" smtClean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86295"/>
            <a:ext cx="8382000" cy="516210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>
            <a:lvl1pPr algn="ctr">
              <a:defRPr i="0"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fld id="{16890861-4B16-40B9-9EE8-90F7D404DB3D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04800" y="1046303"/>
            <a:ext cx="83820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304800" y="6288088"/>
            <a:ext cx="838200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304800" y="190501"/>
            <a:ext cx="152400" cy="85739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868362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4800" y="1046303"/>
            <a:ext cx="83820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304800" y="190501"/>
            <a:ext cx="152400" cy="85739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>
            <a:lvl1pPr algn="ctr">
              <a:defRPr i="0"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fld id="{16890861-4B16-40B9-9EE8-90F7D404DB3D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304800" y="6288088"/>
            <a:ext cx="838200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Book Antiqu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Book Antiqua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856D-A7D5-4A83-86A1-E405EB9F6480}" type="datetime1">
              <a:rPr lang="en-US" smtClean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81100"/>
            <a:ext cx="4038600" cy="50673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81100"/>
            <a:ext cx="4038600" cy="50673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FFE05-D46B-4769-8980-F59A989191A1}" type="datetime1">
              <a:rPr lang="en-US" smtClean="0"/>
              <a:pPr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1104900"/>
            <a:ext cx="8388685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304800" y="192088"/>
            <a:ext cx="152400" cy="914400"/>
          </a:xfrm>
          <a:prstGeom prst="rect">
            <a:avLst/>
          </a:prstGeom>
          <a:solidFill>
            <a:srgbClr val="0767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76797"/>
              </a:solidFill>
            </a:endParaRPr>
          </a:p>
        </p:txBody>
      </p:sp>
      <p:pic>
        <p:nvPicPr>
          <p:cNvPr id="12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81100"/>
            <a:ext cx="4040188" cy="9937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35425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chemeClr val="accent5"/>
                </a:solidFill>
              </a:defRPr>
            </a:lvl2pPr>
            <a:lvl3pPr>
              <a:defRPr sz="1800"/>
            </a:lvl3pPr>
            <a:lvl4pPr>
              <a:defRPr sz="1600">
                <a:solidFill>
                  <a:schemeClr val="accent5"/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9200"/>
            <a:ext cx="4041775" cy="9556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35425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chemeClr val="accent5"/>
                </a:solidFill>
              </a:defRPr>
            </a:lvl2pPr>
            <a:lvl3pPr>
              <a:defRPr sz="1800"/>
            </a:lvl3pPr>
            <a:lvl4pPr>
              <a:defRPr sz="1600">
                <a:solidFill>
                  <a:schemeClr val="accent5"/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C6B8-8C04-4296-89D4-905557259A71}" type="datetime1">
              <a:rPr lang="en-US" smtClean="0"/>
              <a:pPr/>
              <a:t>2/26/2024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" y="1104900"/>
            <a:ext cx="8229600" cy="158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 userDrawn="1"/>
        </p:nvSpPr>
        <p:spPr>
          <a:xfrm>
            <a:off x="304800" y="190500"/>
            <a:ext cx="152400" cy="9144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8394-1289-49A0-97B1-D7C884EA7072}" type="datetime1">
              <a:rPr lang="en-US" smtClean="0"/>
              <a:pPr/>
              <a:t>2/26/2024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7CC5D-15E3-4648-8232-2D20786571C0}" type="datetime1">
              <a:rPr lang="en-US" smtClean="0"/>
              <a:pPr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D9EE-AF68-4C74-80AF-2224FB38186F}" type="datetime1">
              <a:rPr lang="en-US" smtClean="0"/>
              <a:pPr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3627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75477-58BD-4A28-9926-AB4BEBA63B4E}" type="datetime1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91200" y="63627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627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90861-4B16-40B9-9EE8-90F7D404DB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Tahoma" pitchFamily="34" charset="0"/>
          <a:ea typeface="+mj-ea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76797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76797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13" Type="http://schemas.openxmlformats.org/officeDocument/2006/relationships/image" Target="../media/image32.wmf"/><Relationship Id="rId3" Type="http://schemas.openxmlformats.org/officeDocument/2006/relationships/image" Target="../media/image16.jpeg"/><Relationship Id="rId7" Type="http://schemas.openxmlformats.org/officeDocument/2006/relationships/image" Target="../media/image10.wmf"/><Relationship Id="rId12" Type="http://schemas.openxmlformats.org/officeDocument/2006/relationships/oleObject" Target="../embeddings/oleObject44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41.bin"/><Relationship Id="rId11" Type="http://schemas.openxmlformats.org/officeDocument/2006/relationships/image" Target="../media/image31.wmf"/><Relationship Id="rId5" Type="http://schemas.openxmlformats.org/officeDocument/2006/relationships/image" Target="../media/image9.wmf"/><Relationship Id="rId10" Type="http://schemas.openxmlformats.org/officeDocument/2006/relationships/oleObject" Target="../embeddings/oleObject43.bin"/><Relationship Id="rId4" Type="http://schemas.openxmlformats.org/officeDocument/2006/relationships/oleObject" Target="../embeddings/oleObject40.bin"/><Relationship Id="rId9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5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oleObject" Target="../embeddings/oleObject45.bin"/><Relationship Id="rId7" Type="http://schemas.openxmlformats.org/officeDocument/2006/relationships/image" Target="../media/image11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34.jpeg"/><Relationship Id="rId4" Type="http://schemas.openxmlformats.org/officeDocument/2006/relationships/image" Target="../media/image12.wmf"/><Relationship Id="rId9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oleObject" Target="../embeddings/oleObject1.bin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6.jpeg"/><Relationship Id="rId7" Type="http://schemas.openxmlformats.org/officeDocument/2006/relationships/image" Target="../media/image10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11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image" Target="../media/image9.wmf"/><Relationship Id="rId18" Type="http://schemas.openxmlformats.org/officeDocument/2006/relationships/oleObject" Target="../embeddings/oleObject13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oleObject" Target="../embeddings/oleObject10.bin"/><Relationship Id="rId17" Type="http://schemas.openxmlformats.org/officeDocument/2006/relationships/image" Target="../media/image11.wmf"/><Relationship Id="rId2" Type="http://schemas.openxmlformats.org/officeDocument/2006/relationships/notesSlide" Target="../notesSlides/notesSlide5.xml"/><Relationship Id="rId16" Type="http://schemas.openxmlformats.org/officeDocument/2006/relationships/oleObject" Target="../embeddings/oleObject12.bin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wmf"/><Relationship Id="rId11" Type="http://schemas.openxmlformats.org/officeDocument/2006/relationships/image" Target="../media/image16.jpeg"/><Relationship Id="rId5" Type="http://schemas.openxmlformats.org/officeDocument/2006/relationships/oleObject" Target="../embeddings/oleObject7.bin"/><Relationship Id="rId15" Type="http://schemas.openxmlformats.org/officeDocument/2006/relationships/image" Target="../media/image10.wmf"/><Relationship Id="rId10" Type="http://schemas.openxmlformats.org/officeDocument/2006/relationships/image" Target="../media/image15.wmf"/><Relationship Id="rId19" Type="http://schemas.openxmlformats.org/officeDocument/2006/relationships/image" Target="../media/image17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9.bin"/><Relationship Id="rId14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4.wmf"/><Relationship Id="rId3" Type="http://schemas.openxmlformats.org/officeDocument/2006/relationships/image" Target="../media/image16.jpeg"/><Relationship Id="rId7" Type="http://schemas.openxmlformats.org/officeDocument/2006/relationships/image" Target="../media/image10.wmf"/><Relationship Id="rId12" Type="http://schemas.openxmlformats.org/officeDocument/2006/relationships/oleObject" Target="../embeddings/oleObject18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18.wmf"/><Relationship Id="rId5" Type="http://schemas.openxmlformats.org/officeDocument/2006/relationships/image" Target="../media/image9.wmf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image" Target="../media/image20.wmf"/><Relationship Id="rId3" Type="http://schemas.openxmlformats.org/officeDocument/2006/relationships/image" Target="../media/image16.jpeg"/><Relationship Id="rId7" Type="http://schemas.openxmlformats.org/officeDocument/2006/relationships/image" Target="../media/image10.wmf"/><Relationship Id="rId12" Type="http://schemas.openxmlformats.org/officeDocument/2006/relationships/oleObject" Target="../embeddings/oleObject23.bin"/><Relationship Id="rId17" Type="http://schemas.openxmlformats.org/officeDocument/2006/relationships/image" Target="../media/image13.wmf"/><Relationship Id="rId2" Type="http://schemas.openxmlformats.org/officeDocument/2006/relationships/notesSlide" Target="../notesSlides/notesSlide7.xml"/><Relationship Id="rId16" Type="http://schemas.openxmlformats.org/officeDocument/2006/relationships/oleObject" Target="../embeddings/oleObject7.bin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19.wmf"/><Relationship Id="rId5" Type="http://schemas.openxmlformats.org/officeDocument/2006/relationships/image" Target="../media/image9.wmf"/><Relationship Id="rId15" Type="http://schemas.openxmlformats.org/officeDocument/2006/relationships/image" Target="../media/image21.wmf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9.bin"/><Relationship Id="rId9" Type="http://schemas.openxmlformats.org/officeDocument/2006/relationships/image" Target="../media/image11.wmf"/><Relationship Id="rId14" Type="http://schemas.openxmlformats.org/officeDocument/2006/relationships/oleObject" Target="../embeddings/oleObject24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image" Target="../media/image23.wmf"/><Relationship Id="rId3" Type="http://schemas.openxmlformats.org/officeDocument/2006/relationships/image" Target="../media/image16.jpeg"/><Relationship Id="rId7" Type="http://schemas.openxmlformats.org/officeDocument/2006/relationships/image" Target="../media/image10.wmf"/><Relationship Id="rId12" Type="http://schemas.openxmlformats.org/officeDocument/2006/relationships/oleObject" Target="../embeddings/oleObject29.bin"/><Relationship Id="rId17" Type="http://schemas.openxmlformats.org/officeDocument/2006/relationships/image" Target="../media/image25.wmf"/><Relationship Id="rId2" Type="http://schemas.openxmlformats.org/officeDocument/2006/relationships/notesSlide" Target="../notesSlides/notesSlide8.xml"/><Relationship Id="rId16" Type="http://schemas.openxmlformats.org/officeDocument/2006/relationships/oleObject" Target="../embeddings/oleObject31.bin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22.wmf"/><Relationship Id="rId5" Type="http://schemas.openxmlformats.org/officeDocument/2006/relationships/image" Target="../media/image9.wmf"/><Relationship Id="rId15" Type="http://schemas.openxmlformats.org/officeDocument/2006/relationships/image" Target="../media/image24.wmf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5.bin"/><Relationship Id="rId9" Type="http://schemas.openxmlformats.org/officeDocument/2006/relationships/image" Target="../media/image11.wmf"/><Relationship Id="rId14" Type="http://schemas.openxmlformats.org/officeDocument/2006/relationships/oleObject" Target="../embeddings/oleObject30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13" Type="http://schemas.openxmlformats.org/officeDocument/2006/relationships/image" Target="../media/image27.wmf"/><Relationship Id="rId18" Type="http://schemas.openxmlformats.org/officeDocument/2006/relationships/oleObject" Target="../embeddings/oleObject39.bin"/><Relationship Id="rId3" Type="http://schemas.openxmlformats.org/officeDocument/2006/relationships/image" Target="../media/image16.jpeg"/><Relationship Id="rId7" Type="http://schemas.openxmlformats.org/officeDocument/2006/relationships/image" Target="../media/image10.wmf"/><Relationship Id="rId12" Type="http://schemas.openxmlformats.org/officeDocument/2006/relationships/oleObject" Target="../embeddings/oleObject36.bin"/><Relationship Id="rId17" Type="http://schemas.openxmlformats.org/officeDocument/2006/relationships/image" Target="../media/image29.wmf"/><Relationship Id="rId2" Type="http://schemas.openxmlformats.org/officeDocument/2006/relationships/notesSlide" Target="../notesSlides/notesSlide9.xml"/><Relationship Id="rId16" Type="http://schemas.openxmlformats.org/officeDocument/2006/relationships/oleObject" Target="../embeddings/oleObject38.bin"/><Relationship Id="rId1" Type="http://schemas.openxmlformats.org/officeDocument/2006/relationships/slideLayout" Target="../slideLayouts/slideLayout3.xml"/><Relationship Id="rId6" Type="http://schemas.openxmlformats.org/officeDocument/2006/relationships/oleObject" Target="../embeddings/oleObject33.bin"/><Relationship Id="rId11" Type="http://schemas.openxmlformats.org/officeDocument/2006/relationships/image" Target="../media/image26.wmf"/><Relationship Id="rId5" Type="http://schemas.openxmlformats.org/officeDocument/2006/relationships/image" Target="../media/image9.wmf"/><Relationship Id="rId15" Type="http://schemas.openxmlformats.org/officeDocument/2006/relationships/image" Target="../media/image28.wmf"/><Relationship Id="rId10" Type="http://schemas.openxmlformats.org/officeDocument/2006/relationships/oleObject" Target="../embeddings/oleObject35.bin"/><Relationship Id="rId19" Type="http://schemas.openxmlformats.org/officeDocument/2006/relationships/image" Target="../media/image30.wmf"/><Relationship Id="rId4" Type="http://schemas.openxmlformats.org/officeDocument/2006/relationships/oleObject" Target="../embeddings/oleObject32.bin"/><Relationship Id="rId9" Type="http://schemas.openxmlformats.org/officeDocument/2006/relationships/image" Target="../media/image11.wmf"/><Relationship Id="rId14" Type="http://schemas.openxmlformats.org/officeDocument/2006/relationships/oleObject" Target="../embeddings/oleObject3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17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Unsteady State (Transient) Analysis</a:t>
            </a:r>
          </a:p>
          <a:p>
            <a:endParaRPr lang="en-US" dirty="0"/>
          </a:p>
          <a:p>
            <a:r>
              <a:rPr lang="en-US" sz="2000" dirty="0"/>
              <a:t>#subscriptsmatter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212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10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724150" y="0"/>
            <a:ext cx="3419850" cy="208482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5909590" y="111699"/>
            <a:ext cx="3048969" cy="1894325"/>
            <a:chOff x="1230765" y="1931205"/>
            <a:chExt cx="4265160" cy="2649945"/>
          </a:xfrm>
        </p:grpSpPr>
        <p:pic>
          <p:nvPicPr>
            <p:cNvPr id="6" name="Picture 5" descr="C:\Documents and Settings\palaniv\Desktop\jpeg\1\f06-14-9780123749963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7575" y="1931205"/>
              <a:ext cx="3578257" cy="2304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40841921"/>
                </p:ext>
              </p:extLst>
            </p:nvPr>
          </p:nvGraphicFramePr>
          <p:xfrm>
            <a:off x="4581525" y="1970088"/>
            <a:ext cx="914400" cy="266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609480" imgH="177480" progId="">
                    <p:embed/>
                  </p:oleObj>
                </mc:Choice>
                <mc:Fallback>
                  <p:oleObj name="Equation" r:id="rId4" imgW="609480" imgH="177480" progId="">
                    <p:embed/>
                    <p:pic>
                      <p:nvPicPr>
                        <p:cNvPr id="0" name="Picture 1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81525" y="1970088"/>
                          <a:ext cx="914400" cy="2667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8" name="Straight Connector 7"/>
            <p:cNvCxnSpPr/>
            <p:nvPr/>
          </p:nvCxnSpPr>
          <p:spPr>
            <a:xfrm>
              <a:off x="2958990" y="3006545"/>
              <a:ext cx="0" cy="460860"/>
            </a:xfrm>
            <a:prstGeom prst="line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13315676"/>
                </p:ext>
              </p:extLst>
            </p:nvPr>
          </p:nvGraphicFramePr>
          <p:xfrm>
            <a:off x="1230765" y="3352190"/>
            <a:ext cx="1066500" cy="723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711000" imgH="482400" progId="">
                    <p:embed/>
                  </p:oleObj>
                </mc:Choice>
                <mc:Fallback>
                  <p:oleObj name="Equation" r:id="rId6" imgW="711000" imgH="482400" progId="">
                    <p:embed/>
                    <p:pic>
                      <p:nvPicPr>
                        <p:cNvPr id="0" name="Picture 15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30765" y="3352190"/>
                          <a:ext cx="1066500" cy="723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0" name="Straight Connector 9"/>
            <p:cNvCxnSpPr/>
            <p:nvPr/>
          </p:nvCxnSpPr>
          <p:spPr>
            <a:xfrm flipV="1">
              <a:off x="1998865" y="4014849"/>
              <a:ext cx="806505" cy="374276"/>
            </a:xfrm>
            <a:prstGeom prst="line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1854133"/>
                </p:ext>
              </p:extLst>
            </p:nvPr>
          </p:nvGraphicFramePr>
          <p:xfrm>
            <a:off x="1614815" y="4238250"/>
            <a:ext cx="34290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228600" imgH="228600" progId="">
                    <p:embed/>
                  </p:oleObj>
                </mc:Choice>
                <mc:Fallback>
                  <p:oleObj name="Equation" r:id="rId8" imgW="228600" imgH="228600" progId="">
                    <p:embed/>
                    <p:pic>
                      <p:nvPicPr>
                        <p:cNvPr id="0" name="Picture 15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14815" y="4238250"/>
                          <a:ext cx="342900" cy="342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" name="TextBox 11"/>
          <p:cNvSpPr txBox="1"/>
          <p:nvPr/>
        </p:nvSpPr>
        <p:spPr>
          <a:xfrm>
            <a:off x="309045" y="1163105"/>
            <a:ext cx="45268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Finally, doing the calculations ...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849323"/>
              </p:ext>
            </p:extLst>
          </p:nvPr>
        </p:nvGraphicFramePr>
        <p:xfrm>
          <a:off x="2114550" y="4532630"/>
          <a:ext cx="4889500" cy="142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793960" imgH="812520" progId="">
                  <p:embed/>
                </p:oleObj>
              </mc:Choice>
              <mc:Fallback>
                <p:oleObj name="Equation" r:id="rId10" imgW="2793960" imgH="812520" progId="">
                  <p:embed/>
                  <p:pic>
                    <p:nvPicPr>
                      <p:cNvPr id="0" name="Picture 1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4550" y="4532630"/>
                        <a:ext cx="4889500" cy="1422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0703290"/>
              </p:ext>
            </p:extLst>
          </p:nvPr>
        </p:nvGraphicFramePr>
        <p:xfrm>
          <a:off x="1353146" y="1729013"/>
          <a:ext cx="151130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863280" imgH="241200" progId="">
                  <p:embed/>
                </p:oleObj>
              </mc:Choice>
              <mc:Fallback>
                <p:oleObj name="Equation" r:id="rId12" imgW="863280" imgH="241200" progId="">
                  <p:embed/>
                  <p:pic>
                    <p:nvPicPr>
                      <p:cNvPr id="0" name="Picture 1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3146" y="1729013"/>
                        <a:ext cx="1511300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47243" y="2196524"/>
            <a:ext cx="864951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What is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i="1" baseline="-250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?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i="1" baseline="-250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isn’t necessarily the same at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or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It is the temperature of the gas coming in.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In this case, the gas entering the system comes from a reservoir at 293.15 K, but passes through a valve before entering our system.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Remember that enthalpy is only a function of temperature if we treat air as an Ideal Gas.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If  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</a:t>
            </a:r>
            <a:r>
              <a:rPr lang="en-US" sz="2000" baseline="-25000" dirty="0" err="1">
                <a:latin typeface="Arial" pitchFamily="34" charset="0"/>
                <a:cs typeface="Arial" pitchFamily="34" charset="0"/>
              </a:rPr>
              <a:t>before</a:t>
            </a:r>
            <a:r>
              <a:rPr lang="en-US" sz="2000" baseline="-25000" dirty="0">
                <a:latin typeface="Arial" pitchFamily="34" charset="0"/>
                <a:cs typeface="Arial" pitchFamily="34" charset="0"/>
              </a:rPr>
              <a:t> valve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=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</a:t>
            </a:r>
            <a:r>
              <a:rPr lang="en-US" sz="2000" baseline="-25000" dirty="0" err="1">
                <a:latin typeface="Arial" pitchFamily="34" charset="0"/>
                <a:cs typeface="Arial" pitchFamily="34" charset="0"/>
              </a:rPr>
              <a:t>after</a:t>
            </a:r>
            <a:r>
              <a:rPr lang="en-US" sz="2000" baseline="-25000" dirty="0">
                <a:latin typeface="Arial" pitchFamily="34" charset="0"/>
                <a:cs typeface="Arial" pitchFamily="34" charset="0"/>
              </a:rPr>
              <a:t> valve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 we will find that  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</a:t>
            </a:r>
            <a:r>
              <a:rPr lang="en-US" sz="2000" baseline="-25000" dirty="0" err="1">
                <a:latin typeface="Arial" pitchFamily="34" charset="0"/>
                <a:cs typeface="Arial" pitchFamily="34" charset="0"/>
              </a:rPr>
              <a:t>before</a:t>
            </a:r>
            <a:r>
              <a:rPr lang="en-US" sz="2000" baseline="-25000" dirty="0">
                <a:latin typeface="Arial" pitchFamily="34" charset="0"/>
                <a:cs typeface="Arial" pitchFamily="34" charset="0"/>
              </a:rPr>
              <a:t> valve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=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T</a:t>
            </a:r>
            <a:r>
              <a:rPr lang="en-US" sz="2000" baseline="-25000" dirty="0" err="1">
                <a:latin typeface="Arial" pitchFamily="34" charset="0"/>
                <a:cs typeface="Arial" pitchFamily="34" charset="0"/>
              </a:rPr>
              <a:t>after</a:t>
            </a:r>
            <a:r>
              <a:rPr lang="en-US" sz="2000" baseline="-25000" dirty="0">
                <a:latin typeface="Arial" pitchFamily="34" charset="0"/>
                <a:cs typeface="Arial" pitchFamily="34" charset="0"/>
              </a:rPr>
              <a:t> valve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62311" y="5570980"/>
            <a:ext cx="35741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itchFamily="34" charset="0"/>
                <a:cs typeface="Arial" pitchFamily="34" charset="0"/>
              </a:rPr>
              <a:t>The heat transfer is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from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 the oxygen (the assumed direction was wrong) </a:t>
            </a:r>
          </a:p>
        </p:txBody>
      </p:sp>
    </p:spTree>
    <p:extLst>
      <p:ext uri="{BB962C8B-B14F-4D97-AF65-F5344CB8AC3E}">
        <p14:creationId xmlns:p14="http://schemas.microsoft.com/office/powerpoint/2010/main" val="410052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5" descr="C:\Documents and Settings\palaniv\Desktop\jpeg\1\f06-17-9780123749963.jpg">
            <a:extLst>
              <a:ext uri="{FF2B5EF4-FFF2-40B4-BE49-F238E27FC236}">
                <a16:creationId xmlns:a16="http://schemas.microsoft.com/office/drawing/2014/main" id="{CC3B5427-BE07-4750-AFA0-A5F738E64D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9463" y="1586686"/>
            <a:ext cx="3006038" cy="328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Example – Emptying a Tank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13718" y="1163105"/>
            <a:ext cx="65245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Given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:  Rigid tank 18 ft</a:t>
            </a:r>
            <a:r>
              <a:rPr lang="en-US" sz="2400" baseline="30000" dirty="0">
                <a:latin typeface="Arial" pitchFamily="34" charset="0"/>
                <a:cs typeface="Arial" pitchFamily="34" charset="0"/>
              </a:rPr>
              <a:t>3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of superheated steam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3718" y="5202746"/>
            <a:ext cx="79632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Find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:  The heat required to empty the tank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isenthalpically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1998865" y="4014849"/>
            <a:ext cx="806505" cy="374276"/>
          </a:xfrm>
          <a:prstGeom prst="line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1614815" y="4238250"/>
          <a:ext cx="3429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28600" imgH="228600" progId="">
                  <p:embed/>
                </p:oleObj>
              </mc:Choice>
              <mc:Fallback>
                <p:oleObj name="Equation" r:id="rId4" imgW="228600" imgH="228600" progId="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4815" y="4238250"/>
                        <a:ext cx="3429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12762A58-4042-40A8-AEF8-17F1981685D8}"/>
              </a:ext>
            </a:extLst>
          </p:cNvPr>
          <p:cNvSpPr txBox="1"/>
          <p:nvPr/>
        </p:nvSpPr>
        <p:spPr>
          <a:xfrm>
            <a:off x="5659904" y="1884308"/>
            <a:ext cx="33716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Initial: </a:t>
            </a:r>
            <a:br>
              <a:rPr lang="en-US" sz="2400" b="1" dirty="0">
                <a:latin typeface="Arial" pitchFamily="34" charset="0"/>
                <a:cs typeface="Arial" pitchFamily="34" charset="0"/>
              </a:rPr>
            </a:br>
            <a:r>
              <a:rPr lang="en-US" sz="2400" dirty="0" err="1">
                <a:latin typeface="Arial" pitchFamily="34" charset="0"/>
                <a:cs typeface="Arial" pitchFamily="34" charset="0"/>
              </a:rPr>
              <a:t>T</a:t>
            </a:r>
            <a:r>
              <a:rPr lang="en-US" sz="2400" baseline="-25000" dirty="0" err="1">
                <a:latin typeface="Arial" pitchFamily="34" charset="0"/>
                <a:cs typeface="Arial" pitchFamily="34" charset="0"/>
              </a:rPr>
              <a:t>initial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= 1000 °F</a:t>
            </a:r>
            <a:br>
              <a:rPr lang="en-US" sz="2400" dirty="0">
                <a:latin typeface="Arial" pitchFamily="34" charset="0"/>
                <a:cs typeface="Arial" pitchFamily="34" charset="0"/>
              </a:rPr>
            </a:br>
            <a:r>
              <a:rPr lang="en-US" sz="2400" dirty="0" err="1">
                <a:latin typeface="Arial" pitchFamily="34" charset="0"/>
                <a:cs typeface="Arial" pitchFamily="34" charset="0"/>
              </a:rPr>
              <a:t>p</a:t>
            </a:r>
            <a:r>
              <a:rPr lang="en-US" sz="2400" baseline="-25000" dirty="0" err="1">
                <a:latin typeface="Arial" pitchFamily="34" charset="0"/>
                <a:cs typeface="Arial" pitchFamily="34" charset="0"/>
              </a:rPr>
              <a:t>initial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= 580 psia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Final: </a:t>
            </a:r>
            <a:br>
              <a:rPr lang="en-US" sz="2400" dirty="0">
                <a:latin typeface="Arial" pitchFamily="34" charset="0"/>
                <a:cs typeface="Arial" pitchFamily="34" charset="0"/>
              </a:rPr>
            </a:br>
            <a:r>
              <a:rPr lang="en-US" sz="2400" dirty="0" err="1">
                <a:latin typeface="Arial" pitchFamily="34" charset="0"/>
                <a:cs typeface="Arial" pitchFamily="34" charset="0"/>
              </a:rPr>
              <a:t>p</a:t>
            </a:r>
            <a:r>
              <a:rPr lang="en-US" sz="2400" baseline="-25000" dirty="0" err="1">
                <a:latin typeface="Arial" pitchFamily="34" charset="0"/>
                <a:cs typeface="Arial" pitchFamily="34" charset="0"/>
              </a:rPr>
              <a:t>final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= 150 psia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Process: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Isenthalpic</a:t>
            </a:r>
          </a:p>
        </p:txBody>
      </p:sp>
    </p:spTree>
    <p:extLst>
      <p:ext uri="{BB962C8B-B14F-4D97-AF65-F5344CB8AC3E}">
        <p14:creationId xmlns:p14="http://schemas.microsoft.com/office/powerpoint/2010/main" val="2772117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724150" y="0"/>
            <a:ext cx="3419850" cy="208482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Example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12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09045" y="1213353"/>
            <a:ext cx="54151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The First Law and Continuity eqn. are: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900113" y="2206625"/>
          <a:ext cx="7334250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190760" imgH="482400" progId="">
                  <p:embed/>
                </p:oleObj>
              </mc:Choice>
              <mc:Fallback>
                <p:oleObj name="Equation" r:id="rId3" imgW="4190760" imgH="482400" progId="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2206625"/>
                        <a:ext cx="7334250" cy="842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5" name="Straight Connector 24"/>
          <p:cNvCxnSpPr/>
          <p:nvPr/>
        </p:nvCxnSpPr>
        <p:spPr>
          <a:xfrm flipV="1">
            <a:off x="1307575" y="2353660"/>
            <a:ext cx="307240" cy="49926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6043598" y="2251840"/>
            <a:ext cx="474058" cy="7525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6758300" y="2267110"/>
            <a:ext cx="474058" cy="7525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1727730" y="2144556"/>
            <a:ext cx="2670050" cy="80539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5" descr="C:\Documents and Settings\palaniv\Desktop\jpeg\1\f06-17-9780123749963.jpg">
            <a:extLst>
              <a:ext uri="{FF2B5EF4-FFF2-40B4-BE49-F238E27FC236}">
                <a16:creationId xmlns:a16="http://schemas.microsoft.com/office/drawing/2014/main" id="{6F255D54-539A-45F1-9DA5-4E865EBAFB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410" y="42755"/>
            <a:ext cx="1894027" cy="2069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30A9C053-1418-422B-8F93-E2602832701C}"/>
              </a:ext>
            </a:extLst>
          </p:cNvPr>
          <p:cNvCxnSpPr/>
          <p:nvPr/>
        </p:nvCxnSpPr>
        <p:spPr>
          <a:xfrm flipV="1">
            <a:off x="6460335" y="1529293"/>
            <a:ext cx="806505" cy="374276"/>
          </a:xfrm>
          <a:prstGeom prst="line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" name="Object 29">
            <a:extLst>
              <a:ext uri="{FF2B5EF4-FFF2-40B4-BE49-F238E27FC236}">
                <a16:creationId xmlns:a16="http://schemas.microsoft.com/office/drawing/2014/main" id="{CA68A635-0DEA-4E80-9A94-679FF087632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3778114"/>
              </p:ext>
            </p:extLst>
          </p:nvPr>
        </p:nvGraphicFramePr>
        <p:xfrm>
          <a:off x="6105065" y="1620852"/>
          <a:ext cx="355270" cy="3552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28600" imgH="228600" progId="">
                  <p:embed/>
                </p:oleObj>
              </mc:Choice>
              <mc:Fallback>
                <p:oleObj name="Equation" r:id="rId6" imgW="228600" imgH="228600" progId="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5065" y="1620852"/>
                        <a:ext cx="355270" cy="35527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>
            <a:extLst>
              <a:ext uri="{FF2B5EF4-FFF2-40B4-BE49-F238E27FC236}">
                <a16:creationId xmlns:a16="http://schemas.microsoft.com/office/drawing/2014/main" id="{E0408077-A09A-4356-895C-768815023EB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5354531"/>
              </p:ext>
            </p:extLst>
          </p:nvPr>
        </p:nvGraphicFramePr>
        <p:xfrm>
          <a:off x="1005355" y="3706884"/>
          <a:ext cx="2936466" cy="9510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371600" imgH="444500" progId="">
                  <p:embed/>
                </p:oleObj>
              </mc:Choice>
              <mc:Fallback>
                <p:oleObj name="Equation" r:id="rId8" imgW="1371600" imgH="444500" progId="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5355" y="3706884"/>
                        <a:ext cx="2936466" cy="9510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2A30EF2A-825D-471C-A7BC-E80954117DD3}"/>
              </a:ext>
            </a:extLst>
          </p:cNvPr>
          <p:cNvCxnSpPr/>
          <p:nvPr/>
        </p:nvCxnSpPr>
        <p:spPr>
          <a:xfrm flipV="1">
            <a:off x="1167350" y="3947718"/>
            <a:ext cx="307240" cy="49926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6C1640C0-2E9E-4E7C-A745-50CF90D639B3}"/>
              </a:ext>
            </a:extLst>
          </p:cNvPr>
          <p:cNvSpPr txBox="1"/>
          <p:nvPr/>
        </p:nvSpPr>
        <p:spPr>
          <a:xfrm>
            <a:off x="3016597" y="5084423"/>
            <a:ext cx="3230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How to find the mass?</a:t>
            </a:r>
          </a:p>
        </p:txBody>
      </p:sp>
    </p:spTree>
    <p:extLst>
      <p:ext uri="{BB962C8B-B14F-4D97-AF65-F5344CB8AC3E}">
        <p14:creationId xmlns:p14="http://schemas.microsoft.com/office/powerpoint/2010/main" val="1751662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Transient Process?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2</a:t>
            </a:fld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9686115"/>
              </p:ext>
            </p:extLst>
          </p:nvPr>
        </p:nvGraphicFramePr>
        <p:xfrm>
          <a:off x="385855" y="2835915"/>
          <a:ext cx="2057400" cy="666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371600" imgH="444500" progId="">
                  <p:embed/>
                </p:oleObj>
              </mc:Choice>
              <mc:Fallback>
                <p:oleObj name="Equation" r:id="rId3" imgW="1371600" imgH="444500" progId="">
                  <p:embed/>
                  <p:pic>
                    <p:nvPicPr>
                      <p:cNvPr id="0" name="Picture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855" y="2835915"/>
                        <a:ext cx="2057400" cy="6663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0509568"/>
              </p:ext>
            </p:extLst>
          </p:nvPr>
        </p:nvGraphicFramePr>
        <p:xfrm>
          <a:off x="385855" y="2056827"/>
          <a:ext cx="6286140" cy="72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191000" imgH="482600" progId="">
                  <p:embed/>
                </p:oleObj>
              </mc:Choice>
              <mc:Fallback>
                <p:oleObj name="Equation" r:id="rId5" imgW="4191000" imgH="482600" progId="">
                  <p:embed/>
                  <p:pic>
                    <p:nvPicPr>
                      <p:cNvPr id="0" name="Picture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855" y="2056827"/>
                        <a:ext cx="6286140" cy="72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val 5"/>
          <p:cNvSpPr/>
          <p:nvPr/>
        </p:nvSpPr>
        <p:spPr>
          <a:xfrm>
            <a:off x="6185010" y="2056827"/>
            <a:ext cx="486985" cy="723600"/>
          </a:xfrm>
          <a:prstGeom prst="ellipse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843462" y="2779168"/>
            <a:ext cx="599793" cy="803452"/>
          </a:xfrm>
          <a:prstGeom prst="ellipse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9045" y="1124700"/>
            <a:ext cx="8377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A transient process occurs whenever the time derivative related to the system gain (or loss) is not zero ... </a:t>
            </a:r>
          </a:p>
        </p:txBody>
      </p:sp>
      <p:pic>
        <p:nvPicPr>
          <p:cNvPr id="10" name="Picture 5" descr="C:\Documents and Settings\palaniv\Desktop\jpeg\1\f06-14-9780123749963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842" y="3774645"/>
            <a:ext cx="3578257" cy="230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5" descr="C:\Documents and Settings\palaniv\Desktop\jpeg\1\f06-17-9780123749963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0530" y="2978821"/>
            <a:ext cx="2841970" cy="310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457200" y="5118820"/>
            <a:ext cx="14576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" pitchFamily="34" charset="0"/>
                <a:cs typeface="Arial" pitchFamily="34" charset="0"/>
              </a:rPr>
              <a:t>Filling a tank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490780" y="3889860"/>
            <a:ext cx="14576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" pitchFamily="34" charset="0"/>
                <a:cs typeface="Arial" pitchFamily="34" charset="0"/>
              </a:rPr>
              <a:t>Emptying a tank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2536535" y="4849985"/>
            <a:ext cx="0" cy="460860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6223415" y="4531089"/>
            <a:ext cx="0" cy="577295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6900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Example – Problem 6.61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0" y="6405563"/>
            <a:ext cx="773113" cy="365125"/>
          </a:xfrm>
        </p:spPr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3</a:t>
            </a:fld>
            <a:endParaRPr lang="en-US" dirty="0"/>
          </a:p>
        </p:txBody>
      </p:sp>
      <p:pic>
        <p:nvPicPr>
          <p:cNvPr id="138243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51"/>
          <a:stretch/>
        </p:blipFill>
        <p:spPr bwMode="auto">
          <a:xfrm>
            <a:off x="2038350" y="4396505"/>
            <a:ext cx="5067300" cy="683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9288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– Filling a Tank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4</a:t>
            </a:fld>
            <a:endParaRPr lang="en-US" dirty="0"/>
          </a:p>
        </p:txBody>
      </p:sp>
      <p:pic>
        <p:nvPicPr>
          <p:cNvPr id="6" name="Picture 5" descr="C:\Documents and Settings\palaniv\Desktop\jpeg\1\f06-14-978012374996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75" y="1931205"/>
            <a:ext cx="3578257" cy="230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13718" y="1163105"/>
            <a:ext cx="53543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Given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:  Filling a rigid tank with oxygen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723461"/>
              </p:ext>
            </p:extLst>
          </p:nvPr>
        </p:nvGraphicFramePr>
        <p:xfrm>
          <a:off x="4581525" y="1970088"/>
          <a:ext cx="9144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09480" imgH="177480" progId="">
                  <p:embed/>
                </p:oleObj>
              </mc:Choice>
              <mc:Fallback>
                <p:oleObj name="Equation" r:id="rId4" imgW="609480" imgH="177480" progId="">
                  <p:embed/>
                  <p:pic>
                    <p:nvPicPr>
                      <p:cNvPr id="0" name="Picture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1525" y="1970088"/>
                        <a:ext cx="9144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2958990" y="3006545"/>
            <a:ext cx="0" cy="460860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0573479"/>
              </p:ext>
            </p:extLst>
          </p:nvPr>
        </p:nvGraphicFramePr>
        <p:xfrm>
          <a:off x="1230765" y="3352190"/>
          <a:ext cx="1066500" cy="72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11000" imgH="482400" progId="">
                  <p:embed/>
                </p:oleObj>
              </mc:Choice>
              <mc:Fallback>
                <p:oleObj name="Equation" r:id="rId6" imgW="711000" imgH="482400" progId="">
                  <p:embed/>
                  <p:pic>
                    <p:nvPicPr>
                      <p:cNvPr id="0" name="Picture 1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0765" y="3352190"/>
                        <a:ext cx="1066500" cy="72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13718" y="4773175"/>
            <a:ext cx="82213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Find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:  The heat transfer required to fill the tank isothermally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506351" y="2814520"/>
            <a:ext cx="26865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" pitchFamily="34" charset="0"/>
                <a:cs typeface="Arial" pitchFamily="34" charset="0"/>
              </a:rPr>
              <a:t>Use the ideal gas model for oxygen properties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1998865" y="4014849"/>
            <a:ext cx="806505" cy="374276"/>
          </a:xfrm>
          <a:prstGeom prst="line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6120382"/>
              </p:ext>
            </p:extLst>
          </p:nvPr>
        </p:nvGraphicFramePr>
        <p:xfrm>
          <a:off x="1614815" y="4238250"/>
          <a:ext cx="3429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28600" imgH="228600" progId="">
                  <p:embed/>
                </p:oleObj>
              </mc:Choice>
              <mc:Fallback>
                <p:oleObj name="Equation" r:id="rId8" imgW="228600" imgH="228600" progId="">
                  <p:embed/>
                  <p:pic>
                    <p:nvPicPr>
                      <p:cNvPr id="0" name="Picture 1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4815" y="4238250"/>
                        <a:ext cx="3429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5102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724150" y="0"/>
            <a:ext cx="3419850" cy="208482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5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09045" y="1213353"/>
            <a:ext cx="5338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The First Law for the system is,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0723672"/>
              </p:ext>
            </p:extLst>
          </p:nvPr>
        </p:nvGraphicFramePr>
        <p:xfrm>
          <a:off x="900113" y="2206625"/>
          <a:ext cx="7334250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190760" imgH="482400" progId="">
                  <p:embed/>
                </p:oleObj>
              </mc:Choice>
              <mc:Fallback>
                <p:oleObj name="Equation" r:id="rId3" imgW="4190760" imgH="482400" progId="">
                  <p:embed/>
                  <p:pic>
                    <p:nvPicPr>
                      <p:cNvPr id="0" name="Picture 2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2206625"/>
                        <a:ext cx="7334250" cy="842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4981585"/>
              </p:ext>
            </p:extLst>
          </p:nvPr>
        </p:nvGraphicFramePr>
        <p:xfrm>
          <a:off x="1307575" y="3673125"/>
          <a:ext cx="1755180" cy="688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002960" imgH="393480" progId="">
                  <p:embed/>
                </p:oleObj>
              </mc:Choice>
              <mc:Fallback>
                <p:oleObj name="Equation" r:id="rId5" imgW="1002960" imgH="393480" progId="">
                  <p:embed/>
                  <p:pic>
                    <p:nvPicPr>
                      <p:cNvPr id="0" name="Picture 2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7575" y="3673125"/>
                        <a:ext cx="1755180" cy="6885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0839"/>
              </p:ext>
            </p:extLst>
          </p:nvPr>
        </p:nvGraphicFramePr>
        <p:xfrm>
          <a:off x="3957520" y="3672740"/>
          <a:ext cx="2843213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625400" imgH="393480" progId="">
                  <p:embed/>
                </p:oleObj>
              </mc:Choice>
              <mc:Fallback>
                <p:oleObj name="Equation" r:id="rId7" imgW="1625400" imgH="393480" progId="">
                  <p:embed/>
                  <p:pic>
                    <p:nvPicPr>
                      <p:cNvPr id="0" name="Picture 2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7520" y="3672740"/>
                        <a:ext cx="2843213" cy="68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0935845"/>
              </p:ext>
            </p:extLst>
          </p:nvPr>
        </p:nvGraphicFramePr>
        <p:xfrm>
          <a:off x="2813726" y="4773175"/>
          <a:ext cx="2287588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307880" imgH="419040" progId="">
                  <p:embed/>
                </p:oleObj>
              </mc:Choice>
              <mc:Fallback>
                <p:oleObj name="Equation" r:id="rId9" imgW="1307880" imgH="419040" progId="">
                  <p:embed/>
                  <p:pic>
                    <p:nvPicPr>
                      <p:cNvPr id="0" name="Picture 2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3726" y="4773175"/>
                        <a:ext cx="2287588" cy="73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" name="Group 20"/>
          <p:cNvGrpSpPr/>
          <p:nvPr/>
        </p:nvGrpSpPr>
        <p:grpSpPr>
          <a:xfrm>
            <a:off x="5909590" y="111699"/>
            <a:ext cx="3048969" cy="1894325"/>
            <a:chOff x="1230765" y="1931205"/>
            <a:chExt cx="4265160" cy="2649945"/>
          </a:xfrm>
        </p:grpSpPr>
        <p:pic>
          <p:nvPicPr>
            <p:cNvPr id="15" name="Picture 14" descr="C:\Documents and Settings\palaniv\Desktop\jpeg\1\f06-14-9780123749963.jp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7575" y="1931205"/>
              <a:ext cx="3578257" cy="2304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16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1546512"/>
                </p:ext>
              </p:extLst>
            </p:nvPr>
          </p:nvGraphicFramePr>
          <p:xfrm>
            <a:off x="4581525" y="1970088"/>
            <a:ext cx="914400" cy="266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2" imgW="609480" imgH="177480" progId="">
                    <p:embed/>
                  </p:oleObj>
                </mc:Choice>
                <mc:Fallback>
                  <p:oleObj name="Equation" r:id="rId12" imgW="609480" imgH="177480" progId="">
                    <p:embed/>
                    <p:pic>
                      <p:nvPicPr>
                        <p:cNvPr id="0" name="Picture 28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81525" y="1970088"/>
                          <a:ext cx="914400" cy="2667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7" name="Straight Connector 16"/>
            <p:cNvCxnSpPr/>
            <p:nvPr/>
          </p:nvCxnSpPr>
          <p:spPr>
            <a:xfrm>
              <a:off x="2958990" y="3006545"/>
              <a:ext cx="0" cy="460860"/>
            </a:xfrm>
            <a:prstGeom prst="line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8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52173914"/>
                </p:ext>
              </p:extLst>
            </p:nvPr>
          </p:nvGraphicFramePr>
          <p:xfrm>
            <a:off x="1230765" y="3352190"/>
            <a:ext cx="1066500" cy="723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4" imgW="711000" imgH="482400" progId="">
                    <p:embed/>
                  </p:oleObj>
                </mc:Choice>
                <mc:Fallback>
                  <p:oleObj name="Equation" r:id="rId14" imgW="711000" imgH="482400" progId="">
                    <p:embed/>
                    <p:pic>
                      <p:nvPicPr>
                        <p:cNvPr id="0" name="Picture 28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30765" y="3352190"/>
                          <a:ext cx="1066500" cy="723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9" name="Straight Connector 18"/>
            <p:cNvCxnSpPr/>
            <p:nvPr/>
          </p:nvCxnSpPr>
          <p:spPr>
            <a:xfrm flipV="1">
              <a:off x="1998865" y="4014849"/>
              <a:ext cx="806505" cy="374276"/>
            </a:xfrm>
            <a:prstGeom prst="line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0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1904915"/>
                </p:ext>
              </p:extLst>
            </p:nvPr>
          </p:nvGraphicFramePr>
          <p:xfrm>
            <a:off x="1614815" y="4238250"/>
            <a:ext cx="34290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6" imgW="228600" imgH="228600" progId="">
                    <p:embed/>
                  </p:oleObj>
                </mc:Choice>
                <mc:Fallback>
                  <p:oleObj name="Equation" r:id="rId16" imgW="228600" imgH="228600" progId="">
                    <p:embed/>
                    <p:pic>
                      <p:nvPicPr>
                        <p:cNvPr id="0" name="Picture 28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14815" y="4238250"/>
                          <a:ext cx="342900" cy="342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25" name="Straight Connector 24"/>
          <p:cNvCxnSpPr/>
          <p:nvPr/>
        </p:nvCxnSpPr>
        <p:spPr>
          <a:xfrm flipV="1">
            <a:off x="1307575" y="2353660"/>
            <a:ext cx="307240" cy="49926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3112610" y="2259485"/>
            <a:ext cx="474058" cy="7525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3842305" y="2297056"/>
            <a:ext cx="474058" cy="75253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4764025" y="2206625"/>
            <a:ext cx="2670050" cy="80539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5597459" y="3796183"/>
            <a:ext cx="307240" cy="49926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6223058" y="3767594"/>
            <a:ext cx="307240" cy="49926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256754"/>
              </p:ext>
            </p:extLst>
          </p:nvPr>
        </p:nvGraphicFramePr>
        <p:xfrm>
          <a:off x="6811228" y="3655700"/>
          <a:ext cx="911225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520560" imgH="419040" progId="">
                  <p:embed/>
                </p:oleObj>
              </mc:Choice>
              <mc:Fallback>
                <p:oleObj name="Equation" r:id="rId18" imgW="520560" imgH="419040" progId="">
                  <p:embed/>
                  <p:pic>
                    <p:nvPicPr>
                      <p:cNvPr id="0" name="Picture 2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1228" y="3655700"/>
                        <a:ext cx="911225" cy="73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8A81B8B-B2DF-4CB6-BCA8-5A7BD2842A75}"/>
              </a:ext>
            </a:extLst>
          </p:cNvPr>
          <p:cNvCxnSpPr/>
          <p:nvPr/>
        </p:nvCxnSpPr>
        <p:spPr>
          <a:xfrm flipH="1">
            <a:off x="4572000" y="3049588"/>
            <a:ext cx="3379640" cy="606112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id="{588470B8-09BE-4E99-B83A-1D1C291E03FB}"/>
              </a:ext>
            </a:extLst>
          </p:cNvPr>
          <p:cNvSpPr/>
          <p:nvPr/>
        </p:nvSpPr>
        <p:spPr>
          <a:xfrm>
            <a:off x="7567590" y="2084825"/>
            <a:ext cx="737306" cy="964763"/>
          </a:xfrm>
          <a:prstGeom prst="ellipse">
            <a:avLst/>
          </a:prstGeom>
          <a:noFill/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592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724150" y="0"/>
            <a:ext cx="3419850" cy="208482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6</a:t>
            </a:fld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5909590" y="111699"/>
            <a:ext cx="3048969" cy="1894325"/>
            <a:chOff x="1230765" y="1931205"/>
            <a:chExt cx="4265160" cy="2649945"/>
          </a:xfrm>
        </p:grpSpPr>
        <p:pic>
          <p:nvPicPr>
            <p:cNvPr id="15" name="Picture 14" descr="C:\Documents and Settings\palaniv\Desktop\jpeg\1\f06-14-9780123749963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7575" y="1931205"/>
              <a:ext cx="3578257" cy="2304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16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94256677"/>
                </p:ext>
              </p:extLst>
            </p:nvPr>
          </p:nvGraphicFramePr>
          <p:xfrm>
            <a:off x="4581525" y="1970088"/>
            <a:ext cx="914400" cy="266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609480" imgH="177480" progId="">
                    <p:embed/>
                  </p:oleObj>
                </mc:Choice>
                <mc:Fallback>
                  <p:oleObj name="Equation" r:id="rId4" imgW="609480" imgH="177480" progId="">
                    <p:embed/>
                    <p:pic>
                      <p:nvPicPr>
                        <p:cNvPr id="0" name="Picture 15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81525" y="1970088"/>
                          <a:ext cx="914400" cy="2667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7" name="Straight Connector 16"/>
            <p:cNvCxnSpPr/>
            <p:nvPr/>
          </p:nvCxnSpPr>
          <p:spPr>
            <a:xfrm>
              <a:off x="2958990" y="3006545"/>
              <a:ext cx="0" cy="460860"/>
            </a:xfrm>
            <a:prstGeom prst="line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8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41285413"/>
                </p:ext>
              </p:extLst>
            </p:nvPr>
          </p:nvGraphicFramePr>
          <p:xfrm>
            <a:off x="1230765" y="3352190"/>
            <a:ext cx="1066500" cy="723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711000" imgH="482400" progId="">
                    <p:embed/>
                  </p:oleObj>
                </mc:Choice>
                <mc:Fallback>
                  <p:oleObj name="Equation" r:id="rId6" imgW="711000" imgH="482400" progId="">
                    <p:embed/>
                    <p:pic>
                      <p:nvPicPr>
                        <p:cNvPr id="0" name="Picture 1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30765" y="3352190"/>
                          <a:ext cx="1066500" cy="723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9" name="Straight Connector 18"/>
            <p:cNvCxnSpPr/>
            <p:nvPr/>
          </p:nvCxnSpPr>
          <p:spPr>
            <a:xfrm flipV="1">
              <a:off x="1998865" y="4014849"/>
              <a:ext cx="806505" cy="374276"/>
            </a:xfrm>
            <a:prstGeom prst="line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0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76815709"/>
                </p:ext>
              </p:extLst>
            </p:nvPr>
          </p:nvGraphicFramePr>
          <p:xfrm>
            <a:off x="1614815" y="4238250"/>
            <a:ext cx="34290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228600" imgH="228600" progId="">
                    <p:embed/>
                  </p:oleObj>
                </mc:Choice>
                <mc:Fallback>
                  <p:oleObj name="Equation" r:id="rId8" imgW="228600" imgH="228600" progId="">
                    <p:embed/>
                    <p:pic>
                      <p:nvPicPr>
                        <p:cNvPr id="0" name="Picture 1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14815" y="4238250"/>
                          <a:ext cx="342900" cy="342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7902990"/>
              </p:ext>
            </p:extLst>
          </p:nvPr>
        </p:nvGraphicFramePr>
        <p:xfrm>
          <a:off x="4187950" y="2269165"/>
          <a:ext cx="1865312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066680" imgH="419040" progId="">
                  <p:embed/>
                </p:oleObj>
              </mc:Choice>
              <mc:Fallback>
                <p:oleObj name="Equation" r:id="rId10" imgW="1066680" imgH="419040" progId="">
                  <p:embed/>
                  <p:pic>
                    <p:nvPicPr>
                      <p:cNvPr id="0" name="Picture 1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7950" y="2269165"/>
                        <a:ext cx="1865312" cy="73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47450" y="1209859"/>
            <a:ext cx="50694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So far, the following equations for the system have been developed,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7450" y="3126692"/>
            <a:ext cx="3161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Some observations ...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93095" y="3617872"/>
            <a:ext cx="806505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The problem asks for the heat transferred (total energy) but the First Law has a heat transfer rate</a:t>
            </a:r>
          </a:p>
          <a:p>
            <a:pPr marL="342900" indent="-3429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How do I know what the mass flow rate into the tank is?  Is this a constant value?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How do I represent the derivative on the RHS?</a:t>
            </a:r>
          </a:p>
        </p:txBody>
      </p:sp>
      <p:graphicFrame>
        <p:nvGraphicFramePr>
          <p:cNvPr id="22" name="Object 21">
            <a:extLst>
              <a:ext uri="{FF2B5EF4-FFF2-40B4-BE49-F238E27FC236}">
                <a16:creationId xmlns:a16="http://schemas.microsoft.com/office/drawing/2014/main" id="{E517BA84-E96F-489D-AB6B-E9A8B3AB2F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2031776"/>
              </p:ext>
            </p:extLst>
          </p:nvPr>
        </p:nvGraphicFramePr>
        <p:xfrm>
          <a:off x="1116013" y="2305050"/>
          <a:ext cx="2057400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371600" imgH="444500" progId="">
                  <p:embed/>
                </p:oleObj>
              </mc:Choice>
              <mc:Fallback>
                <p:oleObj name="Equation" r:id="rId12" imgW="1371600" imgH="444500" progId="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2305050"/>
                        <a:ext cx="2057400" cy="666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25263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724150" y="0"/>
            <a:ext cx="3419850" cy="208482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7</a:t>
            </a:fld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5909590" y="111699"/>
            <a:ext cx="3048969" cy="1894325"/>
            <a:chOff x="1230765" y="1931205"/>
            <a:chExt cx="4265160" cy="2649945"/>
          </a:xfrm>
        </p:grpSpPr>
        <p:pic>
          <p:nvPicPr>
            <p:cNvPr id="15" name="Picture 14" descr="C:\Documents and Settings\palaniv\Desktop\jpeg\1\f06-14-9780123749963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7575" y="1931205"/>
              <a:ext cx="3578257" cy="2304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16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10176531"/>
                </p:ext>
              </p:extLst>
            </p:nvPr>
          </p:nvGraphicFramePr>
          <p:xfrm>
            <a:off x="4581525" y="1970088"/>
            <a:ext cx="914400" cy="266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609480" imgH="177480" progId="">
                    <p:embed/>
                  </p:oleObj>
                </mc:Choice>
                <mc:Fallback>
                  <p:oleObj name="Equation" r:id="rId4" imgW="609480" imgH="177480" progId="">
                    <p:embed/>
                    <p:pic>
                      <p:nvPicPr>
                        <p:cNvPr id="0" name="Picture 2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81525" y="1970088"/>
                          <a:ext cx="914400" cy="2667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7" name="Straight Connector 16"/>
            <p:cNvCxnSpPr/>
            <p:nvPr/>
          </p:nvCxnSpPr>
          <p:spPr>
            <a:xfrm>
              <a:off x="2958990" y="3006545"/>
              <a:ext cx="0" cy="460860"/>
            </a:xfrm>
            <a:prstGeom prst="line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8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59473720"/>
                </p:ext>
              </p:extLst>
            </p:nvPr>
          </p:nvGraphicFramePr>
          <p:xfrm>
            <a:off x="1230765" y="3352190"/>
            <a:ext cx="1066500" cy="723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711000" imgH="482400" progId="">
                    <p:embed/>
                  </p:oleObj>
                </mc:Choice>
                <mc:Fallback>
                  <p:oleObj name="Equation" r:id="rId6" imgW="711000" imgH="482400" progId="">
                    <p:embed/>
                    <p:pic>
                      <p:nvPicPr>
                        <p:cNvPr id="0" name="Picture 2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30765" y="3352190"/>
                          <a:ext cx="1066500" cy="723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9" name="Straight Connector 18"/>
            <p:cNvCxnSpPr/>
            <p:nvPr/>
          </p:nvCxnSpPr>
          <p:spPr>
            <a:xfrm flipV="1">
              <a:off x="1998865" y="4014849"/>
              <a:ext cx="806505" cy="374276"/>
            </a:xfrm>
            <a:prstGeom prst="line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0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22382044"/>
                </p:ext>
              </p:extLst>
            </p:nvPr>
          </p:nvGraphicFramePr>
          <p:xfrm>
            <a:off x="1614815" y="4238250"/>
            <a:ext cx="34290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228600" imgH="228600" progId="">
                    <p:embed/>
                  </p:oleObj>
                </mc:Choice>
                <mc:Fallback>
                  <p:oleObj name="Equation" r:id="rId8" imgW="228600" imgH="228600" progId="">
                    <p:embed/>
                    <p:pic>
                      <p:nvPicPr>
                        <p:cNvPr id="0" name="Picture 2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14815" y="4238250"/>
                          <a:ext cx="342900" cy="342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" name="TextBox 3"/>
          <p:cNvSpPr txBox="1"/>
          <p:nvPr/>
        </p:nvSpPr>
        <p:spPr>
          <a:xfrm>
            <a:off x="309045" y="1177247"/>
            <a:ext cx="53382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The mass flow rate in is contained in the conservation of mass,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3622203"/>
              </p:ext>
            </p:extLst>
          </p:nvPr>
        </p:nvGraphicFramePr>
        <p:xfrm>
          <a:off x="3694113" y="2162175"/>
          <a:ext cx="1755775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002960" imgH="419040" progId="">
                  <p:embed/>
                </p:oleObj>
              </mc:Choice>
              <mc:Fallback>
                <p:oleObj name="Equation" r:id="rId10" imgW="1002960" imgH="419040" progId="">
                  <p:embed/>
                  <p:pic>
                    <p:nvPicPr>
                      <p:cNvPr id="0" name="Picture 2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4113" y="2162175"/>
                        <a:ext cx="1755775" cy="73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64225" y="3160165"/>
            <a:ext cx="58823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Making this substitution into the First Law,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5746145"/>
              </p:ext>
            </p:extLst>
          </p:nvPr>
        </p:nvGraphicFramePr>
        <p:xfrm>
          <a:off x="5180330" y="3858395"/>
          <a:ext cx="2220912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269720" imgH="419040" progId="">
                  <p:embed/>
                </p:oleObj>
              </mc:Choice>
              <mc:Fallback>
                <p:oleObj name="Equation" r:id="rId12" imgW="1269720" imgH="419040" progId="">
                  <p:embed/>
                  <p:pic>
                    <p:nvPicPr>
                      <p:cNvPr id="0" name="Picture 2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0330" y="3858395"/>
                        <a:ext cx="2220912" cy="73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264225" y="4635110"/>
            <a:ext cx="80409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Multiply both sides by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dt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to initiate separation of variables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1777179"/>
              </p:ext>
            </p:extLst>
          </p:nvPr>
        </p:nvGraphicFramePr>
        <p:xfrm>
          <a:off x="3419850" y="5288800"/>
          <a:ext cx="2287588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307880" imgH="253800" progId="">
                  <p:embed/>
                </p:oleObj>
              </mc:Choice>
              <mc:Fallback>
                <p:oleObj name="Equation" r:id="rId14" imgW="1307880" imgH="253800" progId="">
                  <p:embed/>
                  <p:pic>
                    <p:nvPicPr>
                      <p:cNvPr id="0" name="Picture 2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50" y="5288800"/>
                        <a:ext cx="2287588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Straight Connector 22"/>
          <p:cNvCxnSpPr/>
          <p:nvPr/>
        </p:nvCxnSpPr>
        <p:spPr>
          <a:xfrm flipV="1">
            <a:off x="4226355" y="2293651"/>
            <a:ext cx="307240" cy="49926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5561356"/>
              </p:ext>
            </p:extLst>
          </p:nvPr>
        </p:nvGraphicFramePr>
        <p:xfrm>
          <a:off x="1538005" y="3880812"/>
          <a:ext cx="1755180" cy="688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002960" imgH="393480" progId="">
                  <p:embed/>
                </p:oleObj>
              </mc:Choice>
              <mc:Fallback>
                <p:oleObj name="Equation" r:id="rId16" imgW="1002960" imgH="393480" progId="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8005" y="3880812"/>
                        <a:ext cx="1755180" cy="6885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ight Arrow 9"/>
          <p:cNvSpPr/>
          <p:nvPr/>
        </p:nvSpPr>
        <p:spPr>
          <a:xfrm>
            <a:off x="3688685" y="4109547"/>
            <a:ext cx="1136043" cy="333538"/>
          </a:xfrm>
          <a:prstGeom prst="rightArrow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33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2" grpId="0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724150" y="0"/>
            <a:ext cx="3419850" cy="208482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8</a:t>
            </a:fld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5909590" y="111699"/>
            <a:ext cx="3048969" cy="1894325"/>
            <a:chOff x="1230765" y="1931205"/>
            <a:chExt cx="4265160" cy="2649945"/>
          </a:xfrm>
        </p:grpSpPr>
        <p:pic>
          <p:nvPicPr>
            <p:cNvPr id="15" name="Picture 14" descr="C:\Documents and Settings\palaniv\Desktop\jpeg\1\f06-14-9780123749963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7575" y="1931205"/>
              <a:ext cx="3578257" cy="2304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16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10176531"/>
                </p:ext>
              </p:extLst>
            </p:nvPr>
          </p:nvGraphicFramePr>
          <p:xfrm>
            <a:off x="4581525" y="1970088"/>
            <a:ext cx="914400" cy="266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609480" imgH="177480" progId="">
                    <p:embed/>
                  </p:oleObj>
                </mc:Choice>
                <mc:Fallback>
                  <p:oleObj name="Equation" r:id="rId4" imgW="609480" imgH="177480" progId="">
                    <p:embed/>
                    <p:pic>
                      <p:nvPicPr>
                        <p:cNvPr id="0" name="Picture 2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81525" y="1970088"/>
                          <a:ext cx="914400" cy="2667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7" name="Straight Connector 16"/>
            <p:cNvCxnSpPr/>
            <p:nvPr/>
          </p:nvCxnSpPr>
          <p:spPr>
            <a:xfrm>
              <a:off x="2958990" y="3006545"/>
              <a:ext cx="0" cy="460860"/>
            </a:xfrm>
            <a:prstGeom prst="line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8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59473720"/>
                </p:ext>
              </p:extLst>
            </p:nvPr>
          </p:nvGraphicFramePr>
          <p:xfrm>
            <a:off x="1230765" y="3352190"/>
            <a:ext cx="1066500" cy="723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711000" imgH="482400" progId="">
                    <p:embed/>
                  </p:oleObj>
                </mc:Choice>
                <mc:Fallback>
                  <p:oleObj name="Equation" r:id="rId6" imgW="711000" imgH="482400" progId="">
                    <p:embed/>
                    <p:pic>
                      <p:nvPicPr>
                        <p:cNvPr id="0" name="Picture 25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30765" y="3352190"/>
                          <a:ext cx="1066500" cy="723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9" name="Straight Connector 18"/>
            <p:cNvCxnSpPr/>
            <p:nvPr/>
          </p:nvCxnSpPr>
          <p:spPr>
            <a:xfrm flipV="1">
              <a:off x="1998865" y="4014849"/>
              <a:ext cx="806505" cy="374276"/>
            </a:xfrm>
            <a:prstGeom prst="line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0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22382044"/>
                </p:ext>
              </p:extLst>
            </p:nvPr>
          </p:nvGraphicFramePr>
          <p:xfrm>
            <a:off x="1614815" y="4238250"/>
            <a:ext cx="34290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228600" imgH="228600" progId="">
                    <p:embed/>
                  </p:oleObj>
                </mc:Choice>
                <mc:Fallback>
                  <p:oleObj name="Equation" r:id="rId8" imgW="228600" imgH="228600" progId="">
                    <p:embed/>
                    <p:pic>
                      <p:nvPicPr>
                        <p:cNvPr id="0" name="Picture 2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14815" y="4238250"/>
                          <a:ext cx="342900" cy="342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" name="TextBox 3"/>
          <p:cNvSpPr txBox="1"/>
          <p:nvPr/>
        </p:nvSpPr>
        <p:spPr>
          <a:xfrm>
            <a:off x="321012" y="1185702"/>
            <a:ext cx="54031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In this equation each term can be integrated from the start conditions to the end conditions. Pay attention to limits of integration! 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2254772"/>
              </p:ext>
            </p:extLst>
          </p:nvPr>
        </p:nvGraphicFramePr>
        <p:xfrm>
          <a:off x="2102591" y="2322470"/>
          <a:ext cx="3487738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993680" imgH="444240" progId="">
                  <p:embed/>
                </p:oleObj>
              </mc:Choice>
              <mc:Fallback>
                <p:oleObj name="Equation" r:id="rId10" imgW="1993680" imgH="444240" progId="">
                  <p:embed/>
                  <p:pic>
                    <p:nvPicPr>
                      <p:cNvPr id="0" name="Picture 2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2591" y="2322470"/>
                        <a:ext cx="3487738" cy="777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7914085"/>
              </p:ext>
            </p:extLst>
          </p:nvPr>
        </p:nvGraphicFramePr>
        <p:xfrm>
          <a:off x="736130" y="3833079"/>
          <a:ext cx="1377950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787320" imgH="431640" progId="">
                  <p:embed/>
                </p:oleObj>
              </mc:Choice>
              <mc:Fallback>
                <p:oleObj name="Equation" r:id="rId12" imgW="787320" imgH="431640" progId="">
                  <p:embed/>
                  <p:pic>
                    <p:nvPicPr>
                      <p:cNvPr id="0" name="Picture 2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130" y="3833079"/>
                        <a:ext cx="1377950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0042540"/>
              </p:ext>
            </p:extLst>
          </p:nvPr>
        </p:nvGraphicFramePr>
        <p:xfrm>
          <a:off x="2114080" y="5195630"/>
          <a:ext cx="2843212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625400" imgH="444240" progId="">
                  <p:embed/>
                </p:oleObj>
              </mc:Choice>
              <mc:Fallback>
                <p:oleObj name="Equation" r:id="rId14" imgW="1625400" imgH="444240" progId="">
                  <p:embed/>
                  <p:pic>
                    <p:nvPicPr>
                      <p:cNvPr id="0" name="Picture 2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4080" y="5195630"/>
                        <a:ext cx="2843212" cy="777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5818467"/>
              </p:ext>
            </p:extLst>
          </p:nvPr>
        </p:nvGraphicFramePr>
        <p:xfrm>
          <a:off x="4661583" y="3854223"/>
          <a:ext cx="3643313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2082600" imgH="431640" progId="">
                  <p:embed/>
                </p:oleObj>
              </mc:Choice>
              <mc:Fallback>
                <p:oleObj name="Equation" r:id="rId16" imgW="2082600" imgH="431640" progId="">
                  <p:embed/>
                  <p:pic>
                    <p:nvPicPr>
                      <p:cNvPr id="0" name="Picture 2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1583" y="3854223"/>
                        <a:ext cx="3643313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Arrow Connector 11"/>
          <p:cNvCxnSpPr/>
          <p:nvPr/>
        </p:nvCxnSpPr>
        <p:spPr>
          <a:xfrm flipH="1">
            <a:off x="1576410" y="3198570"/>
            <a:ext cx="768100" cy="6345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3419850" y="3100345"/>
            <a:ext cx="345645" cy="19800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5109670" y="3100345"/>
            <a:ext cx="614480" cy="7538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033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724150" y="0"/>
            <a:ext cx="3419850" cy="208482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9</a:t>
            </a:fld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5909590" y="111699"/>
            <a:ext cx="3048969" cy="1894325"/>
            <a:chOff x="1230765" y="1931205"/>
            <a:chExt cx="4265160" cy="2649945"/>
          </a:xfrm>
        </p:grpSpPr>
        <p:pic>
          <p:nvPicPr>
            <p:cNvPr id="15" name="Picture 14" descr="C:\Documents and Settings\palaniv\Desktop\jpeg\1\f06-14-9780123749963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7575" y="1931205"/>
              <a:ext cx="3578257" cy="2304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16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10176531"/>
                </p:ext>
              </p:extLst>
            </p:nvPr>
          </p:nvGraphicFramePr>
          <p:xfrm>
            <a:off x="4581525" y="1970088"/>
            <a:ext cx="914400" cy="266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609480" imgH="177480" progId="">
                    <p:embed/>
                  </p:oleObj>
                </mc:Choice>
                <mc:Fallback>
                  <p:oleObj name="Equation" r:id="rId4" imgW="609480" imgH="177480" progId="">
                    <p:embed/>
                    <p:pic>
                      <p:nvPicPr>
                        <p:cNvPr id="0" name="Picture 28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81525" y="1970088"/>
                          <a:ext cx="914400" cy="2667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7" name="Straight Connector 16"/>
            <p:cNvCxnSpPr/>
            <p:nvPr/>
          </p:nvCxnSpPr>
          <p:spPr>
            <a:xfrm>
              <a:off x="2958990" y="3006545"/>
              <a:ext cx="0" cy="460860"/>
            </a:xfrm>
            <a:prstGeom prst="line">
              <a:avLst/>
            </a:prstGeom>
            <a:ln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8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59473720"/>
                </p:ext>
              </p:extLst>
            </p:nvPr>
          </p:nvGraphicFramePr>
          <p:xfrm>
            <a:off x="1230765" y="3352190"/>
            <a:ext cx="1066500" cy="723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711000" imgH="482400" progId="">
                    <p:embed/>
                  </p:oleObj>
                </mc:Choice>
                <mc:Fallback>
                  <p:oleObj name="Equation" r:id="rId6" imgW="711000" imgH="482400" progId="">
                    <p:embed/>
                    <p:pic>
                      <p:nvPicPr>
                        <p:cNvPr id="0" name="Picture 28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30765" y="3352190"/>
                          <a:ext cx="1066500" cy="723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9" name="Straight Connector 18"/>
            <p:cNvCxnSpPr/>
            <p:nvPr/>
          </p:nvCxnSpPr>
          <p:spPr>
            <a:xfrm flipV="1">
              <a:off x="1998865" y="4014849"/>
              <a:ext cx="806505" cy="374276"/>
            </a:xfrm>
            <a:prstGeom prst="line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0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22382044"/>
                </p:ext>
              </p:extLst>
            </p:nvPr>
          </p:nvGraphicFramePr>
          <p:xfrm>
            <a:off x="1614815" y="4238250"/>
            <a:ext cx="34290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228600" imgH="228600" progId="">
                    <p:embed/>
                  </p:oleObj>
                </mc:Choice>
                <mc:Fallback>
                  <p:oleObj name="Equation" r:id="rId8" imgW="228600" imgH="228600" progId="">
                    <p:embed/>
                    <p:pic>
                      <p:nvPicPr>
                        <p:cNvPr id="0" name="Picture 28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14815" y="4238250"/>
                          <a:ext cx="342900" cy="342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" name="TextBox 3"/>
          <p:cNvSpPr txBox="1"/>
          <p:nvPr/>
        </p:nvSpPr>
        <p:spPr>
          <a:xfrm>
            <a:off x="337262" y="1183100"/>
            <a:ext cx="41408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Substituting and rearranging,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5044992"/>
              </p:ext>
            </p:extLst>
          </p:nvPr>
        </p:nvGraphicFramePr>
        <p:xfrm>
          <a:off x="2212975" y="2506663"/>
          <a:ext cx="193357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104840" imgH="279360" progId="">
                  <p:embed/>
                </p:oleObj>
              </mc:Choice>
              <mc:Fallback>
                <p:oleObj name="Equation" r:id="rId10" imgW="1104840" imgH="279360" progId="">
                  <p:embed/>
                  <p:pic>
                    <p:nvPicPr>
                      <p:cNvPr id="0" name="Picture 2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2975" y="2506663"/>
                        <a:ext cx="1933575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4481230"/>
              </p:ext>
            </p:extLst>
          </p:nvPr>
        </p:nvGraphicFramePr>
        <p:xfrm>
          <a:off x="1461195" y="1854395"/>
          <a:ext cx="344487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968480" imgH="279360" progId="">
                  <p:embed/>
                </p:oleObj>
              </mc:Choice>
              <mc:Fallback>
                <p:oleObj name="Equation" r:id="rId12" imgW="1968480" imgH="279360" progId="">
                  <p:embed/>
                  <p:pic>
                    <p:nvPicPr>
                      <p:cNvPr id="0" name="Picture 2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1195" y="1854395"/>
                        <a:ext cx="3444875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37262" y="3351385"/>
            <a:ext cx="80370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The oxygen is being modeled as an ideal gas.  Therefore,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4043902"/>
              </p:ext>
            </p:extLst>
          </p:nvPr>
        </p:nvGraphicFramePr>
        <p:xfrm>
          <a:off x="3209925" y="3981450"/>
          <a:ext cx="1355725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774360" imgH="241200" progId="">
                  <p:embed/>
                </p:oleObj>
              </mc:Choice>
              <mc:Fallback>
                <p:oleObj name="Equation" r:id="rId14" imgW="774360" imgH="241200" progId="">
                  <p:embed/>
                  <p:pic>
                    <p:nvPicPr>
                      <p:cNvPr id="0" name="Picture 2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9925" y="3981450"/>
                        <a:ext cx="1355725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37262" y="4646292"/>
            <a:ext cx="5625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Substitution into the First Law results in,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967138"/>
              </p:ext>
            </p:extLst>
          </p:nvPr>
        </p:nvGraphicFramePr>
        <p:xfrm>
          <a:off x="1736725" y="5310188"/>
          <a:ext cx="562292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3213000" imgH="279360" progId="">
                  <p:embed/>
                </p:oleObj>
              </mc:Choice>
              <mc:Fallback>
                <p:oleObj name="Equation" r:id="rId16" imgW="3213000" imgH="279360" progId="">
                  <p:embed/>
                  <p:pic>
                    <p:nvPicPr>
                      <p:cNvPr id="0" name="Picture 2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6725" y="5310188"/>
                        <a:ext cx="5622925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5265134"/>
              </p:ext>
            </p:extLst>
          </p:nvPr>
        </p:nvGraphicFramePr>
        <p:xfrm>
          <a:off x="4640263" y="3989388"/>
          <a:ext cx="1089025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622080" imgH="228600" progId="">
                  <p:embed/>
                </p:oleObj>
              </mc:Choice>
              <mc:Fallback>
                <p:oleObj name="Equation" r:id="rId18" imgW="622080" imgH="228600" progId="">
                  <p:embed/>
                  <p:pic>
                    <p:nvPicPr>
                      <p:cNvPr id="0" name="Picture 2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0263" y="3989388"/>
                        <a:ext cx="1089025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5474390" y="2527693"/>
            <a:ext cx="35381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Can stop here with EES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4355766" y="2751138"/>
            <a:ext cx="1022739" cy="143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5EB2095-3D78-4F3A-AA11-414B54AA0C6D}"/>
              </a:ext>
            </a:extLst>
          </p:cNvPr>
          <p:cNvCxnSpPr/>
          <p:nvPr/>
        </p:nvCxnSpPr>
        <p:spPr>
          <a:xfrm flipV="1">
            <a:off x="2937055" y="1878971"/>
            <a:ext cx="307240" cy="49926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23D2848-147A-438A-8D3B-8B2C9C310DA8}"/>
              </a:ext>
            </a:extLst>
          </p:cNvPr>
          <p:cNvCxnSpPr/>
          <p:nvPr/>
        </p:nvCxnSpPr>
        <p:spPr>
          <a:xfrm flipV="1">
            <a:off x="4336686" y="1887545"/>
            <a:ext cx="307240" cy="49926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033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23" grpId="0"/>
    </p:bldLst>
  </p:timing>
</p:sld>
</file>

<file path=ppt/theme/theme1.xml><?xml version="1.0" encoding="utf-8"?>
<a:theme xmlns:a="http://schemas.openxmlformats.org/drawingml/2006/main" name="Office Theme">
  <a:themeElements>
    <a:clrScheme name="Balmer Thermodynamics">
      <a:dk1>
        <a:srgbClr val="000000"/>
      </a:dk1>
      <a:lt1>
        <a:srgbClr val="FFFFFF"/>
      </a:lt1>
      <a:dk2>
        <a:srgbClr val="BFBFBF"/>
      </a:dk2>
      <a:lt2>
        <a:srgbClr val="FFFFFF"/>
      </a:lt2>
      <a:accent1>
        <a:srgbClr val="000000"/>
      </a:accent1>
      <a:accent2>
        <a:srgbClr val="B18E5F"/>
      </a:accent2>
      <a:accent3>
        <a:srgbClr val="CDC9C8"/>
      </a:accent3>
      <a:accent4>
        <a:srgbClr val="076797"/>
      </a:accent4>
      <a:accent5>
        <a:srgbClr val="D20000"/>
      </a:accent5>
      <a:accent6>
        <a:srgbClr val="57797B"/>
      </a:accent6>
      <a:hlink>
        <a:srgbClr val="635476"/>
      </a:hlink>
      <a:folHlink>
        <a:srgbClr val="8F49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24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4183</TotalTime>
  <Words>437</Words>
  <Application>Microsoft Office PowerPoint</Application>
  <PresentationFormat>On-screen Show (4:3)</PresentationFormat>
  <Paragraphs>75</Paragraphs>
  <Slides>12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Book Antiqua</vt:lpstr>
      <vt:lpstr>Calibri</vt:lpstr>
      <vt:lpstr>Tahoma</vt:lpstr>
      <vt:lpstr>Times New Roman</vt:lpstr>
      <vt:lpstr>Office Theme</vt:lpstr>
      <vt:lpstr>Equation</vt:lpstr>
      <vt:lpstr>Lecture 17</vt:lpstr>
      <vt:lpstr>What is a Transient Process?</vt:lpstr>
      <vt:lpstr>Example – Problem 6.61</vt:lpstr>
      <vt:lpstr>Example – Filling a Tank</vt:lpstr>
      <vt:lpstr>Example</vt:lpstr>
      <vt:lpstr>Example</vt:lpstr>
      <vt:lpstr>Example</vt:lpstr>
      <vt:lpstr>Example</vt:lpstr>
      <vt:lpstr>Example</vt:lpstr>
      <vt:lpstr>Example</vt:lpstr>
      <vt:lpstr>2nd Example – Emptying a Tank</vt:lpstr>
      <vt:lpstr>2nd Example</vt:lpstr>
    </vt:vector>
  </TitlesOfParts>
  <Company>University of Idaho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SteveP</dc:creator>
  <cp:lastModifiedBy>Cordon, Dan (dcordon@uidaho.edu)</cp:lastModifiedBy>
  <cp:revision>615</cp:revision>
  <cp:lastPrinted>2012-10-01T14:54:35Z</cp:lastPrinted>
  <dcterms:created xsi:type="dcterms:W3CDTF">2008-11-21T16:06:48Z</dcterms:created>
  <dcterms:modified xsi:type="dcterms:W3CDTF">2024-02-26T19:19:49Z</dcterms:modified>
</cp:coreProperties>
</file>