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93" r:id="rId4"/>
    <p:sldId id="259" r:id="rId5"/>
    <p:sldId id="274" r:id="rId6"/>
    <p:sldId id="275" r:id="rId7"/>
    <p:sldId id="294" r:id="rId8"/>
    <p:sldId id="291" r:id="rId9"/>
    <p:sldId id="283" r:id="rId10"/>
    <p:sldId id="278" r:id="rId11"/>
    <p:sldId id="280" r:id="rId12"/>
    <p:sldId id="285" r:id="rId13"/>
    <p:sldId id="281" r:id="rId14"/>
    <p:sldId id="286" r:id="rId15"/>
    <p:sldId id="287" r:id="rId16"/>
    <p:sldId id="288" r:id="rId17"/>
    <p:sldId id="289" r:id="rId18"/>
    <p:sldId id="292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0C2"/>
    <a:srgbClr val="5A92EC"/>
    <a:srgbClr val="07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9" rIns="96637" bIns="483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7" tIns="48319" rIns="96637" bIns="483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28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51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97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28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74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51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35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50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68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59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06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03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58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4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58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4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0.wmf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2.wmf"/><Relationship Id="rId1" Type="http://schemas.openxmlformats.org/officeDocument/2006/relationships/tags" Target="../tags/tag2.x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29.wmf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6.jpe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1.wmf"/><Relationship Id="rId1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6.wmf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8.wmf"/><Relationship Id="rId1" Type="http://schemas.openxmlformats.org/officeDocument/2006/relationships/tags" Target="../tags/tag4.x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35.wmf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18.png"/><Relationship Id="rId7" Type="http://schemas.openxmlformats.org/officeDocument/2006/relationships/image" Target="../media/image4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4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0.png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png"/><Relationship Id="rId4" Type="http://schemas.openxmlformats.org/officeDocument/2006/relationships/image" Target="../media/image4.wmf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2</a:t>
            </a:r>
            <a:r>
              <a:rPr lang="en-US" baseline="30000" dirty="0"/>
              <a:t>nd</a:t>
            </a:r>
            <a:r>
              <a:rPr lang="en-US" dirty="0"/>
              <a:t> Law and Entropy</a:t>
            </a:r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Carnot’s Heat Engine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843774" y="1662370"/>
            <a:ext cx="5843025" cy="4508818"/>
          </a:xfrm>
        </p:spPr>
        <p:txBody>
          <a:bodyPr>
            <a:normAutofit/>
          </a:bodyPr>
          <a:lstStyle/>
          <a:p>
            <a:r>
              <a:rPr lang="en-US" sz="2400" dirty="0"/>
              <a:t>The energy conversion (thermal) efficiency of an irreversible heat engine is always less than the thermal efficiency of a reversible heat engine operating between the same thermal energy reservoirs</a:t>
            </a:r>
          </a:p>
          <a:p>
            <a:r>
              <a:rPr lang="en-US" sz="2400" dirty="0"/>
              <a:t>All reversible engines operating between the same thermal energy reservoirs will have the same thermal efficiency</a:t>
            </a:r>
          </a:p>
          <a:p>
            <a:pPr lvl="1"/>
            <a:r>
              <a:rPr lang="en-US" sz="2000" dirty="0"/>
              <a:t>The reversible engine is not dependent on the working fluid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28560" y="1163105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Carnot hypothesized ...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9905" y="1661565"/>
            <a:ext cx="1805035" cy="3917310"/>
            <a:chOff x="769905" y="1661565"/>
            <a:chExt cx="1805035" cy="3917310"/>
          </a:xfrm>
        </p:grpSpPr>
        <p:grpSp>
          <p:nvGrpSpPr>
            <p:cNvPr id="5" name="Group 4"/>
            <p:cNvGrpSpPr/>
            <p:nvPr/>
          </p:nvGrpSpPr>
          <p:grpSpPr>
            <a:xfrm>
              <a:off x="769905" y="1661565"/>
              <a:ext cx="1805035" cy="3917310"/>
              <a:chOff x="1499600" y="1623965"/>
              <a:chExt cx="1805035" cy="3917310"/>
            </a:xfrm>
          </p:grpSpPr>
          <p:pic>
            <p:nvPicPr>
              <p:cNvPr id="6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4" cstate="print"/>
              <a:srcRect r="70091" b="7583"/>
              <a:stretch>
                <a:fillRect/>
              </a:stretch>
            </p:blipFill>
            <p:spPr bwMode="auto">
              <a:xfrm>
                <a:off x="1499600" y="1623965"/>
                <a:ext cx="180503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Rectangle 6"/>
              <p:cNvSpPr/>
              <p:nvPr/>
            </p:nvSpPr>
            <p:spPr>
              <a:xfrm>
                <a:off x="1614815" y="33521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>
                <a:spLocks noChangeAspect="1"/>
              </p:cNvSpPr>
              <p:nvPr/>
            </p:nvSpPr>
            <p:spPr>
              <a:xfrm>
                <a:off x="1576410" y="3043340"/>
                <a:ext cx="52290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E</a:t>
                </a:r>
              </a:p>
            </p:txBody>
          </p:sp>
        </p:grp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6206617"/>
                </p:ext>
              </p:extLst>
            </p:nvPr>
          </p:nvGraphicFramePr>
          <p:xfrm>
            <a:off x="1614815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64880" imgH="228600" progId="">
                    <p:embed/>
                  </p:oleObj>
                </mc:Choice>
                <mc:Fallback>
                  <p:oleObj name="Equation" r:id="rId5" imgW="164880" imgH="228600" progId="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2868972"/>
                </p:ext>
              </p:extLst>
            </p:nvPr>
          </p:nvGraphicFramePr>
          <p:xfrm>
            <a:off x="965200" y="2354263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90440" imgH="228600" progId="">
                    <p:embed/>
                  </p:oleObj>
                </mc:Choice>
                <mc:Fallback>
                  <p:oleObj name="Equation" r:id="rId7" imgW="190440" imgH="228600" progId="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5200" y="2354263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6752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Carnot Heat Engine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359174"/>
              </p:ext>
            </p:extLst>
          </p:nvPr>
        </p:nvGraphicFramePr>
        <p:xfrm>
          <a:off x="3649398" y="1201510"/>
          <a:ext cx="3687762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457200" progId="">
                  <p:embed/>
                </p:oleObj>
              </mc:Choice>
              <mc:Fallback>
                <p:oleObj name="Equation" r:id="rId4" imgW="2108160" imgH="457200" progId="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398" y="1201510"/>
                        <a:ext cx="3687762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740239" y="3121760"/>
            <a:ext cx="5030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Kelvin and Rankine suggested that,</a:t>
            </a: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858543"/>
              </p:ext>
            </p:extLst>
          </p:nvPr>
        </p:nvGraphicFramePr>
        <p:xfrm>
          <a:off x="3413125" y="3658883"/>
          <a:ext cx="17176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760" imgH="495000" progId="">
                  <p:embed/>
                </p:oleObj>
              </mc:Choice>
              <mc:Fallback>
                <p:oleObj name="Equation" r:id="rId6" imgW="977760" imgH="495000" progId="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3658883"/>
                        <a:ext cx="1717675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82904" y="4733965"/>
            <a:ext cx="8375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Therefore, the thermal efficiency of a Carnot Heat Engine is,</a:t>
            </a:r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966112"/>
              </p:ext>
            </p:extLst>
          </p:nvPr>
        </p:nvGraphicFramePr>
        <p:xfrm>
          <a:off x="2037270" y="5310845"/>
          <a:ext cx="177641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920" imgH="431640" progId="">
                  <p:embed/>
                </p:oleObj>
              </mc:Choice>
              <mc:Fallback>
                <p:oleObj name="Equation" r:id="rId8" imgW="1015920" imgH="431640" progId="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270" y="5310845"/>
                        <a:ext cx="1776412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493720" y="3736240"/>
            <a:ext cx="245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Temperatures must be on the absolute scale!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837081" y="1264767"/>
            <a:ext cx="1545834" cy="3354788"/>
            <a:chOff x="769905" y="1661565"/>
            <a:chExt cx="1805035" cy="3917310"/>
          </a:xfrm>
        </p:grpSpPr>
        <p:grpSp>
          <p:nvGrpSpPr>
            <p:cNvPr id="37" name="Group 36"/>
            <p:cNvGrpSpPr/>
            <p:nvPr/>
          </p:nvGrpSpPr>
          <p:grpSpPr>
            <a:xfrm>
              <a:off x="769905" y="1661565"/>
              <a:ext cx="1805035" cy="3917310"/>
              <a:chOff x="1499600" y="1623965"/>
              <a:chExt cx="1805035" cy="3917310"/>
            </a:xfrm>
          </p:grpSpPr>
          <p:pic>
            <p:nvPicPr>
              <p:cNvPr id="40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10" cstate="print"/>
              <a:srcRect r="70091" b="7583"/>
              <a:stretch>
                <a:fillRect/>
              </a:stretch>
            </p:blipFill>
            <p:spPr bwMode="auto">
              <a:xfrm>
                <a:off x="1499600" y="1623965"/>
                <a:ext cx="180503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" name="Rectangle 40"/>
              <p:cNvSpPr/>
              <p:nvPr/>
            </p:nvSpPr>
            <p:spPr>
              <a:xfrm>
                <a:off x="1614815" y="33521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>
                <a:spLocks noChangeAspect="1"/>
              </p:cNvSpPr>
              <p:nvPr/>
            </p:nvSpPr>
            <p:spPr>
              <a:xfrm>
                <a:off x="1576410" y="3043340"/>
                <a:ext cx="52290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E</a:t>
                </a:r>
              </a:p>
            </p:txBody>
          </p:sp>
        </p:grpSp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8570247"/>
                </p:ext>
              </p:extLst>
            </p:nvPr>
          </p:nvGraphicFramePr>
          <p:xfrm>
            <a:off x="1614815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">
                    <p:embed/>
                  </p:oleObj>
                </mc:Choice>
                <mc:Fallback>
                  <p:oleObj name="Equation" r:id="rId11" imgW="164880" imgH="228600" progId="">
                    <p:embed/>
                    <p:pic>
                      <p:nvPicPr>
                        <p:cNvPr id="0" name="Picture 2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8037064"/>
                </p:ext>
              </p:extLst>
            </p:nvPr>
          </p:nvGraphicFramePr>
          <p:xfrm>
            <a:off x="965200" y="2354263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440" imgH="228600" progId="">
                    <p:embed/>
                  </p:oleObj>
                </mc:Choice>
                <mc:Fallback>
                  <p:oleObj name="Equation" r:id="rId13" imgW="190440" imgH="228600" progId="">
                    <p:embed/>
                    <p:pic>
                      <p:nvPicPr>
                        <p:cNvPr id="0" name="Picture 2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5200" y="2354263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4187950" y="5310845"/>
            <a:ext cx="4070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This is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maximum theoretical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efficiency of a heat engine!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701301"/>
              </p:ext>
            </p:extLst>
          </p:nvPr>
        </p:nvGraphicFramePr>
        <p:xfrm>
          <a:off x="3154582" y="2161635"/>
          <a:ext cx="464343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654280" imgH="495000" progId="">
                  <p:embed/>
                </p:oleObj>
              </mc:Choice>
              <mc:Fallback>
                <p:oleObj name="Equation" r:id="rId15" imgW="2654280" imgH="495000" progId="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582" y="2161635"/>
                        <a:ext cx="4643438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7D3AF2D-0815-4008-86E0-A1D465BF97D5}"/>
              </a:ext>
            </a:extLst>
          </p:cNvPr>
          <p:cNvSpPr/>
          <p:nvPr/>
        </p:nvSpPr>
        <p:spPr>
          <a:xfrm>
            <a:off x="1922054" y="5195630"/>
            <a:ext cx="2073871" cy="102204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3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Clausius Statement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0151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It is impossible for any system to operate in such a way that the energy transfer by heat from a cooler body to a hotter body occurs (without a work input).</a:t>
            </a:r>
          </a:p>
        </p:txBody>
      </p:sp>
      <p:sp>
        <p:nvSpPr>
          <p:cNvPr id="5" name="Trapezoid 4"/>
          <p:cNvSpPr/>
          <p:nvPr/>
        </p:nvSpPr>
        <p:spPr>
          <a:xfrm rot="10800000">
            <a:off x="1513325" y="2685910"/>
            <a:ext cx="1714500" cy="60960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apezoid 6"/>
          <p:cNvSpPr/>
          <p:nvPr/>
        </p:nvSpPr>
        <p:spPr>
          <a:xfrm>
            <a:off x="1513324" y="5200510"/>
            <a:ext cx="1714500" cy="60960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flipV="1">
            <a:off x="2199124" y="3295510"/>
            <a:ext cx="342900" cy="609600"/>
          </a:xfrm>
          <a:prstGeom prst="downArrow">
            <a:avLst/>
          </a:prstGeom>
          <a:solidFill>
            <a:schemeClr val="accent5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flipV="1">
            <a:off x="2199124" y="4590910"/>
            <a:ext cx="342900" cy="609600"/>
          </a:xfrm>
          <a:prstGeom prst="downArrow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741924" y="3905110"/>
            <a:ext cx="1257300" cy="68580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System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0524" y="527671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Cold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46724" y="2762110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Hot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077367"/>
              </p:ext>
            </p:extLst>
          </p:nvPr>
        </p:nvGraphicFramePr>
        <p:xfrm>
          <a:off x="2530912" y="4819510"/>
          <a:ext cx="22701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68" imgH="203024" progId="">
                  <p:embed/>
                </p:oleObj>
              </mc:Choice>
              <mc:Fallback>
                <p:oleObj name="Equation" r:id="rId3" imgW="152268" imgH="203024" progId="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912" y="4819510"/>
                        <a:ext cx="227012" cy="301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63127"/>
              </p:ext>
            </p:extLst>
          </p:nvPr>
        </p:nvGraphicFramePr>
        <p:xfrm>
          <a:off x="2530912" y="3524110"/>
          <a:ext cx="22701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68" imgH="203024" progId="">
                  <p:embed/>
                </p:oleObj>
              </mc:Choice>
              <mc:Fallback>
                <p:oleObj name="Equation" r:id="rId5" imgW="152268" imgH="203024" progId="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912" y="3524110"/>
                        <a:ext cx="227012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32826" y="3182143"/>
            <a:ext cx="43644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This is impossible!</a:t>
            </a:r>
          </a:p>
          <a:p>
            <a:pPr algn="ctr"/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“Heat always flows down a temperature hill”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i="1" dirty="0">
                <a:latin typeface="Arial" pitchFamily="34" charset="0"/>
                <a:cs typeface="Arial" pitchFamily="34" charset="0"/>
              </a:rPr>
              <a:t>- Gerald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Sielaff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(1966)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8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  <p:bldP spid="13" grpId="0" animBg="1"/>
      <p:bldP spid="14" grpId="0" animBg="1"/>
      <p:bldP spid="15" grpId="0"/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Carnot’s Refrigerator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843774" y="1625172"/>
            <a:ext cx="5843025" cy="4508818"/>
          </a:xfrm>
        </p:spPr>
        <p:txBody>
          <a:bodyPr>
            <a:normAutofit/>
          </a:bodyPr>
          <a:lstStyle/>
          <a:p>
            <a:r>
              <a:rPr lang="en-US" sz="2400" dirty="0"/>
              <a:t>The thermal efficiency of an irreversible refrigerator is always less than the thermal efficiency of a reversible refrigerator operating between the same thermal energy reservoirs</a:t>
            </a:r>
          </a:p>
          <a:p>
            <a:r>
              <a:rPr lang="en-US" sz="2400" dirty="0"/>
              <a:t>Reversible refrigerators operating between the same thermal energy reservoirs have the same thermal  efficiency</a:t>
            </a:r>
          </a:p>
          <a:p>
            <a:pPr lvl="1"/>
            <a:r>
              <a:rPr lang="en-US" sz="2000" dirty="0"/>
              <a:t>The reversible refrigerator is not dependent on the working fluid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28560" y="1086295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Carnot hypothesized ...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09045" y="1662370"/>
            <a:ext cx="1958655" cy="3917310"/>
            <a:chOff x="693095" y="1662370"/>
            <a:chExt cx="1958655" cy="3917310"/>
          </a:xfrm>
        </p:grpSpPr>
        <p:grpSp>
          <p:nvGrpSpPr>
            <p:cNvPr id="19" name="Group 18"/>
            <p:cNvGrpSpPr/>
            <p:nvPr/>
          </p:nvGrpSpPr>
          <p:grpSpPr>
            <a:xfrm>
              <a:off x="693095" y="1662370"/>
              <a:ext cx="1958655" cy="3917310"/>
              <a:chOff x="4764025" y="1623965"/>
              <a:chExt cx="1958655" cy="3917310"/>
            </a:xfrm>
          </p:grpSpPr>
          <p:pic>
            <p:nvPicPr>
              <p:cNvPr id="22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4" cstate="print"/>
              <a:srcRect l="52182" r="15363" b="7583"/>
              <a:stretch>
                <a:fillRect/>
              </a:stretch>
            </p:blipFill>
            <p:spPr bwMode="auto">
              <a:xfrm>
                <a:off x="4764025" y="1623965"/>
                <a:ext cx="195865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5032860" y="33897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>
                <a:spLocks noChangeAspect="1"/>
              </p:cNvSpPr>
              <p:nvPr/>
            </p:nvSpPr>
            <p:spPr>
              <a:xfrm>
                <a:off x="4957929" y="3043340"/>
                <a:ext cx="5741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R</a:t>
                </a:r>
              </a:p>
            </p:txBody>
          </p:sp>
        </p:grp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940537"/>
                </p:ext>
              </p:extLst>
            </p:nvPr>
          </p:nvGraphicFramePr>
          <p:xfrm>
            <a:off x="1021825" y="2394810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440" imgH="228600" progId="">
                    <p:embed/>
                  </p:oleObj>
                </mc:Choice>
                <mc:Fallback>
                  <p:oleObj name="Equation" r:id="rId5" imgW="190440" imgH="228600" progId="">
                    <p:embed/>
                    <p:pic>
                      <p:nvPicPr>
                        <p:cNvPr id="0" name="Picture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825" y="2394810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0002822"/>
                </p:ext>
              </p:extLst>
            </p:nvPr>
          </p:nvGraphicFramePr>
          <p:xfrm>
            <a:off x="1713140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64880" imgH="228600" progId="">
                    <p:embed/>
                  </p:oleObj>
                </mc:Choice>
                <mc:Fallback>
                  <p:oleObj name="Equation" r:id="rId7" imgW="164880" imgH="228600" progId="">
                    <p:embed/>
                    <p:pic>
                      <p:nvPicPr>
                        <p:cNvPr id="0" name="Picture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140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6402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Carnot Refrigerator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72945"/>
              </p:ext>
            </p:extLst>
          </p:nvPr>
        </p:nvGraphicFramePr>
        <p:xfrm>
          <a:off x="2968970" y="1854395"/>
          <a:ext cx="44450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8840" imgH="469800" progId="">
                  <p:embed/>
                </p:oleObj>
              </mc:Choice>
              <mc:Fallback>
                <p:oleObj name="Equation" r:id="rId4" imgW="2958840" imgH="469800" progId="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970" y="1854395"/>
                        <a:ext cx="44450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728560" y="1355130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Refrigeration cycle …</a:t>
            </a:r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96941"/>
              </p:ext>
            </p:extLst>
          </p:nvPr>
        </p:nvGraphicFramePr>
        <p:xfrm>
          <a:off x="2308195" y="4376738"/>
          <a:ext cx="625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65560" imgH="990360" progId="">
                  <p:embed/>
                </p:oleObj>
              </mc:Choice>
              <mc:Fallback>
                <p:oleObj name="Equation" r:id="rId6" imgW="4165560" imgH="990360" progId="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195" y="4376738"/>
                        <a:ext cx="625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28560" y="3780863"/>
            <a:ext cx="3964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Heat Pump cycle …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9045" y="1662370"/>
            <a:ext cx="1958655" cy="3917310"/>
            <a:chOff x="693095" y="1662370"/>
            <a:chExt cx="1958655" cy="3917310"/>
          </a:xfrm>
        </p:grpSpPr>
        <p:grpSp>
          <p:nvGrpSpPr>
            <p:cNvPr id="30" name="Group 29"/>
            <p:cNvGrpSpPr/>
            <p:nvPr/>
          </p:nvGrpSpPr>
          <p:grpSpPr>
            <a:xfrm>
              <a:off x="693095" y="1662370"/>
              <a:ext cx="1958655" cy="3917310"/>
              <a:chOff x="4764025" y="1623965"/>
              <a:chExt cx="1958655" cy="3917310"/>
            </a:xfrm>
          </p:grpSpPr>
          <p:pic>
            <p:nvPicPr>
              <p:cNvPr id="33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8" cstate="print"/>
              <a:srcRect l="52182" r="15363" b="7583"/>
              <a:stretch>
                <a:fillRect/>
              </a:stretch>
            </p:blipFill>
            <p:spPr bwMode="auto">
              <a:xfrm>
                <a:off x="4764025" y="1623965"/>
                <a:ext cx="195865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5032860" y="33897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>
              <a:xfrm>
                <a:off x="4957929" y="3043340"/>
                <a:ext cx="5741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R</a:t>
                </a:r>
              </a:p>
            </p:txBody>
          </p:sp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4352563"/>
                </p:ext>
              </p:extLst>
            </p:nvPr>
          </p:nvGraphicFramePr>
          <p:xfrm>
            <a:off x="1021825" y="2394810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440" imgH="228600" progId="">
                    <p:embed/>
                  </p:oleObj>
                </mc:Choice>
                <mc:Fallback>
                  <p:oleObj name="Equation" r:id="rId9" imgW="190440" imgH="228600" progId="">
                    <p:embed/>
                    <p:pic>
                      <p:nvPicPr>
                        <p:cNvPr id="0" name="Picture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825" y="2394810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5555765"/>
                </p:ext>
              </p:extLst>
            </p:nvPr>
          </p:nvGraphicFramePr>
          <p:xfrm>
            <a:off x="1713140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">
                    <p:embed/>
                  </p:oleObj>
                </mc:Choice>
                <mc:Fallback>
                  <p:oleObj name="Equation" r:id="rId11" imgW="164880" imgH="228600" progId="">
                    <p:embed/>
                    <p:pic>
                      <p:nvPicPr>
                        <p:cNvPr id="0" name="Picture 1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140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4"/>
          <p:cNvSpPr/>
          <p:nvPr/>
        </p:nvSpPr>
        <p:spPr>
          <a:xfrm>
            <a:off x="6453845" y="2660900"/>
            <a:ext cx="2150680" cy="65288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86765"/>
              </p:ext>
            </p:extLst>
          </p:nvPr>
        </p:nvGraphicFramePr>
        <p:xfrm>
          <a:off x="2292765" y="2682875"/>
          <a:ext cx="39306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16120" imgH="469800" progId="">
                  <p:embed/>
                </p:oleObj>
              </mc:Choice>
              <mc:Fallback>
                <p:oleObj name="Equation" r:id="rId13" imgW="2616120" imgH="469800" progId="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765" y="2682875"/>
                        <a:ext cx="393065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976200"/>
              </p:ext>
            </p:extLst>
          </p:nvPr>
        </p:nvGraphicFramePr>
        <p:xfrm>
          <a:off x="6569060" y="2682570"/>
          <a:ext cx="1946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95280" imgH="431640" progId="">
                  <p:embed/>
                </p:oleObj>
              </mc:Choice>
              <mc:Fallback>
                <p:oleObj name="Equation" r:id="rId15" imgW="1295280" imgH="43164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60" y="2682570"/>
                        <a:ext cx="19462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6453845" y="5157225"/>
            <a:ext cx="2150680" cy="65288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5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like Clausius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8935" y="87765"/>
            <a:ext cx="789301" cy="93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4616" y="1239110"/>
            <a:ext cx="8218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My colleagues, Kelvin and Rankine, have proposed that for a Carnot heat engine,</a:t>
            </a: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396708"/>
              </p:ext>
            </p:extLst>
          </p:nvPr>
        </p:nvGraphicFramePr>
        <p:xfrm>
          <a:off x="3744913" y="2001838"/>
          <a:ext cx="15970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520560" progId="">
                  <p:embed/>
                </p:oleObj>
              </mc:Choice>
              <mc:Fallback>
                <p:oleObj name="Equation" r:id="rId4" imgW="914400" imgH="520560" progId="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913" y="2001838"/>
                        <a:ext cx="1597025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818" y="3160165"/>
            <a:ext cx="4496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 can rewrite this expression as,</a:t>
            </a: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81890"/>
              </p:ext>
            </p:extLst>
          </p:nvPr>
        </p:nvGraphicFramePr>
        <p:xfrm>
          <a:off x="3711575" y="3692525"/>
          <a:ext cx="16652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2200" imgH="482400" progId="">
                  <p:embed/>
                </p:oleObj>
              </mc:Choice>
              <mc:Fallback>
                <p:oleObj name="Equation" r:id="rId6" imgW="952200" imgH="48240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3692525"/>
                        <a:ext cx="1665288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0901" y="4733965"/>
            <a:ext cx="4735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An alternative way to write this is,</a:t>
            </a: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28177"/>
              </p:ext>
            </p:extLst>
          </p:nvPr>
        </p:nvGraphicFramePr>
        <p:xfrm>
          <a:off x="3544888" y="5276850"/>
          <a:ext cx="202088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482400" progId="">
                  <p:embed/>
                </p:oleObj>
              </mc:Choice>
              <mc:Fallback>
                <p:oleObj name="Equation" r:id="rId8" imgW="1155600" imgH="48240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5276850"/>
                        <a:ext cx="202088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57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like Clausius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8935" y="87765"/>
            <a:ext cx="789301" cy="93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4616" y="1239110"/>
            <a:ext cx="8218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 have to remember that these expressions have been developed for a Carnot cycle.  Since we are considering a cycle that is reversible, it must be true that,</a:t>
            </a: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430840"/>
              </p:ext>
            </p:extLst>
          </p:nvPr>
        </p:nvGraphicFramePr>
        <p:xfrm>
          <a:off x="2849563" y="2606675"/>
          <a:ext cx="34210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55520" imgH="495000" progId="">
                  <p:embed/>
                </p:oleObj>
              </mc:Choice>
              <mc:Fallback>
                <p:oleObj name="Equation" r:id="rId4" imgW="1955520" imgH="495000" progId="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2606675"/>
                        <a:ext cx="342106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4260" y="3690376"/>
            <a:ext cx="8218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 know that if the cyclic integral of a differential quantity is zero, the quantity must be a property.  Therefore, it must be true that,</a:t>
            </a:r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448689"/>
              </p:ext>
            </p:extLst>
          </p:nvPr>
        </p:nvGraphicFramePr>
        <p:xfrm>
          <a:off x="1960563" y="4960938"/>
          <a:ext cx="9334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482400" progId="">
                  <p:embed/>
                </p:oleObj>
              </mc:Choice>
              <mc:Fallback>
                <p:oleObj name="Equation" r:id="rId6" imgW="533160" imgH="48240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4960938"/>
                        <a:ext cx="93345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7530" y="5149765"/>
            <a:ext cx="4378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is the differential of a property!</a:t>
            </a:r>
          </a:p>
        </p:txBody>
      </p:sp>
    </p:spTree>
    <p:extLst>
      <p:ext uri="{BB962C8B-B14F-4D97-AF65-F5344CB8AC3E}">
        <p14:creationId xmlns:p14="http://schemas.microsoft.com/office/powerpoint/2010/main" val="250828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like Clausius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8935" y="87765"/>
            <a:ext cx="789301" cy="93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4616" y="1239110"/>
            <a:ext cx="8218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 know that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is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not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 property, but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for a reversible process is a property!  Since I discovered this property, I choose to call it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entropy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give it the symbol,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Therefore, 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803900" y="2843150"/>
          <a:ext cx="15113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25" imgH="444307" progId="">
                  <p:embed/>
                </p:oleObj>
              </mc:Choice>
              <mc:Fallback>
                <p:oleObj name="Equation" r:id="rId4" imgW="863225" imgH="444307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900" y="2843150"/>
                        <a:ext cx="15113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4260" y="3889055"/>
            <a:ext cx="3488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In 1865, Clausius wrote,</a:t>
            </a:r>
          </a:p>
        </p:txBody>
      </p:sp>
      <p:sp>
        <p:nvSpPr>
          <p:cNvPr id="8" name="Rectangle 7"/>
          <p:cNvSpPr/>
          <p:nvPr/>
        </p:nvSpPr>
        <p:spPr>
          <a:xfrm>
            <a:off x="385855" y="4389125"/>
            <a:ext cx="84106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“We might call </a:t>
            </a:r>
            <a:r>
              <a:rPr lang="en-US" b="1" i="1" dirty="0">
                <a:latin typeface="Times New Roman" pitchFamily="18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the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transformational</a:t>
            </a:r>
            <a:r>
              <a:rPr lang="en-US" dirty="0">
                <a:latin typeface="Arial" pitchFamily="34" charset="0"/>
                <a:cs typeface="Arial" pitchFamily="34" charset="0"/>
              </a:rPr>
              <a:t> content of the body, just as we have termed the quantity </a:t>
            </a:r>
            <a:r>
              <a:rPr lang="en-US" b="1" i="1" dirty="0">
                <a:latin typeface="Times New Roman" pitchFamily="18" charset="0"/>
                <a:cs typeface="Arial" pitchFamily="34" charset="0"/>
              </a:rPr>
              <a:t>U</a:t>
            </a:r>
            <a:r>
              <a:rPr lang="en-US" dirty="0">
                <a:latin typeface="Arial" pitchFamily="34" charset="0"/>
                <a:cs typeface="Arial" pitchFamily="34" charset="0"/>
              </a:rPr>
              <a:t> the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heat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work</a:t>
            </a:r>
            <a:r>
              <a:rPr lang="en-US" dirty="0">
                <a:latin typeface="Arial" pitchFamily="34" charset="0"/>
                <a:cs typeface="Arial" pitchFamily="34" charset="0"/>
              </a:rPr>
              <a:t> content of the body.  But since I believe it is better to borrow terms for important quantities from the ancient languages so that they may be adopted unchanged in all modern languages, I propose to call the quantity </a:t>
            </a:r>
            <a:r>
              <a:rPr lang="en-US" b="1" i="1" dirty="0">
                <a:latin typeface="Times New Roman" pitchFamily="18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the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entropy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body, from the Greek </a:t>
            </a:r>
            <a:r>
              <a:rPr lang="en-US" b="1" i="1" dirty="0">
                <a:latin typeface="Symbol" pitchFamily="18" charset="2"/>
                <a:cs typeface="Arial" pitchFamily="34" charset="0"/>
              </a:rPr>
              <a:t>h </a:t>
            </a:r>
            <a:r>
              <a:rPr lang="en-US" b="1" i="1" dirty="0" err="1">
                <a:latin typeface="Symbol" pitchFamily="18" charset="2"/>
                <a:cs typeface="Arial" pitchFamily="34" charset="0"/>
              </a:rPr>
              <a:t>troph</a:t>
            </a:r>
            <a:r>
              <a:rPr lang="en-US" dirty="0">
                <a:latin typeface="Arial" pitchFamily="34" charset="0"/>
                <a:cs typeface="Arial" pitchFamily="34" charset="0"/>
              </a:rPr>
              <a:t>, meaning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 transformation</a:t>
            </a:r>
            <a:r>
              <a:rPr lang="en-US" dirty="0">
                <a:latin typeface="Arial" pitchFamily="34" charset="0"/>
                <a:cs typeface="Arial" pitchFamily="34" charset="0"/>
              </a:rPr>
              <a:t>.”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114080" y="1316725"/>
            <a:ext cx="137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09722" y="1316725"/>
            <a:ext cx="137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43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Inequality of Clausius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18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92306"/>
              </p:ext>
            </p:extLst>
          </p:nvPr>
        </p:nvGraphicFramePr>
        <p:xfrm>
          <a:off x="3790395" y="1892800"/>
          <a:ext cx="15113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63225" imgH="444307" progId="">
                  <p:embed/>
                </p:oleObj>
              </mc:Choice>
              <mc:Fallback>
                <p:oleObj name="Equation" r:id="rId3" imgW="863225" imgH="444307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395" y="1892800"/>
                        <a:ext cx="15113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50" y="1201510"/>
            <a:ext cx="8281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Clausius demonstrated that for a closed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reversible process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450" y="3006544"/>
            <a:ext cx="870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It can be shown that for a closed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irreversible process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(Sec 7.7)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531645"/>
              </p:ext>
            </p:extLst>
          </p:nvPr>
        </p:nvGraphicFramePr>
        <p:xfrm>
          <a:off x="3919115" y="3633475"/>
          <a:ext cx="12890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560" imgH="431640" progId="">
                  <p:embed/>
                </p:oleObj>
              </mc:Choice>
              <mc:Fallback>
                <p:oleObj name="Equation" r:id="rId5" imgW="736560" imgH="431640" progId="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115" y="3633475"/>
                        <a:ext cx="12890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7450" y="4575545"/>
            <a:ext cx="485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Therefore, for any closed process,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162756"/>
              </p:ext>
            </p:extLst>
          </p:nvPr>
        </p:nvGraphicFramePr>
        <p:xfrm>
          <a:off x="3919115" y="5246485"/>
          <a:ext cx="12890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36560" imgH="431640" progId="">
                  <p:embed/>
                </p:oleObj>
              </mc:Choice>
              <mc:Fallback>
                <p:oleObj name="Equation" r:id="rId7" imgW="736560" imgH="431640" progId="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115" y="5246485"/>
                        <a:ext cx="12890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36627" y="5255844"/>
            <a:ext cx="2899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This is known as the Inequality of Clausius</a:t>
            </a:r>
          </a:p>
        </p:txBody>
      </p:sp>
    </p:spTree>
    <p:extLst>
      <p:ext uri="{BB962C8B-B14F-4D97-AF65-F5344CB8AC3E}">
        <p14:creationId xmlns:p14="http://schemas.microsoft.com/office/powerpoint/2010/main" val="336463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Hand Calculations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7450" y="1163105"/>
            <a:ext cx="797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an adiabatic compressor steadily moving R125,</a:t>
            </a:r>
          </a:p>
        </p:txBody>
      </p:sp>
      <p:sp>
        <p:nvSpPr>
          <p:cNvPr id="7" name="Trapezoid 6"/>
          <p:cNvSpPr/>
          <p:nvPr/>
        </p:nvSpPr>
        <p:spPr>
          <a:xfrm rot="5400000">
            <a:off x="683494" y="2464743"/>
            <a:ext cx="921720" cy="1056138"/>
          </a:xfrm>
          <a:prstGeom prst="trapezoid">
            <a:avLst>
              <a:gd name="adj" fmla="val 36478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apezoid 7"/>
          <p:cNvSpPr/>
          <p:nvPr/>
        </p:nvSpPr>
        <p:spPr>
          <a:xfrm rot="5400000">
            <a:off x="538270" y="2379780"/>
            <a:ext cx="1204046" cy="1201637"/>
          </a:xfrm>
          <a:prstGeom prst="trapezoid">
            <a:avLst>
              <a:gd name="adj" fmla="val 36478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01070" y="3511279"/>
            <a:ext cx="53767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269964" y="2627170"/>
            <a:ext cx="53767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461195" y="3012014"/>
            <a:ext cx="576078" cy="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089150" y="2897188"/>
          <a:ext cx="219075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569" imgH="202936" progId="">
                  <p:embed/>
                </p:oleObj>
              </mc:Choice>
              <mc:Fallback>
                <p:oleObj name="Equation" r:id="rId3" imgW="177569" imgH="202936" progId="">
                  <p:embed/>
                  <p:pic>
                    <p:nvPicPr>
                      <p:cNvPr id="0" name="Picture 3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897188"/>
                        <a:ext cx="219075" cy="249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85738" y="3873500"/>
          <a:ext cx="11525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52087" imgH="545863" progId="">
                  <p:embed/>
                </p:oleObj>
              </mc:Choice>
              <mc:Fallback>
                <p:oleObj name="Equation" r:id="rId5" imgW="952087" imgH="545863" progId="">
                  <p:embed/>
                  <p:pic>
                    <p:nvPicPr>
                      <p:cNvPr id="0" name="Picture 3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873500"/>
                        <a:ext cx="11525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08310" y="1892800"/>
          <a:ext cx="10334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63225" imgH="406224" progId="">
                  <p:embed/>
                </p:oleObj>
              </mc:Choice>
              <mc:Fallback>
                <p:oleObj name="Equation" r:id="rId7" imgW="863225" imgH="406224" progId="">
                  <p:embed/>
                  <p:pic>
                    <p:nvPicPr>
                      <p:cNvPr id="0" name="Picture 3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10" y="1892800"/>
                        <a:ext cx="103346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166655"/>
              </p:ext>
            </p:extLst>
          </p:nvPr>
        </p:nvGraphicFramePr>
        <p:xfrm>
          <a:off x="3227825" y="1994926"/>
          <a:ext cx="39830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54280" imgH="279360" progId="">
                  <p:embed/>
                </p:oleObj>
              </mc:Choice>
              <mc:Fallback>
                <p:oleObj name="Equation" r:id="rId9" imgW="2654280" imgH="279360" progId="">
                  <p:embed/>
                  <p:pic>
                    <p:nvPicPr>
                      <p:cNvPr id="0" name="Picture 3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25" y="1994926"/>
                        <a:ext cx="398303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47450" y="5234035"/>
            <a:ext cx="844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Result: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compressor that compresses a refrigerant and delivers power!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Do you believe this exists?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189598"/>
              </p:ext>
            </p:extLst>
          </p:nvPr>
        </p:nvGraphicFramePr>
        <p:xfrm>
          <a:off x="1808413" y="3842104"/>
          <a:ext cx="70119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673520" imgH="457200" progId="">
                  <p:embed/>
                </p:oleObj>
              </mc:Choice>
              <mc:Fallback>
                <p:oleObj name="Equation" r:id="rId11" imgW="4673520" imgH="457200" progId="">
                  <p:embed/>
                  <p:pic>
                    <p:nvPicPr>
                      <p:cNvPr id="0" name="Picture 3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413" y="3842104"/>
                        <a:ext cx="70119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422979-5966-4E2D-9708-5B8785CBD53D}"/>
                  </a:ext>
                </a:extLst>
              </p:cNvPr>
              <p:cNvSpPr txBox="1"/>
              <p:nvPr/>
            </p:nvSpPr>
            <p:spPr>
              <a:xfrm>
                <a:off x="3035800" y="2814520"/>
                <a:ext cx="1769907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=160.22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𝐵𝑡𝑢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𝑙𝑏𝑚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422979-5966-4E2D-9708-5B8785CBD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800" y="2814520"/>
                <a:ext cx="1769907" cy="51854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75E1B2D-FECC-4BF9-98CF-B69BE9EFC72B}"/>
                  </a:ext>
                </a:extLst>
              </p:cNvPr>
              <p:cNvSpPr txBox="1"/>
              <p:nvPr/>
            </p:nvSpPr>
            <p:spPr>
              <a:xfrm>
                <a:off x="5706435" y="2819653"/>
                <a:ext cx="1775230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=150.09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𝐵𝑡𝑢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𝑙𝑏𝑚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75E1B2D-FECC-4BF9-98CF-B69BE9EFC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435" y="2819653"/>
                <a:ext cx="1775230" cy="51854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346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EES Calculations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7450" y="1163105"/>
            <a:ext cx="797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an adiabatic compressor steadily moving R125,</a:t>
            </a:r>
          </a:p>
        </p:txBody>
      </p:sp>
      <p:sp>
        <p:nvSpPr>
          <p:cNvPr id="7" name="Trapezoid 6"/>
          <p:cNvSpPr/>
          <p:nvPr/>
        </p:nvSpPr>
        <p:spPr>
          <a:xfrm rot="5400000">
            <a:off x="683494" y="2464743"/>
            <a:ext cx="921720" cy="1056138"/>
          </a:xfrm>
          <a:prstGeom prst="trapezoid">
            <a:avLst>
              <a:gd name="adj" fmla="val 36478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apezoid 7"/>
          <p:cNvSpPr/>
          <p:nvPr/>
        </p:nvSpPr>
        <p:spPr>
          <a:xfrm rot="5400000">
            <a:off x="538270" y="2379780"/>
            <a:ext cx="1204046" cy="1201637"/>
          </a:xfrm>
          <a:prstGeom prst="trapezoid">
            <a:avLst>
              <a:gd name="adj" fmla="val 36478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01070" y="3511279"/>
            <a:ext cx="53767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269964" y="2627170"/>
            <a:ext cx="53767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461195" y="3012014"/>
            <a:ext cx="576078" cy="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089150" y="2897188"/>
          <a:ext cx="219075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569" imgH="202936" progId="">
                  <p:embed/>
                </p:oleObj>
              </mc:Choice>
              <mc:Fallback>
                <p:oleObj name="Equation" r:id="rId3" imgW="177569" imgH="202936" progId="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897188"/>
                        <a:ext cx="219075" cy="249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85738" y="3873500"/>
          <a:ext cx="11525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52087" imgH="545863" progId="">
                  <p:embed/>
                </p:oleObj>
              </mc:Choice>
              <mc:Fallback>
                <p:oleObj name="Equation" r:id="rId5" imgW="952087" imgH="545863" progId="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873500"/>
                        <a:ext cx="11525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08310" y="1892800"/>
          <a:ext cx="10334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63225" imgH="406224" progId="">
                  <p:embed/>
                </p:oleObj>
              </mc:Choice>
              <mc:Fallback>
                <p:oleObj name="Equation" r:id="rId7" imgW="863225" imgH="406224" progId="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10" y="1892800"/>
                        <a:ext cx="103346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35260" y="5547932"/>
            <a:ext cx="6073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I did it in EES. Now is this believable?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BCE4932-8FA1-4FDD-97AF-63F1533A77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2118" y="1882486"/>
            <a:ext cx="2324100" cy="2990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AB85253-42EA-4462-8D5C-54E7A865D6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81023" y="1717880"/>
            <a:ext cx="4520987" cy="13904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103201F-658D-496D-B232-6F0AB13238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26218" y="3352222"/>
            <a:ext cx="41719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4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5425" y="4273910"/>
            <a:ext cx="8229600" cy="1974490"/>
          </a:xfrm>
        </p:spPr>
        <p:txBody>
          <a:bodyPr>
            <a:normAutofit/>
          </a:bodyPr>
          <a:lstStyle/>
          <a:p>
            <a:r>
              <a:rPr lang="en-US" sz="2400" b="1" dirty="0"/>
              <a:t>The First Law analysis is correct!</a:t>
            </a:r>
          </a:p>
          <a:p>
            <a:pPr lvl="1"/>
            <a:r>
              <a:rPr lang="en-US" sz="2000" b="1" dirty="0"/>
              <a:t>The First Law is an energy book keeper </a:t>
            </a:r>
          </a:p>
          <a:p>
            <a:r>
              <a:rPr lang="en-US" sz="2400" b="1" dirty="0"/>
              <a:t>The Second Law is not being obeyed!</a:t>
            </a:r>
          </a:p>
          <a:p>
            <a:pPr lvl="1"/>
            <a:r>
              <a:rPr lang="en-US" sz="2000" b="1" dirty="0"/>
              <a:t>The Second Law is the energy transformation police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4260" y="1177018"/>
            <a:ext cx="825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Before you invest in the contraption on the previous slide, recall the Second Law of Thermodynamics.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24260" y="2200040"/>
            <a:ext cx="8295480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Energy can only be transformed.  The transformation of energy always proceeds from a condition of very useful energy to less useful energy.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260" y="3121760"/>
            <a:ext cx="82570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Second Law dictates how energy can be transformed.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Conclusions with the compressor example …</a:t>
            </a:r>
          </a:p>
        </p:txBody>
      </p:sp>
      <p:pic>
        <p:nvPicPr>
          <p:cNvPr id="2050" name="Picture 2" descr="C:\Users\Steve P\AppData\Local\Microsoft\Windows\Temporary Internet Files\Content.IE5\J913T423\MC9000566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5010" y="3966670"/>
            <a:ext cx="1152150" cy="1242365"/>
          </a:xfrm>
          <a:prstGeom prst="rect">
            <a:avLst/>
          </a:prstGeom>
          <a:noFill/>
        </p:spPr>
      </p:pic>
      <p:pic>
        <p:nvPicPr>
          <p:cNvPr id="2053" name="Picture 5" descr="C:\Users\Steve P\AppData\Local\Microsoft\Windows\Temporary Internet Files\Content.IE5\WQWDSLFC\MC90043439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9185" y="5118820"/>
            <a:ext cx="1018082" cy="1036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775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Entropy?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thermodynamic property</a:t>
            </a:r>
          </a:p>
          <a:p>
            <a:pPr lvl="1"/>
            <a:r>
              <a:rPr lang="en-US" dirty="0"/>
              <a:t>Total entropy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/>
              <a:t>  </a:t>
            </a:r>
            <a:r>
              <a:rPr lang="en-US" dirty="0"/>
              <a:t>(Extensive - upper case letter)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/>
              <a:t>Specific entropy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 (Intensive - lower case letter)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An indication of molecular disorder</a:t>
            </a:r>
          </a:p>
          <a:p>
            <a:pPr lvl="1"/>
            <a:r>
              <a:rPr lang="en-US" dirty="0"/>
              <a:t>High values = high molecular disorder</a:t>
            </a:r>
          </a:p>
          <a:p>
            <a:pPr lvl="2"/>
            <a:r>
              <a:rPr lang="en-US" dirty="0"/>
              <a:t>Gases</a:t>
            </a:r>
          </a:p>
          <a:p>
            <a:pPr lvl="1"/>
            <a:r>
              <a:rPr lang="en-US" dirty="0"/>
              <a:t>Low values = low molecular disorder</a:t>
            </a:r>
          </a:p>
          <a:p>
            <a:pPr lvl="2"/>
            <a:r>
              <a:rPr lang="en-US" dirty="0"/>
              <a:t>Solids</a:t>
            </a:r>
          </a:p>
          <a:p>
            <a:r>
              <a:rPr lang="en-US" dirty="0"/>
              <a:t>A quantity that can be produced but not destroyed within a system undergoing a process</a:t>
            </a:r>
          </a:p>
          <a:p>
            <a:pPr lvl="1"/>
            <a:r>
              <a:rPr lang="en-US" dirty="0"/>
              <a:t>Entropy is </a:t>
            </a:r>
            <a:r>
              <a:rPr lang="en-US" b="1" i="1" u="sng" dirty="0"/>
              <a:t>not</a:t>
            </a:r>
            <a:r>
              <a:rPr lang="en-US" dirty="0"/>
              <a:t> a conserved quantity!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3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Entropy?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Entropy is produced any time there are </a:t>
            </a:r>
            <a:r>
              <a:rPr lang="en-US" dirty="0" err="1"/>
              <a:t>irreversibilities</a:t>
            </a:r>
            <a:endParaRPr lang="en-US" dirty="0"/>
          </a:p>
          <a:p>
            <a:pPr lvl="1"/>
            <a:r>
              <a:rPr lang="en-US" dirty="0"/>
              <a:t>Mechanical friction, fluid friction, heat transfer, mixing, electrical resistance, chemical reactions ...</a:t>
            </a:r>
          </a:p>
          <a:p>
            <a:pPr lvl="1"/>
            <a:r>
              <a:rPr lang="en-US" dirty="0"/>
              <a:t>Irreversibilities are present in all real-world systems and processes</a:t>
            </a:r>
          </a:p>
          <a:p>
            <a:r>
              <a:rPr lang="en-US" dirty="0"/>
              <a:t>What is a Reversible process?</a:t>
            </a:r>
          </a:p>
          <a:p>
            <a:pPr lvl="1"/>
            <a:r>
              <a:rPr lang="en-US" dirty="0"/>
              <a:t>Free of entropy production</a:t>
            </a:r>
          </a:p>
          <a:p>
            <a:pPr lvl="1"/>
            <a:r>
              <a:rPr lang="en-US" dirty="0"/>
              <a:t>Do not exist – they are idealizations</a:t>
            </a:r>
          </a:p>
          <a:p>
            <a:r>
              <a:rPr lang="en-US" dirty="0"/>
              <a:t>The Third Law of Thermodynamics</a:t>
            </a:r>
          </a:p>
          <a:p>
            <a:pPr lvl="1"/>
            <a:r>
              <a:rPr lang="en-US" dirty="0"/>
              <a:t>The entropy of a perfect crystalline substance at absolute zero is zero!</a:t>
            </a:r>
          </a:p>
          <a:p>
            <a:pPr lvl="1"/>
            <a:r>
              <a:rPr lang="en-US" dirty="0"/>
              <a:t>Provides a universal datum state for entropy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2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Reversible Calculations?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They are EASY!</a:t>
                </a:r>
              </a:p>
              <a:p>
                <a:pPr lvl="1"/>
                <a:r>
                  <a:rPr lang="en-US" dirty="0"/>
                  <a:t>Ignore all the hard stuff. </a:t>
                </a:r>
              </a:p>
              <a:p>
                <a:pPr lvl="1"/>
                <a:r>
                  <a:rPr lang="en-US" dirty="0"/>
                  <a:t>If a process is reversible, the specific entropy change will be zero.</a:t>
                </a:r>
              </a:p>
              <a:p>
                <a:pPr lvl="1"/>
                <a:r>
                  <a:rPr lang="en-US" dirty="0"/>
                  <a:t>Iso-entropy </a:t>
                </a:r>
                <a:r>
                  <a:rPr lang="en-US" dirty="0">
                    <a:sym typeface="Wingdings" panose="05000000000000000000" pitchFamily="2" charset="2"/>
                  </a:rPr>
                  <a:t> isentropic</a:t>
                </a:r>
                <a:endParaRPr lang="en-US" dirty="0"/>
              </a:p>
              <a:p>
                <a:r>
                  <a:rPr lang="en-US" dirty="0"/>
                  <a:t>Model Theoretical Limitations</a:t>
                </a:r>
              </a:p>
              <a:p>
                <a:pPr lvl="1"/>
                <a:r>
                  <a:rPr lang="en-US" dirty="0"/>
                  <a:t>Simple to calculate maximum theoretically </a:t>
                </a:r>
                <a:br>
                  <a:rPr lang="en-US" dirty="0"/>
                </a:br>
                <a:r>
                  <a:rPr lang="en-US" dirty="0"/>
                  <a:t>possible performance of a system</a:t>
                </a:r>
              </a:p>
              <a:p>
                <a:pPr lvl="1"/>
                <a:r>
                  <a:rPr lang="en-US" dirty="0"/>
                  <a:t>Quick check to back up your B.S. meter</a:t>
                </a:r>
              </a:p>
              <a:p>
                <a:r>
                  <a:rPr lang="en-US" dirty="0"/>
                  <a:t>Starting Point for Non-Reversible Calculations</a:t>
                </a:r>
              </a:p>
              <a:p>
                <a:pPr lvl="1"/>
                <a:r>
                  <a:rPr lang="en-US" dirty="0"/>
                  <a:t>Isentropic Efficiency </a:t>
                </a:r>
                <a:r>
                  <a:rPr lang="en-US" dirty="0">
                    <a:sym typeface="Wingdings" panose="05000000000000000000" pitchFamily="2" charset="2"/>
                  </a:rPr>
                  <a:t> Comparing actual device performance to its maximum theoretical performance</a:t>
                </a: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If you know reversible efficiency and isentropic efficiency you can calculate actual device efficiency using:</a:t>
                </a:r>
              </a:p>
              <a:p>
                <a:pPr marL="457200" lvl="1" indent="0" algn="ctr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𝑑𝑒𝑣𝑖𝑐𝑒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𝑟𝑒𝑣𝑒𝑟𝑠𝑖𝑏𝑙𝑒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𝑖𝑠𝑒𝑛𝑡𝑟𝑜𝑝𝑖𝑐</m:t>
                        </m:r>
                      </m:sub>
                    </m:sSub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457200" lvl="1" indent="0" algn="ctr">
                  <a:buNone/>
                </a:pPr>
                <a:endParaRPr lang="en-US" b="0" dirty="0">
                  <a:sym typeface="Wingdings" panose="05000000000000000000" pitchFamily="2" charset="2"/>
                </a:endParaRP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𝑖𝑠𝑒𝑛𝑡𝑟𝑜𝑝𝑖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𝑤h𝑎𝑡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𝑦𝑜𝑢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𝑤𝑎𝑛𝑡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𝑤h𝑎𝑡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𝑦𝑜𝑢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𝑝𝑎𝑦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𝑓𝑜𝑟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00" t="-20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pic>
        <p:nvPicPr>
          <p:cNvPr id="165890" name="Picture 2" descr="Image result for poop emoji">
            <a:extLst>
              <a:ext uri="{FF2B5EF4-FFF2-40B4-BE49-F238E27FC236}">
                <a16:creationId xmlns:a16="http://schemas.microsoft.com/office/drawing/2014/main" id="{E6300801-A50D-4A4E-A09C-92F37CA5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515" y="204642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51B444-D488-40A2-A89D-85FA58675410}"/>
              </a:ext>
            </a:extLst>
          </p:cNvPr>
          <p:cNvSpPr txBox="1"/>
          <p:nvPr/>
        </p:nvSpPr>
        <p:spPr>
          <a:xfrm>
            <a:off x="465397" y="5285708"/>
            <a:ext cx="2263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Second Law Efficiency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E8C6A1-2D7C-4590-A492-8C568A9497A7}"/>
              </a:ext>
            </a:extLst>
          </p:cNvPr>
          <p:cNvSpPr txBox="1"/>
          <p:nvPr/>
        </p:nvSpPr>
        <p:spPr>
          <a:xfrm>
            <a:off x="6726584" y="5285708"/>
            <a:ext cx="1953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First Law Efficiency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E2172D8-D961-452A-97F2-71AD7FF6CB4E}"/>
              </a:ext>
            </a:extLst>
          </p:cNvPr>
          <p:cNvCxnSpPr/>
          <p:nvPr/>
        </p:nvCxnSpPr>
        <p:spPr>
          <a:xfrm>
            <a:off x="1691625" y="5624262"/>
            <a:ext cx="1420985" cy="262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0BA0DB2-11C2-48FD-ACD8-07025E4D4F31}"/>
              </a:ext>
            </a:extLst>
          </p:cNvPr>
          <p:cNvCxnSpPr>
            <a:stCxn id="7" idx="2"/>
          </p:cNvCxnSpPr>
          <p:nvPr/>
        </p:nvCxnSpPr>
        <p:spPr>
          <a:xfrm flipH="1">
            <a:off x="6415442" y="5624262"/>
            <a:ext cx="1287994" cy="180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5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 Law Pioneers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02" y="1201510"/>
            <a:ext cx="1860434" cy="220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765292" y="3397149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Rudolph Clausius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(1822-1888)</a:t>
            </a:r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4940" y="1201510"/>
            <a:ext cx="1724713" cy="222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8380" y="1201510"/>
            <a:ext cx="1892683" cy="222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9045" y="1201510"/>
            <a:ext cx="1558553" cy="222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92736" y="342900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Sadi</a:t>
            </a:r>
            <a:r>
              <a:rPr lang="en-US" dirty="0">
                <a:latin typeface="Arial" pitchFamily="34" charset="0"/>
                <a:cs typeface="Arial" pitchFamily="34" charset="0"/>
              </a:rPr>
              <a:t> Carnot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(1786-1832)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92134" y="3429000"/>
            <a:ext cx="19502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William Thomson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(Lord Kelvin)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(1824-1907)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61260" y="3429000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William Rankine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(1820-1872)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2665" y="4940708"/>
            <a:ext cx="1152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Carnot Cycles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378834"/>
              </p:ext>
            </p:extLst>
          </p:nvPr>
        </p:nvGraphicFramePr>
        <p:xfrm>
          <a:off x="3709128" y="5281613"/>
          <a:ext cx="15541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8840" imgH="495000" progId="">
                  <p:embed/>
                </p:oleObj>
              </mc:Choice>
              <mc:Fallback>
                <p:oleObj name="Equation" r:id="rId7" imgW="888840" imgH="49500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128" y="5281613"/>
                        <a:ext cx="155416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own Arrow 21"/>
          <p:cNvSpPr/>
          <p:nvPr/>
        </p:nvSpPr>
        <p:spPr>
          <a:xfrm>
            <a:off x="846715" y="4197100"/>
            <a:ext cx="384050" cy="691290"/>
          </a:xfrm>
          <a:prstGeom prst="downArrow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5400000">
            <a:off x="4399178" y="2564887"/>
            <a:ext cx="192025" cy="3763691"/>
          </a:xfrm>
          <a:prstGeom prst="rightBrace">
            <a:avLst>
              <a:gd name="adj1" fmla="val 3906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4303165" y="4581150"/>
            <a:ext cx="384050" cy="691290"/>
          </a:xfrm>
          <a:prstGeom prst="downArrow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605995" y="4197100"/>
            <a:ext cx="384050" cy="691290"/>
          </a:xfrm>
          <a:prstGeom prst="downArrow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145135" y="4965200"/>
            <a:ext cx="134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Defined Entropy</a:t>
            </a:r>
          </a:p>
        </p:txBody>
      </p:sp>
    </p:spTree>
    <p:extLst>
      <p:ext uri="{BB962C8B-B14F-4D97-AF65-F5344CB8AC3E}">
        <p14:creationId xmlns:p14="http://schemas.microsoft.com/office/powerpoint/2010/main" val="42436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0" grpId="0"/>
      <p:bldP spid="22" grpId="0" animBg="1"/>
      <p:bldP spid="23" grpId="0" animBg="1"/>
      <p:bldP spid="25" grpId="0" animBg="1"/>
      <p:bldP spid="26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Kelvin-Planck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573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It is impossible to construct a device that operates in a thermodynamic cycle and delivers a net amount of energy as work to its surroundings while receiving energy by heat from a single reservoir.</a:t>
            </a:r>
          </a:p>
        </p:txBody>
      </p:sp>
      <p:sp>
        <p:nvSpPr>
          <p:cNvPr id="7" name="Trapezoid 6"/>
          <p:cNvSpPr/>
          <p:nvPr/>
        </p:nvSpPr>
        <p:spPr>
          <a:xfrm rot="10800000">
            <a:off x="2090315" y="3200400"/>
            <a:ext cx="1714500" cy="609600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10"/>
          <p:cNvGrpSpPr>
            <a:grpSpLocks noChangeAspect="1"/>
          </p:cNvGrpSpPr>
          <p:nvPr/>
        </p:nvGrpSpPr>
        <p:grpSpPr>
          <a:xfrm>
            <a:off x="2585615" y="4419600"/>
            <a:ext cx="723900" cy="685800"/>
            <a:chOff x="2362200" y="4000500"/>
            <a:chExt cx="723900" cy="685800"/>
          </a:xfrm>
        </p:grpSpPr>
        <p:sp>
          <p:nvSpPr>
            <p:cNvPr id="8" name="Oval 7"/>
            <p:cNvSpPr/>
            <p:nvPr/>
          </p:nvSpPr>
          <p:spPr>
            <a:xfrm>
              <a:off x="2362200" y="4000500"/>
              <a:ext cx="723900" cy="685800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Curved Right Arrow 8"/>
            <p:cNvSpPr/>
            <p:nvPr/>
          </p:nvSpPr>
          <p:spPr>
            <a:xfrm>
              <a:off x="2438400" y="4076700"/>
              <a:ext cx="228600" cy="533400"/>
            </a:xfrm>
            <a:prstGeom prst="curvedRightArrow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Curved Right Arrow 9"/>
            <p:cNvSpPr/>
            <p:nvPr/>
          </p:nvSpPr>
          <p:spPr>
            <a:xfrm rot="10800000">
              <a:off x="2781300" y="4076700"/>
              <a:ext cx="228600" cy="533400"/>
            </a:xfrm>
            <a:prstGeom prst="curvedRightArrow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Down Arrow 11"/>
          <p:cNvSpPr/>
          <p:nvPr/>
        </p:nvSpPr>
        <p:spPr>
          <a:xfrm>
            <a:off x="2776115" y="3810000"/>
            <a:ext cx="342900" cy="609600"/>
          </a:xfrm>
          <a:prstGeom prst="downArrow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6200000">
            <a:off x="3442865" y="4450545"/>
            <a:ext cx="342900" cy="609600"/>
          </a:xfrm>
          <a:prstGeom prst="downArrow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33215" y="3200400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Thermal</a:t>
            </a: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Reservoir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8714" y="4305300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This is impossible!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324418"/>
              </p:ext>
            </p:extLst>
          </p:nvPr>
        </p:nvGraphicFramePr>
        <p:xfrm>
          <a:off x="3075064" y="3860800"/>
          <a:ext cx="4889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057" imgH="241195" progId="">
                  <p:embed/>
                </p:oleObj>
              </mc:Choice>
              <mc:Fallback>
                <p:oleObj name="Equation" r:id="rId3" imgW="330057" imgH="241195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064" y="3860800"/>
                        <a:ext cx="4889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09452"/>
              </p:ext>
            </p:extLst>
          </p:nvPr>
        </p:nvGraphicFramePr>
        <p:xfrm>
          <a:off x="3333584" y="4876847"/>
          <a:ext cx="4889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057" imgH="241195" progId="">
                  <p:embed/>
                </p:oleObj>
              </mc:Choice>
              <mc:Fallback>
                <p:oleObj name="Equation" r:id="rId5" imgW="330057" imgH="241195" progId="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584" y="4876847"/>
                        <a:ext cx="48895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776114" y="4583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0405" y="2891330"/>
            <a:ext cx="39557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Implication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No heat engine can ever operate with an energy conversion efficiency of 100%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292831"/>
              </p:ext>
            </p:extLst>
          </p:nvPr>
        </p:nvGraphicFramePr>
        <p:xfrm>
          <a:off x="4572000" y="4698923"/>
          <a:ext cx="403066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06600" imgH="457200" progId="">
                  <p:embed/>
                </p:oleObj>
              </mc:Choice>
              <mc:Fallback>
                <p:oleObj name="Equation" r:id="rId7" imgW="2006600" imgH="457200" progId="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98923"/>
                        <a:ext cx="4030663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072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/>
      <p:bldP spid="15" grpId="0"/>
      <p:bldP spid="19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4521</TotalTime>
  <Words>1068</Words>
  <Application>Microsoft Office PowerPoint</Application>
  <PresentationFormat>On-screen Show (4:3)</PresentationFormat>
  <Paragraphs>157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Cambria Math</vt:lpstr>
      <vt:lpstr>Symbol</vt:lpstr>
      <vt:lpstr>Tahoma</vt:lpstr>
      <vt:lpstr>Times New Roman</vt:lpstr>
      <vt:lpstr>Office Theme</vt:lpstr>
      <vt:lpstr>Equation</vt:lpstr>
      <vt:lpstr>Lecture 18</vt:lpstr>
      <vt:lpstr>Example – Hand Calculations</vt:lpstr>
      <vt:lpstr>Example – EES Calculations</vt:lpstr>
      <vt:lpstr>The Second Law of Thermodynamics</vt:lpstr>
      <vt:lpstr>What is Entropy?</vt:lpstr>
      <vt:lpstr>What is Entropy?</vt:lpstr>
      <vt:lpstr>Why Do Reversible Calculations?</vt:lpstr>
      <vt:lpstr>The Second Law Pioneers</vt:lpstr>
      <vt:lpstr>The Kelvin-Planck Statement</vt:lpstr>
      <vt:lpstr>Carnot’s Heat Engine</vt:lpstr>
      <vt:lpstr>Analysis of the Carnot Heat Engine</vt:lpstr>
      <vt:lpstr>The Clausius Statement</vt:lpstr>
      <vt:lpstr>Carnot’s Refrigerator</vt:lpstr>
      <vt:lpstr>Analysis of the Carnot Refrigerator</vt:lpstr>
      <vt:lpstr>Thinking like Clausius</vt:lpstr>
      <vt:lpstr>Thinking like Clausius</vt:lpstr>
      <vt:lpstr>Thinking like Clausius</vt:lpstr>
      <vt:lpstr>The Inequality of Clausius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685</cp:revision>
  <cp:lastPrinted>2012-10-02T19:57:52Z</cp:lastPrinted>
  <dcterms:created xsi:type="dcterms:W3CDTF">2008-11-21T16:06:48Z</dcterms:created>
  <dcterms:modified xsi:type="dcterms:W3CDTF">2023-10-06T19:08:22Z</dcterms:modified>
</cp:coreProperties>
</file>