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.xml" ContentType="application/vnd.openxmlformats-officedocument.presentationml.tags+xml"/>
  <Override PartName="/ppt/notesSlides/notesSlide12.xml" ContentType="application/vnd.openxmlformats-officedocument.presentationml.notesSlide+xml"/>
  <Override PartName="/ppt/tags/tag2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4" r:id="rId3"/>
    <p:sldId id="266" r:id="rId4"/>
    <p:sldId id="265" r:id="rId5"/>
    <p:sldId id="296" r:id="rId6"/>
    <p:sldId id="312" r:id="rId7"/>
    <p:sldId id="302" r:id="rId8"/>
    <p:sldId id="310" r:id="rId9"/>
    <p:sldId id="311" r:id="rId10"/>
    <p:sldId id="300" r:id="rId11"/>
    <p:sldId id="301" r:id="rId12"/>
    <p:sldId id="297" r:id="rId13"/>
    <p:sldId id="298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6797"/>
    <a:srgbClr val="0A50C2"/>
    <a:srgbClr val="5A92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13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r">
              <a:defRPr sz="1300"/>
            </a:lvl1pPr>
          </a:lstStyle>
          <a:p>
            <a:fld id="{98DAE91A-F90A-43FB-A228-D421B11EE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0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9" tIns="48325" rIns="96649" bIns="483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9" tIns="48325" rIns="96649" bIns="4832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r">
              <a:defRPr sz="1300"/>
            </a:lvl1pPr>
          </a:lstStyle>
          <a:p>
            <a:fld id="{1AB10860-0700-4C13-9D34-728C00512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6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60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741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0513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074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47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49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898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30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744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836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80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396" y="2382510"/>
            <a:ext cx="7622804" cy="1470025"/>
          </a:xfrm>
        </p:spPr>
        <p:txBody>
          <a:bodyPr>
            <a:normAutofit/>
          </a:bodyPr>
          <a:lstStyle>
            <a:lvl1pPr algn="r">
              <a:defRPr sz="3600" b="1"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47785"/>
            <a:ext cx="7620000" cy="24384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678246" y="2375316"/>
            <a:ext cx="157150" cy="157247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1050" y="2382510"/>
            <a:ext cx="777715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8305800" y="3947785"/>
            <a:ext cx="152400" cy="2421651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681050" y="6369436"/>
            <a:ext cx="7777150" cy="1657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81050" y="3871585"/>
            <a:ext cx="7777150" cy="7620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78246" y="1236542"/>
            <a:ext cx="6236459" cy="1138773"/>
          </a:xfrm>
          <a:prstGeom prst="rect">
            <a:avLst/>
          </a:prstGeom>
          <a:solidFill>
            <a:srgbClr val="076797"/>
          </a:solidFill>
          <a:ln>
            <a:solidFill>
              <a:srgbClr val="0767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Department </a:t>
            </a:r>
            <a:r>
              <a:rPr lang="en-US" sz="14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of</a:t>
            </a:r>
            <a:r>
              <a:rPr lang="en-US" sz="18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Mechanical Engineering</a:t>
            </a:r>
          </a:p>
          <a:p>
            <a:pPr algn="ctr"/>
            <a:r>
              <a:rPr lang="en-US" sz="2400" b="1" i="0" dirty="0">
                <a:solidFill>
                  <a:schemeClr val="accent1"/>
                </a:solidFill>
                <a:effectLst>
                  <a:outerShdw blurRad="50800" dist="38100" dir="2700000" algn="tl" rotWithShape="0">
                    <a:schemeClr val="accent3">
                      <a:lumMod val="40000"/>
                      <a:lumOff val="60000"/>
                      <a:alpha val="40000"/>
                    </a:scheme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ME 322 – Mechanical Engineering Thermodynamics</a:t>
            </a:r>
            <a:endParaRPr lang="en-US" sz="2400" b="1" dirty="0">
              <a:solidFill>
                <a:schemeClr val="accent1"/>
              </a:solidFill>
              <a:effectLst>
                <a:outerShdw blurRad="50800" dist="38100" dir="2700000" algn="tl" rotWithShape="0">
                  <a:schemeClr val="accent3">
                    <a:lumMod val="40000"/>
                    <a:lumOff val="60000"/>
                    <a:alpha val="40000"/>
                  </a:schemeClr>
                </a:outerShdw>
              </a:effectLst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9218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46" y="241385"/>
            <a:ext cx="4008735" cy="9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G:\STEVE_HP7E\My Documents\My Pictures\Official UI Art\04UI_Seal-Blac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202980"/>
            <a:ext cx="1814397" cy="181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E150-72F3-44C5-96E5-C72CE1B25613}" type="datetime1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75A4-B7E8-425F-BB24-BD800D4E6C4A}" type="datetime1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6295"/>
            <a:ext cx="8382000" cy="516210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856D-A7D5-4A83-86A1-E405EB9F6480}" type="datetime1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FE05-D46B-4769-8980-F59A989191A1}" type="datetime1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1104900"/>
            <a:ext cx="8388685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304800" y="192088"/>
            <a:ext cx="152400" cy="914400"/>
          </a:xfrm>
          <a:prstGeom prst="rect">
            <a:avLst/>
          </a:prstGeom>
          <a:solidFill>
            <a:srgbClr val="076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76797"/>
              </a:solidFill>
            </a:endParaRPr>
          </a:p>
        </p:txBody>
      </p:sp>
      <p:pic>
        <p:nvPicPr>
          <p:cNvPr id="12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100"/>
            <a:ext cx="4040188" cy="99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955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C6B8-8C04-4296-89D4-905557259A71}" type="datetime1">
              <a:rPr lang="en-US" smtClean="0"/>
              <a:pPr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394-1289-49A0-97B1-D7C884EA7072}" type="datetime1">
              <a:rPr lang="en-US" smtClean="0"/>
              <a:pPr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CC5D-15E3-4648-8232-2D20786571C0}" type="datetime1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9EE-AF68-4C74-80AF-2224FB38186F}" type="datetime1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5477-58BD-4A28-9926-AB4BEBA63B4E}" type="datetime1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627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oleObject" Target="../embeddings/oleObject23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4.wmf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29.wmf"/><Relationship Id="rId1" Type="http://schemas.openxmlformats.org/officeDocument/2006/relationships/tags" Target="../tags/tag1.x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2.bin"/><Relationship Id="rId5" Type="http://schemas.openxmlformats.org/officeDocument/2006/relationships/image" Target="../media/image23.wmf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26.jpeg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5.wmf"/><Relationship Id="rId14" Type="http://schemas.openxmlformats.org/officeDocument/2006/relationships/image" Target="../media/image2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13" Type="http://schemas.openxmlformats.org/officeDocument/2006/relationships/oleObject" Target="../embeddings/oleObject29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1.wmf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33.wmf"/><Relationship Id="rId1" Type="http://schemas.openxmlformats.org/officeDocument/2006/relationships/tags" Target="../tags/tag2.xml"/><Relationship Id="rId6" Type="http://schemas.openxmlformats.org/officeDocument/2006/relationships/oleObject" Target="../embeddings/oleObject26.bin"/><Relationship Id="rId11" Type="http://schemas.openxmlformats.org/officeDocument/2006/relationships/oleObject" Target="../embeddings/oleObject28.bin"/><Relationship Id="rId5" Type="http://schemas.openxmlformats.org/officeDocument/2006/relationships/image" Target="../media/image30.wmf"/><Relationship Id="rId15" Type="http://schemas.openxmlformats.org/officeDocument/2006/relationships/oleObject" Target="../embeddings/oleObject30.bin"/><Relationship Id="rId10" Type="http://schemas.openxmlformats.org/officeDocument/2006/relationships/image" Target="../media/image28.wmf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Review for Exam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86212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Polytropic Process – Ideal Gas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10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5855" y="1239915"/>
            <a:ext cx="4800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Definition of a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polytropic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process: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3612434"/>
              </p:ext>
            </p:extLst>
          </p:nvPr>
        </p:nvGraphicFramePr>
        <p:xfrm>
          <a:off x="5186480" y="1239915"/>
          <a:ext cx="15240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61760" imgH="507960" progId="">
                  <p:embed/>
                </p:oleObj>
              </mc:Choice>
              <mc:Fallback>
                <p:oleObj name="Equation" r:id="rId3" imgW="761760" imgH="5079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6480" y="1239915"/>
                        <a:ext cx="1524000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5855" y="2314450"/>
            <a:ext cx="3743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If the fluid is an ideal gas,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3938349"/>
              </p:ext>
            </p:extLst>
          </p:nvPr>
        </p:nvGraphicFramePr>
        <p:xfrm>
          <a:off x="2883619" y="2912265"/>
          <a:ext cx="3378201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688760" imgH="507960" progId="">
                  <p:embed/>
                </p:oleObj>
              </mc:Choice>
              <mc:Fallback>
                <p:oleObj name="Equation" r:id="rId5" imgW="1688760" imgH="5079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3619" y="2912265"/>
                        <a:ext cx="3378201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5855" y="4157890"/>
            <a:ext cx="7989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This leads to two additional relationships for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ideal gases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5725614"/>
              </p:ext>
            </p:extLst>
          </p:nvPr>
        </p:nvGraphicFramePr>
        <p:xfrm>
          <a:off x="2152485" y="4773175"/>
          <a:ext cx="48260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412720" imgH="520560" progId="">
                  <p:embed/>
                </p:oleObj>
              </mc:Choice>
              <mc:Fallback>
                <p:oleObj name="Equation" r:id="rId7" imgW="2412720" imgH="52056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485" y="4773175"/>
                        <a:ext cx="4826000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15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Polytropic Process – Ideal Gas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11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3084475"/>
              </p:ext>
            </p:extLst>
          </p:nvPr>
        </p:nvGraphicFramePr>
        <p:xfrm>
          <a:off x="1698625" y="1810305"/>
          <a:ext cx="57150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857320" imgH="444240" progId="">
                  <p:embed/>
                </p:oleObj>
              </mc:Choice>
              <mc:Fallback>
                <p:oleObj name="Equation" r:id="rId3" imgW="2857320" imgH="4442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8625" y="1810305"/>
                        <a:ext cx="57150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9045" y="1163105"/>
            <a:ext cx="6381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work done during a polytropic process is,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9045" y="2852120"/>
            <a:ext cx="3743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If the fluid is an ideal gas,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69595"/>
              </p:ext>
            </p:extLst>
          </p:nvPr>
        </p:nvGraphicFramePr>
        <p:xfrm>
          <a:off x="2651750" y="3544215"/>
          <a:ext cx="3784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892160" imgH="419040" progId="">
                  <p:embed/>
                </p:oleObj>
              </mc:Choice>
              <mc:Fallback>
                <p:oleObj name="Equation" r:id="rId5" imgW="1892160" imgH="41904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750" y="3544215"/>
                        <a:ext cx="37846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2651750" y="5003605"/>
          <a:ext cx="38354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917360" imgH="444240" progId="">
                  <p:embed/>
                </p:oleObj>
              </mc:Choice>
              <mc:Fallback>
                <p:oleObj name="Equation" r:id="rId7" imgW="1917360" imgH="44424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750" y="5003605"/>
                        <a:ext cx="38354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9959" y="4426725"/>
            <a:ext cx="3682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For the case where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= 1,</a:t>
            </a:r>
          </a:p>
        </p:txBody>
      </p:sp>
    </p:spTree>
    <p:extLst>
      <p:ext uri="{BB962C8B-B14F-4D97-AF65-F5344CB8AC3E}">
        <p14:creationId xmlns:p14="http://schemas.microsoft.com/office/powerpoint/2010/main" val="275923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Carnot Heat Engine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359174"/>
              </p:ext>
            </p:extLst>
          </p:nvPr>
        </p:nvGraphicFramePr>
        <p:xfrm>
          <a:off x="3649398" y="1201510"/>
          <a:ext cx="3687762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08160" imgH="457200" progId="">
                  <p:embed/>
                </p:oleObj>
              </mc:Choice>
              <mc:Fallback>
                <p:oleObj name="Equation" r:id="rId4" imgW="2108160" imgH="4572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9398" y="1201510"/>
                        <a:ext cx="3687762" cy="801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2740239" y="3121760"/>
            <a:ext cx="5030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Kelvin and Rankine suggested that,</a:t>
            </a:r>
          </a:p>
        </p:txBody>
      </p:sp>
      <p:graphicFrame>
        <p:nvGraphicFramePr>
          <p:cNvPr id="4199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858543"/>
              </p:ext>
            </p:extLst>
          </p:nvPr>
        </p:nvGraphicFramePr>
        <p:xfrm>
          <a:off x="3413125" y="3658883"/>
          <a:ext cx="1717675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77760" imgH="495000" progId="">
                  <p:embed/>
                </p:oleObj>
              </mc:Choice>
              <mc:Fallback>
                <p:oleObj name="Equation" r:id="rId6" imgW="977760" imgH="4950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125" y="3658883"/>
                        <a:ext cx="1717675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382904" y="4733965"/>
            <a:ext cx="8375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Therefore, the thermal efficiency of a Carnot Heat Engine is,</a:t>
            </a:r>
          </a:p>
        </p:txBody>
      </p:sp>
      <p:graphicFrame>
        <p:nvGraphicFramePr>
          <p:cNvPr id="4199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6966112"/>
              </p:ext>
            </p:extLst>
          </p:nvPr>
        </p:nvGraphicFramePr>
        <p:xfrm>
          <a:off x="2037270" y="5310845"/>
          <a:ext cx="1776412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15920" imgH="431640" progId="">
                  <p:embed/>
                </p:oleObj>
              </mc:Choice>
              <mc:Fallback>
                <p:oleObj name="Equation" r:id="rId8" imgW="1015920" imgH="43164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7270" y="5310845"/>
                        <a:ext cx="1776412" cy="757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5493720" y="3736240"/>
            <a:ext cx="2457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Temperatures must be on the absolute scale!</a:t>
            </a:r>
          </a:p>
        </p:txBody>
      </p:sp>
      <p:grpSp>
        <p:nvGrpSpPr>
          <p:cNvPr id="6" name="Group 35"/>
          <p:cNvGrpSpPr/>
          <p:nvPr/>
        </p:nvGrpSpPr>
        <p:grpSpPr>
          <a:xfrm>
            <a:off x="837081" y="1264767"/>
            <a:ext cx="1545834" cy="3354788"/>
            <a:chOff x="769905" y="1661565"/>
            <a:chExt cx="1805035" cy="3917310"/>
          </a:xfrm>
        </p:grpSpPr>
        <p:grpSp>
          <p:nvGrpSpPr>
            <p:cNvPr id="8" name="Group 36"/>
            <p:cNvGrpSpPr/>
            <p:nvPr/>
          </p:nvGrpSpPr>
          <p:grpSpPr>
            <a:xfrm>
              <a:off x="769905" y="1661565"/>
              <a:ext cx="1805035" cy="3917310"/>
              <a:chOff x="1499600" y="1623965"/>
              <a:chExt cx="1805035" cy="3917310"/>
            </a:xfrm>
          </p:grpSpPr>
          <p:pic>
            <p:nvPicPr>
              <p:cNvPr id="40" name="Picture 2" descr="Fig02_17"/>
              <p:cNvPicPr preferRelativeResize="0">
                <a:picLocks noChangeAspect="1" noChangeArrowheads="1"/>
              </p:cNvPicPr>
              <p:nvPr>
                <p:custDataLst>
                  <p:tags r:id="rId1"/>
                </p:custDataLst>
              </p:nvPr>
            </p:nvPicPr>
            <p:blipFill>
              <a:blip r:embed="rId10" cstate="print"/>
              <a:srcRect r="70091" b="7583"/>
              <a:stretch>
                <a:fillRect/>
              </a:stretch>
            </p:blipFill>
            <p:spPr bwMode="auto">
              <a:xfrm>
                <a:off x="1499600" y="1623965"/>
                <a:ext cx="1805035" cy="3917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1" name="Rectangle 40"/>
              <p:cNvSpPr/>
              <p:nvPr/>
            </p:nvSpPr>
            <p:spPr>
              <a:xfrm>
                <a:off x="1614815" y="3352190"/>
                <a:ext cx="576075" cy="23043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>
                <a:spLocks noChangeAspect="1"/>
              </p:cNvSpPr>
              <p:nvPr/>
            </p:nvSpPr>
            <p:spPr>
              <a:xfrm>
                <a:off x="1576410" y="3043340"/>
                <a:ext cx="522900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5400" b="1" cap="none" spc="0" dirty="0">
                    <a:ln w="31550" cmpd="sng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5000"/>
                        <a:satMod val="200000"/>
                      </a:schemeClr>
                    </a:solidFill>
                    <a:effectLst>
                      <a:outerShdw blurRad="50800" dist="40000" dir="5400000" algn="tl" rotWithShape="0">
                        <a:srgbClr val="000000">
                          <a:shade val="5000"/>
                          <a:satMod val="120000"/>
                          <a:alpha val="33000"/>
                        </a:srgbClr>
                      </a:outerShdw>
                    </a:effectLst>
                  </a:rPr>
                  <a:t>E</a:t>
                </a:r>
              </a:p>
            </p:txBody>
          </p:sp>
        </p:grpSp>
        <p:graphicFrame>
          <p:nvGraphicFramePr>
            <p:cNvPr id="38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48570247"/>
                </p:ext>
              </p:extLst>
            </p:nvPr>
          </p:nvGraphicFramePr>
          <p:xfrm>
            <a:off x="1614815" y="4737515"/>
            <a:ext cx="24732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64880" imgH="228600" progId="">
                    <p:embed/>
                  </p:oleObj>
                </mc:Choice>
                <mc:Fallback>
                  <p:oleObj name="Equation" r:id="rId11" imgW="164880" imgH="228600" progId="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4815" y="4737515"/>
                          <a:ext cx="24732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28037064"/>
                </p:ext>
              </p:extLst>
            </p:nvPr>
          </p:nvGraphicFramePr>
          <p:xfrm>
            <a:off x="965200" y="2354263"/>
            <a:ext cx="28575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90440" imgH="228600" progId="">
                    <p:embed/>
                  </p:oleObj>
                </mc:Choice>
                <mc:Fallback>
                  <p:oleObj name="Equation" r:id="rId13" imgW="190440" imgH="228600" progId="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5200" y="2354263"/>
                          <a:ext cx="28575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" name="TextBox 2"/>
          <p:cNvSpPr txBox="1"/>
          <p:nvPr/>
        </p:nvSpPr>
        <p:spPr>
          <a:xfrm>
            <a:off x="4187950" y="5310845"/>
            <a:ext cx="32308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This is the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maximum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efficiency of a heat engine!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6701301"/>
              </p:ext>
            </p:extLst>
          </p:nvPr>
        </p:nvGraphicFramePr>
        <p:xfrm>
          <a:off x="3154582" y="2161635"/>
          <a:ext cx="4643438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2654280" imgH="495000" progId="">
                  <p:embed/>
                </p:oleObj>
              </mc:Choice>
              <mc:Fallback>
                <p:oleObj name="Equation" r:id="rId15" imgW="2654280" imgH="4950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4582" y="2161635"/>
                        <a:ext cx="4643438" cy="868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068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3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Carnot Refrigerator &amp; Heat Pump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72945"/>
              </p:ext>
            </p:extLst>
          </p:nvPr>
        </p:nvGraphicFramePr>
        <p:xfrm>
          <a:off x="2968970" y="1854395"/>
          <a:ext cx="44450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58840" imgH="469800" progId="">
                  <p:embed/>
                </p:oleObj>
              </mc:Choice>
              <mc:Fallback>
                <p:oleObj name="Equation" r:id="rId4" imgW="2958840" imgH="4698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970" y="1854395"/>
                        <a:ext cx="4445000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728560" y="1355130"/>
            <a:ext cx="4188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For the Refrigeration cycle …</a:t>
            </a:r>
          </a:p>
        </p:txBody>
      </p:sp>
      <p:graphicFrame>
        <p:nvGraphicFramePr>
          <p:cNvPr id="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596941"/>
              </p:ext>
            </p:extLst>
          </p:nvPr>
        </p:nvGraphicFramePr>
        <p:xfrm>
          <a:off x="2308195" y="4376738"/>
          <a:ext cx="6257925" cy="149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165560" imgH="990360" progId="">
                  <p:embed/>
                </p:oleObj>
              </mc:Choice>
              <mc:Fallback>
                <p:oleObj name="Equation" r:id="rId6" imgW="4165560" imgH="9903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8195" y="4376738"/>
                        <a:ext cx="6257925" cy="1490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2728560" y="3780863"/>
            <a:ext cx="3964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For the Heat Pump cycle …</a:t>
            </a:r>
          </a:p>
        </p:txBody>
      </p:sp>
      <p:grpSp>
        <p:nvGrpSpPr>
          <p:cNvPr id="3" name="Group 28"/>
          <p:cNvGrpSpPr/>
          <p:nvPr/>
        </p:nvGrpSpPr>
        <p:grpSpPr>
          <a:xfrm>
            <a:off x="309045" y="1662370"/>
            <a:ext cx="1958655" cy="3917310"/>
            <a:chOff x="693095" y="1662370"/>
            <a:chExt cx="1958655" cy="3917310"/>
          </a:xfrm>
        </p:grpSpPr>
        <p:grpSp>
          <p:nvGrpSpPr>
            <p:cNvPr id="9" name="Group 29"/>
            <p:cNvGrpSpPr/>
            <p:nvPr/>
          </p:nvGrpSpPr>
          <p:grpSpPr>
            <a:xfrm>
              <a:off x="693095" y="1662370"/>
              <a:ext cx="1958655" cy="3917310"/>
              <a:chOff x="4764025" y="1623965"/>
              <a:chExt cx="1958655" cy="3917310"/>
            </a:xfrm>
          </p:grpSpPr>
          <p:pic>
            <p:nvPicPr>
              <p:cNvPr id="33" name="Picture 2" descr="Fig02_17"/>
              <p:cNvPicPr preferRelativeResize="0">
                <a:picLocks noChangeAspect="1" noChangeArrowheads="1"/>
              </p:cNvPicPr>
              <p:nvPr>
                <p:custDataLst>
                  <p:tags r:id="rId1"/>
                </p:custDataLst>
              </p:nvPr>
            </p:nvPicPr>
            <p:blipFill>
              <a:blip r:embed="rId8" cstate="print"/>
              <a:srcRect l="52182" r="15363" b="7583"/>
              <a:stretch>
                <a:fillRect/>
              </a:stretch>
            </p:blipFill>
            <p:spPr bwMode="auto">
              <a:xfrm>
                <a:off x="4764025" y="1623965"/>
                <a:ext cx="1958655" cy="3917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38" name="Rectangle 37"/>
              <p:cNvSpPr/>
              <p:nvPr/>
            </p:nvSpPr>
            <p:spPr>
              <a:xfrm>
                <a:off x="5032860" y="3389790"/>
                <a:ext cx="576075" cy="23043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>
                <a:spLocks noChangeAspect="1"/>
              </p:cNvSpPr>
              <p:nvPr/>
            </p:nvSpPr>
            <p:spPr>
              <a:xfrm>
                <a:off x="4957929" y="3043340"/>
                <a:ext cx="574196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5400" b="1" cap="none" spc="0" dirty="0">
                    <a:ln w="31550" cmpd="sng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5000"/>
                        <a:satMod val="200000"/>
                      </a:schemeClr>
                    </a:solidFill>
                    <a:effectLst>
                      <a:outerShdw blurRad="50800" dist="40000" dir="5400000" algn="tl" rotWithShape="0">
                        <a:srgbClr val="000000">
                          <a:shade val="5000"/>
                          <a:satMod val="120000"/>
                          <a:alpha val="33000"/>
                        </a:srgbClr>
                      </a:outerShdw>
                    </a:effectLst>
                  </a:rPr>
                  <a:t>R</a:t>
                </a:r>
              </a:p>
            </p:txBody>
          </p:sp>
        </p:grpSp>
        <p:graphicFrame>
          <p:nvGraphicFramePr>
            <p:cNvPr id="3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04352563"/>
                </p:ext>
              </p:extLst>
            </p:nvPr>
          </p:nvGraphicFramePr>
          <p:xfrm>
            <a:off x="1021825" y="2394810"/>
            <a:ext cx="28575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90440" imgH="228600" progId="">
                    <p:embed/>
                  </p:oleObj>
                </mc:Choice>
                <mc:Fallback>
                  <p:oleObj name="Equation" r:id="rId9" imgW="190440" imgH="228600" progId="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1825" y="2394810"/>
                          <a:ext cx="28575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35555765"/>
                </p:ext>
              </p:extLst>
            </p:nvPr>
          </p:nvGraphicFramePr>
          <p:xfrm>
            <a:off x="1713140" y="4737515"/>
            <a:ext cx="24732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64880" imgH="228600" progId="">
                    <p:embed/>
                  </p:oleObj>
                </mc:Choice>
                <mc:Fallback>
                  <p:oleObj name="Equation" r:id="rId11" imgW="164880" imgH="228600" progId="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3140" y="4737515"/>
                          <a:ext cx="24732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Rectangle 4"/>
          <p:cNvSpPr/>
          <p:nvPr/>
        </p:nvSpPr>
        <p:spPr>
          <a:xfrm>
            <a:off x="6453845" y="2660900"/>
            <a:ext cx="2150680" cy="652885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86765"/>
              </p:ext>
            </p:extLst>
          </p:nvPr>
        </p:nvGraphicFramePr>
        <p:xfrm>
          <a:off x="2292765" y="2682875"/>
          <a:ext cx="393065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616120" imgH="469800" progId="">
                  <p:embed/>
                </p:oleObj>
              </mc:Choice>
              <mc:Fallback>
                <p:oleObj name="Equation" r:id="rId13" imgW="2616120" imgH="46980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2765" y="2682875"/>
                        <a:ext cx="3930650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976200"/>
              </p:ext>
            </p:extLst>
          </p:nvPr>
        </p:nvGraphicFramePr>
        <p:xfrm>
          <a:off x="6569060" y="2682570"/>
          <a:ext cx="194627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295280" imgH="431640" progId="">
                  <p:embed/>
                </p:oleObj>
              </mc:Choice>
              <mc:Fallback>
                <p:oleObj name="Equation" r:id="rId15" imgW="1295280" imgH="43164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9060" y="2682570"/>
                        <a:ext cx="1946275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40"/>
          <p:cNvSpPr/>
          <p:nvPr/>
        </p:nvSpPr>
        <p:spPr>
          <a:xfrm>
            <a:off x="6453845" y="5157225"/>
            <a:ext cx="2150680" cy="652885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7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5" grpId="0"/>
      <p:bldP spid="5" grpId="0" animBg="1"/>
      <p:bldP spid="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Guidelines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50-minutes</a:t>
            </a:r>
          </a:p>
          <a:p>
            <a:r>
              <a:rPr lang="en-US" dirty="0"/>
              <a:t>Resources allowed</a:t>
            </a:r>
          </a:p>
          <a:p>
            <a:pPr lvl="1"/>
            <a:r>
              <a:rPr lang="en-US" dirty="0"/>
              <a:t>The blue properties booklet</a:t>
            </a:r>
          </a:p>
          <a:p>
            <a:pPr lvl="2"/>
            <a:r>
              <a:rPr lang="en-US" dirty="0"/>
              <a:t>You can write anything you                                          want in the white space of this                                booklet.</a:t>
            </a:r>
          </a:p>
          <a:p>
            <a:pPr lvl="2"/>
            <a:r>
              <a:rPr lang="en-US" dirty="0"/>
              <a:t>NO photocopies, no taping,                                           pasting, photocopies,                                                  or loose papers</a:t>
            </a:r>
            <a:br>
              <a:rPr lang="en-US" dirty="0"/>
            </a:br>
            <a:r>
              <a:rPr lang="en-US"/>
              <a:t>(Exception for Table 3.9)</a:t>
            </a:r>
            <a:endParaRPr lang="en-US" dirty="0"/>
          </a:p>
          <a:p>
            <a:pPr lvl="1"/>
            <a:r>
              <a:rPr lang="en-US" dirty="0"/>
              <a:t>A handheld calculator</a:t>
            </a:r>
          </a:p>
          <a:p>
            <a:pPr lvl="2"/>
            <a:r>
              <a:rPr lang="en-US" dirty="0"/>
              <a:t>No other electronic devices                               may be used including cell phones,                                           computers, tablets,                                                      music players,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2</a:t>
            </a:fld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910" y="1997110"/>
            <a:ext cx="3264425" cy="415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23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table of conversion factors will be provided with the exam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  <a:p>
            <a:r>
              <a:rPr lang="en-US" dirty="0"/>
              <a:t>NO interpolation will be required </a:t>
            </a:r>
            <a:r>
              <a:rPr lang="en-US" dirty="0">
                <a:sym typeface="Wingdings" pitchFamily="2" charset="2"/>
              </a:rPr>
              <a:t> </a:t>
            </a:r>
            <a:endParaRPr lang="en-US" dirty="0"/>
          </a:p>
          <a:p>
            <a:r>
              <a:rPr lang="en-US" dirty="0"/>
              <a:t>Material covered</a:t>
            </a:r>
          </a:p>
          <a:p>
            <a:pPr lvl="1"/>
            <a:r>
              <a:rPr lang="en-US" dirty="0"/>
              <a:t>Everything since the first day of class</a:t>
            </a:r>
          </a:p>
          <a:p>
            <a:pPr lvl="2"/>
            <a:r>
              <a:rPr lang="en-US" b="1" dirty="0"/>
              <a:t>All</a:t>
            </a:r>
            <a:r>
              <a:rPr lang="en-US" dirty="0"/>
              <a:t> in-class lecture material</a:t>
            </a:r>
          </a:p>
          <a:p>
            <a:pPr lvl="2"/>
            <a:r>
              <a:rPr lang="en-US" b="1" dirty="0"/>
              <a:t>All</a:t>
            </a:r>
            <a:r>
              <a:rPr lang="en-US" dirty="0"/>
              <a:t> in-class problem solutions</a:t>
            </a:r>
          </a:p>
          <a:p>
            <a:pPr lvl="2"/>
            <a:r>
              <a:rPr lang="en-US" b="1" dirty="0"/>
              <a:t>All</a:t>
            </a:r>
            <a:r>
              <a:rPr lang="en-US" dirty="0"/>
              <a:t> assigned reading questions</a:t>
            </a:r>
          </a:p>
          <a:p>
            <a:pPr lvl="2"/>
            <a:r>
              <a:rPr lang="en-US" b="1" dirty="0"/>
              <a:t>All</a:t>
            </a:r>
            <a:r>
              <a:rPr lang="en-US" dirty="0"/>
              <a:t> homework assignments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70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 know 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Meaning of Different Terms in Laws of the Universe?</a:t>
            </a:r>
          </a:p>
          <a:p>
            <a:pPr lvl="1"/>
            <a:r>
              <a:rPr lang="en-US" dirty="0"/>
              <a:t>Conservation of mass</a:t>
            </a:r>
          </a:p>
          <a:p>
            <a:pPr lvl="1"/>
            <a:r>
              <a:rPr lang="en-US" dirty="0"/>
              <a:t>Conservation of energy</a:t>
            </a:r>
          </a:p>
          <a:p>
            <a:pPr lvl="1"/>
            <a:r>
              <a:rPr lang="en-US" dirty="0"/>
              <a:t>Entropy Balance</a:t>
            </a:r>
          </a:p>
          <a:p>
            <a:r>
              <a:rPr lang="en-US" dirty="0"/>
              <a:t>Application of the Laws of the Universe in...</a:t>
            </a:r>
          </a:p>
          <a:p>
            <a:pPr lvl="1"/>
            <a:r>
              <a:rPr lang="en-US" dirty="0"/>
              <a:t>Closed system problems?</a:t>
            </a:r>
          </a:p>
          <a:p>
            <a:pPr lvl="1"/>
            <a:r>
              <a:rPr lang="en-US" dirty="0"/>
              <a:t>Open system problems?</a:t>
            </a:r>
          </a:p>
          <a:p>
            <a:pPr lvl="1"/>
            <a:r>
              <a:rPr lang="en-US" dirty="0"/>
              <a:t>Simple transient problems?</a:t>
            </a:r>
          </a:p>
          <a:p>
            <a:r>
              <a:rPr lang="en-US" dirty="0"/>
              <a:t>The purpose of the following flow devices and how to analyze them using the First Law?</a:t>
            </a:r>
          </a:p>
          <a:p>
            <a:pPr lvl="1"/>
            <a:r>
              <a:rPr lang="en-US" dirty="0"/>
              <a:t>Diffuser, Nozzle</a:t>
            </a:r>
          </a:p>
          <a:p>
            <a:pPr lvl="1"/>
            <a:r>
              <a:rPr lang="en-US" dirty="0"/>
              <a:t>Boiler, Condenser, Heat Exchanger</a:t>
            </a:r>
          </a:p>
          <a:p>
            <a:pPr lvl="1"/>
            <a:r>
              <a:rPr lang="en-US" dirty="0"/>
              <a:t>Throttling Devices</a:t>
            </a:r>
          </a:p>
          <a:p>
            <a:pPr lvl="1"/>
            <a:r>
              <a:rPr lang="en-US" dirty="0"/>
              <a:t>Turbine, Compressor, Pump</a:t>
            </a:r>
          </a:p>
          <a:p>
            <a:r>
              <a:rPr lang="en-US" dirty="0"/>
              <a:t>How to find properties with the air tables?</a:t>
            </a:r>
          </a:p>
          <a:p>
            <a:r>
              <a:rPr lang="en-US" dirty="0"/>
              <a:t>Caloric equation of state for an ideal gas?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92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 know 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What is meant by </a:t>
            </a:r>
            <a:r>
              <a:rPr lang="en-US" u="sng" dirty="0"/>
              <a:t>reversibility</a:t>
            </a:r>
            <a:r>
              <a:rPr lang="en-US" dirty="0"/>
              <a:t>?</a:t>
            </a:r>
          </a:p>
          <a:p>
            <a:r>
              <a:rPr lang="en-US" dirty="0"/>
              <a:t>What causes </a:t>
            </a:r>
            <a:r>
              <a:rPr lang="en-US" u="sng" dirty="0"/>
              <a:t>irreversibility</a:t>
            </a:r>
            <a:r>
              <a:rPr lang="en-US" dirty="0"/>
              <a:t>?</a:t>
            </a:r>
          </a:p>
          <a:p>
            <a:r>
              <a:rPr lang="en-US" dirty="0"/>
              <a:t>What is meant by </a:t>
            </a:r>
            <a:r>
              <a:rPr lang="en-US" u="sng" dirty="0"/>
              <a:t>entropy</a:t>
            </a:r>
            <a:r>
              <a:rPr lang="en-US" dirty="0"/>
              <a:t>?</a:t>
            </a:r>
          </a:p>
          <a:p>
            <a:r>
              <a:rPr lang="en-US" dirty="0"/>
              <a:t>How to represent work and heat transfer for reversible closed system processes on both P-v and T-s diagrams?</a:t>
            </a:r>
          </a:p>
          <a:p>
            <a:r>
              <a:rPr lang="en-US" dirty="0"/>
              <a:t>How to determine the maximum </a:t>
            </a:r>
            <a:r>
              <a:rPr lang="en-US" u="sng" dirty="0"/>
              <a:t>thermal efficiency</a:t>
            </a:r>
            <a:r>
              <a:rPr lang="en-US" dirty="0"/>
              <a:t> of a heat engine</a:t>
            </a:r>
          </a:p>
          <a:p>
            <a:r>
              <a:rPr lang="en-US" dirty="0"/>
              <a:t>How to determine the maximum </a:t>
            </a:r>
            <a:r>
              <a:rPr lang="en-US" u="sng" dirty="0"/>
              <a:t>coefficient of performance</a:t>
            </a:r>
            <a:r>
              <a:rPr lang="en-US" dirty="0"/>
              <a:t> for a refrigerator or a heat pump?</a:t>
            </a:r>
          </a:p>
          <a:p>
            <a:r>
              <a:rPr lang="en-US" dirty="0"/>
              <a:t>The </a:t>
            </a:r>
            <a:r>
              <a:rPr lang="en-US" u="sng" dirty="0" err="1"/>
              <a:t>polytropic</a:t>
            </a:r>
            <a:r>
              <a:rPr lang="en-US" u="sng" dirty="0"/>
              <a:t> relationships</a:t>
            </a:r>
            <a:r>
              <a:rPr lang="en-US" dirty="0"/>
              <a:t> for the special case of ideal gases with constant heat capacity undergoing isentropic processes?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905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Calculation Questions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May have something about a transient analysis (filling or emptying a tank)</a:t>
            </a:r>
          </a:p>
          <a:p>
            <a:r>
              <a:rPr lang="en-US" dirty="0"/>
              <a:t>May have a 2</a:t>
            </a:r>
            <a:r>
              <a:rPr lang="en-US" baseline="30000" dirty="0"/>
              <a:t>nd</a:t>
            </a:r>
            <a:r>
              <a:rPr lang="en-US" dirty="0"/>
              <a:t> Law question </a:t>
            </a:r>
          </a:p>
          <a:p>
            <a:pPr lvl="1"/>
            <a:r>
              <a:rPr lang="en-US" dirty="0">
                <a:sym typeface="Wingdings" pitchFamily="2" charset="2"/>
              </a:rPr>
              <a:t>Might look up entropy properties in a table to calculate entropy change</a:t>
            </a:r>
          </a:p>
          <a:p>
            <a:pPr lvl="1"/>
            <a:r>
              <a:rPr lang="en-US" dirty="0">
                <a:sym typeface="Wingdings" pitchFamily="2" charset="2"/>
              </a:rPr>
              <a:t>Might use Gibbs equation to calculate entropy change</a:t>
            </a:r>
          </a:p>
          <a:p>
            <a:pPr lvl="1"/>
            <a:r>
              <a:rPr lang="en-US" dirty="0">
                <a:sym typeface="Wingdings" pitchFamily="2" charset="2"/>
              </a:rPr>
              <a:t>Don’t confuse entropy change with entropy production!  </a:t>
            </a:r>
          </a:p>
          <a:p>
            <a:pPr lvl="1"/>
            <a:r>
              <a:rPr lang="en-US" dirty="0">
                <a:sym typeface="Wingdings" pitchFamily="2" charset="2"/>
              </a:rPr>
              <a:t>Could be open system (rate form) or closed system (total or specific form)</a:t>
            </a:r>
          </a:p>
          <a:p>
            <a:r>
              <a:rPr lang="en-US" dirty="0"/>
              <a:t>May have a problem that uses Air Tables, and will be much simpler using p</a:t>
            </a:r>
            <a:r>
              <a:rPr lang="en-US" baseline="-25000" dirty="0"/>
              <a:t>r</a:t>
            </a:r>
            <a:r>
              <a:rPr lang="en-US" dirty="0"/>
              <a:t> relationships.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43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58687" y="2776115"/>
            <a:ext cx="8315951" cy="576075"/>
          </a:xfrm>
          <a:prstGeom prst="rect">
            <a:avLst/>
          </a:prstGeom>
          <a:solidFill>
            <a:schemeClr val="accent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8688" y="1181904"/>
            <a:ext cx="8315951" cy="576075"/>
          </a:xfrm>
          <a:prstGeom prst="rect">
            <a:avLst/>
          </a:prstGeom>
          <a:solidFill>
            <a:schemeClr val="accent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Laws of the Universe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55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4078994"/>
              </p:ext>
            </p:extLst>
          </p:nvPr>
        </p:nvGraphicFramePr>
        <p:xfrm>
          <a:off x="950913" y="3432175"/>
          <a:ext cx="7199312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127400" imgH="482400" progId="">
                  <p:embed/>
                </p:oleObj>
              </mc:Choice>
              <mc:Fallback>
                <p:oleObj name="Equation" r:id="rId3" imgW="4127400" imgH="4824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913" y="3432175"/>
                        <a:ext cx="7199312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3800420"/>
              </p:ext>
            </p:extLst>
          </p:nvPr>
        </p:nvGraphicFramePr>
        <p:xfrm>
          <a:off x="3370193" y="1815990"/>
          <a:ext cx="2392362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71600" imgH="444240" progId="">
                  <p:embed/>
                </p:oleObj>
              </mc:Choice>
              <mc:Fallback>
                <p:oleObj name="Equation" r:id="rId5" imgW="1371600" imgH="44424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0193" y="1815990"/>
                        <a:ext cx="2392362" cy="77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64974" y="1239110"/>
            <a:ext cx="6786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Conservation of Mass – The Continuity Equation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0849" y="2833321"/>
            <a:ext cx="8387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Conservation of Energy – The First Law of Thermodynamics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7450" y="4549150"/>
            <a:ext cx="8315951" cy="576075"/>
          </a:xfrm>
          <a:prstGeom prst="rect">
            <a:avLst/>
          </a:prstGeom>
          <a:solidFill>
            <a:schemeClr val="accent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09045" y="4606356"/>
            <a:ext cx="8487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Entropy Balance – The Second Law of Thermodynamics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4465128"/>
              </p:ext>
            </p:extLst>
          </p:nvPr>
        </p:nvGraphicFramePr>
        <p:xfrm>
          <a:off x="2528888" y="5202238"/>
          <a:ext cx="40671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323800" imgH="457200" progId="">
                  <p:embed/>
                </p:oleObj>
              </mc:Choice>
              <mc:Fallback>
                <p:oleObj name="Equation" r:id="rId7" imgW="2323800" imgH="4572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8888" y="5202238"/>
                        <a:ext cx="406717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7151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Alternate Forms: 1</a:t>
            </a:r>
            <a:r>
              <a:rPr lang="en-US" sz="3200" baseline="30000" dirty="0"/>
              <a:t>st</a:t>
            </a:r>
            <a:r>
              <a:rPr lang="en-US" sz="3200" dirty="0"/>
              <a:t> Law for Closed Systems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8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0172580"/>
              </p:ext>
            </p:extLst>
          </p:nvPr>
        </p:nvGraphicFramePr>
        <p:xfrm>
          <a:off x="1916215" y="1739900"/>
          <a:ext cx="52673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009900" imgH="431800" progId="">
                  <p:embed/>
                </p:oleObj>
              </mc:Choice>
              <mc:Fallback>
                <p:oleObj name="Equation" r:id="rId3" imgW="3009900" imgH="4318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6215" y="1739900"/>
                        <a:ext cx="5267325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2126081"/>
              </p:ext>
            </p:extLst>
          </p:nvPr>
        </p:nvGraphicFramePr>
        <p:xfrm>
          <a:off x="2344510" y="2776115"/>
          <a:ext cx="44227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527200" imgH="495000" progId="">
                  <p:embed/>
                </p:oleObj>
              </mc:Choice>
              <mc:Fallback>
                <p:oleObj name="Equation" r:id="rId5" imgW="2527200" imgH="4950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4510" y="2776115"/>
                        <a:ext cx="4422775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0600" y="1124233"/>
            <a:ext cx="8517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First Law over a finite period of time is (making a movie),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6150" y="3889055"/>
            <a:ext cx="7574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First Law at an instant in time is (taking a picture),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5869824"/>
              </p:ext>
            </p:extLst>
          </p:nvPr>
        </p:nvGraphicFramePr>
        <p:xfrm>
          <a:off x="2518065" y="5234035"/>
          <a:ext cx="40894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336760" imgH="482400" progId="">
                  <p:embed/>
                </p:oleObj>
              </mc:Choice>
              <mc:Fallback>
                <p:oleObj name="Equation" r:id="rId7" imgW="2336760" imgH="4824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8065" y="5234035"/>
                        <a:ext cx="4089400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6995417"/>
              </p:ext>
            </p:extLst>
          </p:nvPr>
        </p:nvGraphicFramePr>
        <p:xfrm>
          <a:off x="3727090" y="4552953"/>
          <a:ext cx="93345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33160" imgH="241200" progId="">
                  <p:embed/>
                </p:oleObj>
              </mc:Choice>
              <mc:Fallback>
                <p:oleObj name="Equation" r:id="rId9" imgW="533160" imgH="2412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7090" y="4552953"/>
                        <a:ext cx="933450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399024"/>
              </p:ext>
            </p:extLst>
          </p:nvPr>
        </p:nvGraphicFramePr>
        <p:xfrm>
          <a:off x="4660540" y="4388570"/>
          <a:ext cx="84455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82400" imgH="419040" progId="">
                  <p:embed/>
                </p:oleObj>
              </mc:Choice>
              <mc:Fallback>
                <p:oleObj name="Equation" r:id="rId11" imgW="482400" imgH="41904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0540" y="4388570"/>
                        <a:ext cx="844550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679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Caloric Equation of State – Ideal Gas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9045" y="1191736"/>
            <a:ext cx="2478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For an ideal gas,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155358"/>
              </p:ext>
            </p:extLst>
          </p:nvPr>
        </p:nvGraphicFramePr>
        <p:xfrm>
          <a:off x="3976195" y="1828621"/>
          <a:ext cx="11334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47640" imgH="228600" progId="">
                  <p:embed/>
                </p:oleObj>
              </mc:Choice>
              <mc:Fallback>
                <p:oleObj name="Equation" r:id="rId3" imgW="647640" imgH="2286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6195" y="1828621"/>
                        <a:ext cx="1133475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9045" y="2392065"/>
            <a:ext cx="8311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Since we are dealing with an ideal gas,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pv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= RT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 Therefore,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0662"/>
              </p:ext>
            </p:extLst>
          </p:nvPr>
        </p:nvGraphicFramePr>
        <p:xfrm>
          <a:off x="2196960" y="3022905"/>
          <a:ext cx="47561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717640" imgH="253800" progId="">
                  <p:embed/>
                </p:oleObj>
              </mc:Choice>
              <mc:Fallback>
                <p:oleObj name="Equation" r:id="rId5" imgW="2717640" imgH="2538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6960" y="3022905"/>
                        <a:ext cx="475615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9045" y="3659430"/>
            <a:ext cx="764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This leads to the following conclusion (section 3.9.2),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031780"/>
              </p:ext>
            </p:extLst>
          </p:nvPr>
        </p:nvGraphicFramePr>
        <p:xfrm>
          <a:off x="3965575" y="4312495"/>
          <a:ext cx="11557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60240" imgH="241200" progId="">
                  <p:embed/>
                </p:oleObj>
              </mc:Choice>
              <mc:Fallback>
                <p:oleObj name="Equation" r:id="rId7" imgW="660240" imgH="2412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5575" y="4312495"/>
                        <a:ext cx="115570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9045" y="4964797"/>
            <a:ext cx="3674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It can also be shown that,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896182"/>
              </p:ext>
            </p:extLst>
          </p:nvPr>
        </p:nvGraphicFramePr>
        <p:xfrm>
          <a:off x="3954463" y="5541455"/>
          <a:ext cx="122237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98400" imgH="241200" progId="">
                  <p:embed/>
                </p:oleObj>
              </mc:Choice>
              <mc:Fallback>
                <p:oleObj name="Equation" r:id="rId9" imgW="698400" imgH="2412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4463" y="5541455"/>
                        <a:ext cx="1222375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485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Office Theme">
  <a:themeElements>
    <a:clrScheme name="Balmer Thermodynamics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000000"/>
      </a:accent1>
      <a:accent2>
        <a:srgbClr val="B18E5F"/>
      </a:accent2>
      <a:accent3>
        <a:srgbClr val="CDC9C8"/>
      </a:accent3>
      <a:accent4>
        <a:srgbClr val="076797"/>
      </a:accent4>
      <a:accent5>
        <a:srgbClr val="D20000"/>
      </a:accent5>
      <a:accent6>
        <a:srgbClr val="57797B"/>
      </a:accent6>
      <a:hlink>
        <a:srgbClr val="635476"/>
      </a:hlink>
      <a:folHlink>
        <a:srgbClr val="8F49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3392</TotalTime>
  <Words>632</Words>
  <Application>Microsoft Office PowerPoint</Application>
  <PresentationFormat>On-screen Show (4:3)</PresentationFormat>
  <Paragraphs>105</Paragraphs>
  <Slides>13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Book Antiqua</vt:lpstr>
      <vt:lpstr>Calibri</vt:lpstr>
      <vt:lpstr>Tahoma</vt:lpstr>
      <vt:lpstr>Times New Roman</vt:lpstr>
      <vt:lpstr>Wingdings</vt:lpstr>
      <vt:lpstr>Office Theme</vt:lpstr>
      <vt:lpstr>Equation</vt:lpstr>
      <vt:lpstr>Review for Exam 2</vt:lpstr>
      <vt:lpstr>Exam Guidelines</vt:lpstr>
      <vt:lpstr>Exam Information</vt:lpstr>
      <vt:lpstr>Do you know ...</vt:lpstr>
      <vt:lpstr>Do you know ...</vt:lpstr>
      <vt:lpstr>Exam Calculation Questions </vt:lpstr>
      <vt:lpstr>The Laws of the Universe</vt:lpstr>
      <vt:lpstr>Alternate Forms: 1st Law for Closed Systems</vt:lpstr>
      <vt:lpstr>Caloric Equation of State – Ideal Gas</vt:lpstr>
      <vt:lpstr>The Polytropic Process – Ideal Gas</vt:lpstr>
      <vt:lpstr>The Polytropic Process – Ideal Gas</vt:lpstr>
      <vt:lpstr>Carnot Heat Engine</vt:lpstr>
      <vt:lpstr>Carnot Refrigerator &amp; Heat Pump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SteveP</dc:creator>
  <cp:lastModifiedBy>Cordon, Dan (dcordon@uidaho.edu)</cp:lastModifiedBy>
  <cp:revision>545</cp:revision>
  <cp:lastPrinted>2012-09-06T23:12:53Z</cp:lastPrinted>
  <dcterms:created xsi:type="dcterms:W3CDTF">2008-11-21T16:06:48Z</dcterms:created>
  <dcterms:modified xsi:type="dcterms:W3CDTF">2024-03-22T17:40:25Z</dcterms:modified>
</cp:coreProperties>
</file>