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60" r:id="rId3"/>
    <p:sldId id="281" r:id="rId4"/>
    <p:sldId id="282" r:id="rId5"/>
    <p:sldId id="268" r:id="rId6"/>
    <p:sldId id="269" r:id="rId7"/>
    <p:sldId id="266" r:id="rId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6797"/>
    <a:srgbClr val="0A50C2"/>
    <a:srgbClr val="5A92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96" d="100"/>
          <a:sy n="96" d="100"/>
        </p:scale>
        <p:origin x="145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4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69920" cy="480060"/>
          </a:xfrm>
          <a:prstGeom prst="rect">
            <a:avLst/>
          </a:prstGeom>
        </p:spPr>
        <p:txBody>
          <a:bodyPr vert="horz" lIns="96221" tIns="48111" rIns="96221" bIns="4811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221" tIns="48111" rIns="96221" bIns="48111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19475"/>
            <a:ext cx="3169920" cy="480060"/>
          </a:xfrm>
          <a:prstGeom prst="rect">
            <a:avLst/>
          </a:prstGeom>
        </p:spPr>
        <p:txBody>
          <a:bodyPr vert="horz" lIns="96221" tIns="48111" rIns="96221" bIns="4811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221" tIns="48111" rIns="96221" bIns="48111" rtlCol="0" anchor="b"/>
          <a:lstStyle>
            <a:lvl1pPr algn="r">
              <a:defRPr sz="1200"/>
            </a:lvl1pPr>
          </a:lstStyle>
          <a:p>
            <a:fld id="{98DAE91A-F90A-43FB-A228-D421B11EE7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860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69920" cy="480060"/>
          </a:xfrm>
          <a:prstGeom prst="rect">
            <a:avLst/>
          </a:prstGeom>
        </p:spPr>
        <p:txBody>
          <a:bodyPr vert="horz" lIns="96221" tIns="48111" rIns="96221" bIns="4811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221" tIns="48111" rIns="96221" bIns="48111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2188" cy="3602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221" tIns="48111" rIns="96221" bIns="4811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221" tIns="48111" rIns="96221" bIns="4811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5"/>
            <a:ext cx="3169920" cy="480060"/>
          </a:xfrm>
          <a:prstGeom prst="rect">
            <a:avLst/>
          </a:prstGeom>
        </p:spPr>
        <p:txBody>
          <a:bodyPr vert="horz" lIns="96221" tIns="48111" rIns="96221" bIns="4811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221" tIns="48111" rIns="96221" bIns="48111" rtlCol="0" anchor="b"/>
          <a:lstStyle>
            <a:lvl1pPr algn="r">
              <a:defRPr sz="1200"/>
            </a:lvl1pPr>
          </a:lstStyle>
          <a:p>
            <a:fld id="{1AB10860-0700-4C13-9D34-728C005124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9643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0692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0692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6278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6975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6011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184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5396" y="2382510"/>
            <a:ext cx="7622804" cy="1470025"/>
          </a:xfrm>
        </p:spPr>
        <p:txBody>
          <a:bodyPr>
            <a:normAutofit/>
          </a:bodyPr>
          <a:lstStyle>
            <a:lvl1pPr algn="r">
              <a:defRPr sz="3600" b="1">
                <a:latin typeface="Arial" pitchFamily="34" charset="0"/>
                <a:ea typeface="Tahoma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947785"/>
            <a:ext cx="7620000" cy="2438400"/>
          </a:xfrm>
        </p:spPr>
        <p:txBody>
          <a:bodyPr/>
          <a:lstStyle>
            <a:lvl1pPr marL="0" indent="0" algn="l">
              <a:buNone/>
              <a:defRPr>
                <a:solidFill>
                  <a:schemeClr val="accent1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678246" y="2375316"/>
            <a:ext cx="157150" cy="157247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81050" y="2382510"/>
            <a:ext cx="777715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 userDrawn="1"/>
        </p:nvSpPr>
        <p:spPr>
          <a:xfrm>
            <a:off x="8305800" y="3947785"/>
            <a:ext cx="152400" cy="2421651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681050" y="6369436"/>
            <a:ext cx="7777150" cy="1657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 userDrawn="1"/>
        </p:nvSpPr>
        <p:spPr>
          <a:xfrm>
            <a:off x="681050" y="3871585"/>
            <a:ext cx="7777150" cy="7620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678246" y="1236542"/>
            <a:ext cx="6236459" cy="1138773"/>
          </a:xfrm>
          <a:prstGeom prst="rect">
            <a:avLst/>
          </a:prstGeom>
          <a:solidFill>
            <a:srgbClr val="076797"/>
          </a:solidFill>
          <a:ln>
            <a:solidFill>
              <a:srgbClr val="07679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Department </a:t>
            </a:r>
            <a:r>
              <a:rPr lang="en-US" sz="1400" b="0" i="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of</a:t>
            </a:r>
            <a:r>
              <a:rPr lang="en-US" sz="1800" b="0" i="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 Mechanical Engineering</a:t>
            </a:r>
          </a:p>
          <a:p>
            <a:pPr algn="ctr"/>
            <a:r>
              <a:rPr lang="en-US" sz="2400" b="1" i="0" dirty="0">
                <a:solidFill>
                  <a:schemeClr val="accent1"/>
                </a:solidFill>
                <a:effectLst>
                  <a:outerShdw blurRad="50800" dist="38100" dir="2700000" algn="tl" rotWithShape="0">
                    <a:schemeClr val="accent3">
                      <a:lumMod val="40000"/>
                      <a:lumOff val="60000"/>
                      <a:alpha val="40000"/>
                    </a:scheme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ME 322 – Mechanical Engineering Thermodynamics</a:t>
            </a:r>
            <a:endParaRPr lang="en-US" sz="2400" b="1" dirty="0">
              <a:solidFill>
                <a:schemeClr val="accent1"/>
              </a:solidFill>
              <a:effectLst>
                <a:outerShdw blurRad="50800" dist="38100" dir="2700000" algn="tl" rotWithShape="0">
                  <a:schemeClr val="accent3">
                    <a:lumMod val="40000"/>
                    <a:lumOff val="60000"/>
                    <a:alpha val="40000"/>
                  </a:schemeClr>
                </a:outerShdw>
              </a:effectLst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pic>
        <p:nvPicPr>
          <p:cNvPr id="9218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246" y="241385"/>
            <a:ext cx="4008735" cy="925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G:\STEVE_HP7E\My Documents\My Pictures\Official UI Art\04UI_Seal-Black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202980"/>
            <a:ext cx="1814397" cy="1814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7E150-72F3-44C5-96E5-C72CE1B25613}" type="datetime1">
              <a:rPr lang="en-US" smtClean="0"/>
              <a:pPr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11049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304800" y="190500"/>
            <a:ext cx="152400" cy="9144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975A4-B7E8-425F-BB24-BD800D4E6C4A}" type="datetime1">
              <a:rPr lang="en-US" smtClean="0"/>
              <a:pPr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86295"/>
            <a:ext cx="8382000" cy="516210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>
            <a:lvl1pPr algn="ctr">
              <a:defRPr i="0"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fld id="{16890861-4B16-40B9-9EE8-90F7D404DB3D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04800" y="1046303"/>
            <a:ext cx="83820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304800" y="6288088"/>
            <a:ext cx="838200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304800" y="190501"/>
            <a:ext cx="152400" cy="85739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868362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4800" y="1046303"/>
            <a:ext cx="83820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304800" y="190501"/>
            <a:ext cx="152400" cy="85739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>
            <a:lvl1pPr algn="ctr">
              <a:defRPr i="0"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fld id="{16890861-4B16-40B9-9EE8-90F7D404DB3D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304800" y="6288088"/>
            <a:ext cx="838200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Book Antiqu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Book Antiqua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856D-A7D5-4A83-86A1-E405EB9F6480}" type="datetime1">
              <a:rPr lang="en-US" smtClean="0"/>
              <a:pPr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81100"/>
            <a:ext cx="4038600" cy="50673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81100"/>
            <a:ext cx="4038600" cy="50673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FFE05-D46B-4769-8980-F59A989191A1}" type="datetime1">
              <a:rPr lang="en-US" smtClean="0"/>
              <a:pPr/>
              <a:t>10/25/2021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1104900"/>
            <a:ext cx="8388685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304800" y="192088"/>
            <a:ext cx="152400" cy="914400"/>
          </a:xfrm>
          <a:prstGeom prst="rect">
            <a:avLst/>
          </a:prstGeom>
          <a:solidFill>
            <a:srgbClr val="0767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76797"/>
              </a:solidFill>
            </a:endParaRPr>
          </a:p>
        </p:txBody>
      </p:sp>
      <p:pic>
        <p:nvPicPr>
          <p:cNvPr id="12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81100"/>
            <a:ext cx="4040188" cy="9937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35425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chemeClr val="accent5"/>
                </a:solidFill>
              </a:defRPr>
            </a:lvl2pPr>
            <a:lvl3pPr>
              <a:defRPr sz="1800"/>
            </a:lvl3pPr>
            <a:lvl4pPr>
              <a:defRPr sz="1600">
                <a:solidFill>
                  <a:schemeClr val="accent5"/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9200"/>
            <a:ext cx="4041775" cy="9556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35425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chemeClr val="accent5"/>
                </a:solidFill>
              </a:defRPr>
            </a:lvl2pPr>
            <a:lvl3pPr>
              <a:defRPr sz="1800"/>
            </a:lvl3pPr>
            <a:lvl4pPr>
              <a:defRPr sz="1600">
                <a:solidFill>
                  <a:schemeClr val="accent5"/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C6B8-8C04-4296-89D4-905557259A71}" type="datetime1">
              <a:rPr lang="en-US" smtClean="0"/>
              <a:pPr/>
              <a:t>10/25/2021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" y="1104900"/>
            <a:ext cx="8229600" cy="158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 userDrawn="1"/>
        </p:nvSpPr>
        <p:spPr>
          <a:xfrm>
            <a:off x="304800" y="190500"/>
            <a:ext cx="152400" cy="9144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8394-1289-49A0-97B1-D7C884EA7072}" type="datetime1">
              <a:rPr lang="en-US" smtClean="0"/>
              <a:pPr/>
              <a:t>10/25/2021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7CC5D-15E3-4648-8232-2D20786571C0}" type="datetime1">
              <a:rPr lang="en-US" smtClean="0"/>
              <a:pPr/>
              <a:t>10/25/2021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D9EE-AF68-4C74-80AF-2224FB38186F}" type="datetime1">
              <a:rPr lang="en-US" smtClean="0"/>
              <a:pPr/>
              <a:t>10/25/2021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3627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75477-58BD-4A28-9926-AB4BEBA63B4E}" type="datetime1">
              <a:rPr lang="en-US" smtClean="0"/>
              <a:pPr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91200" y="63627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627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90861-4B16-40B9-9EE8-90F7D404DB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Tahoma" pitchFamily="34" charset="0"/>
          <a:ea typeface="+mj-ea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76797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76797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4.wmf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6.jpeg"/><Relationship Id="rId4" Type="http://schemas.openxmlformats.org/officeDocument/2006/relationships/notesSlide" Target="../notesSlides/notesSlide2.xml"/><Relationship Id="rId9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7.wmf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4.wmf"/><Relationship Id="rId5" Type="http://schemas.openxmlformats.org/officeDocument/2006/relationships/image" Target="../media/image6.jpeg"/><Relationship Id="rId10" Type="http://schemas.openxmlformats.org/officeDocument/2006/relationships/oleObject" Target="../embeddings/oleObject5.bin"/><Relationship Id="rId4" Type="http://schemas.openxmlformats.org/officeDocument/2006/relationships/notesSlide" Target="../notesSlides/notesSlide3.xml"/><Relationship Id="rId9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11.w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4.wmf"/><Relationship Id="rId12" Type="http://schemas.openxmlformats.org/officeDocument/2006/relationships/oleObject" Target="../embeddings/oleObject9.bin"/><Relationship Id="rId2" Type="http://schemas.openxmlformats.org/officeDocument/2006/relationships/tags" Target="../tags/tag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0.wmf"/><Relationship Id="rId5" Type="http://schemas.openxmlformats.org/officeDocument/2006/relationships/image" Target="../media/image6.jpeg"/><Relationship Id="rId10" Type="http://schemas.openxmlformats.org/officeDocument/2006/relationships/oleObject" Target="../embeddings/oleObject8.bin"/><Relationship Id="rId4" Type="http://schemas.openxmlformats.org/officeDocument/2006/relationships/notesSlide" Target="../notesSlides/notesSlide4.xml"/><Relationship Id="rId9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image" Target="../media/image14.jpeg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tags" Target="../tags/tag9.xml"/><Relationship Id="rId7" Type="http://schemas.openxmlformats.org/officeDocument/2006/relationships/image" Target="../media/image17.jpeg"/><Relationship Id="rId12" Type="http://schemas.openxmlformats.org/officeDocument/2006/relationships/image" Target="../media/image16.wmf"/><Relationship Id="rId2" Type="http://schemas.openxmlformats.org/officeDocument/2006/relationships/tags" Target="../tags/tag8.xml"/><Relationship Id="rId1" Type="http://schemas.openxmlformats.org/officeDocument/2006/relationships/vmlDrawing" Target="../drawings/vmlDrawing4.vml"/><Relationship Id="rId6" Type="http://schemas.openxmlformats.org/officeDocument/2006/relationships/notesSlide" Target="../notesSlides/notesSlide7.xml"/><Relationship Id="rId11" Type="http://schemas.openxmlformats.org/officeDocument/2006/relationships/oleObject" Target="../embeddings/oleObject11.bin"/><Relationship Id="rId5" Type="http://schemas.openxmlformats.org/officeDocument/2006/relationships/slideLayout" Target="../slideLayouts/slideLayout3.xml"/><Relationship Id="rId10" Type="http://schemas.openxmlformats.org/officeDocument/2006/relationships/image" Target="../media/image15.wmf"/><Relationship Id="rId4" Type="http://schemas.openxmlformats.org/officeDocument/2006/relationships/tags" Target="../tags/tag10.xml"/><Relationship Id="rId9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Lecture 25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Comparison to Carnot’s Heat Engine</a:t>
            </a:r>
          </a:p>
          <a:p>
            <a:r>
              <a:rPr lang="en-US" sz="2800" dirty="0"/>
              <a:t>Effects of Boiling and Condensing Pressure</a:t>
            </a:r>
          </a:p>
          <a:p>
            <a:r>
              <a:rPr lang="en-US" sz="2800" dirty="0"/>
              <a:t>Irreversibilities in the Steam Power Cycle</a:t>
            </a:r>
          </a:p>
          <a:p>
            <a:r>
              <a:rPr lang="en-US" sz="2800" dirty="0"/>
              <a:t>Rankine Cycle Improvements</a:t>
            </a:r>
          </a:p>
        </p:txBody>
      </p:sp>
    </p:spTree>
    <p:extLst>
      <p:ext uri="{BB962C8B-B14F-4D97-AF65-F5344CB8AC3E}">
        <p14:creationId xmlns:p14="http://schemas.microsoft.com/office/powerpoint/2010/main" val="4205563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Rankine – Carnot Comparison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4542930" y="1201510"/>
            <a:ext cx="4445645" cy="4863058"/>
          </a:xfrm>
        </p:spPr>
        <p:txBody>
          <a:bodyPr>
            <a:noAutofit/>
          </a:bodyPr>
          <a:lstStyle/>
          <a:p>
            <a:r>
              <a:rPr lang="en-US" sz="2400" dirty="0"/>
              <a:t>Area under process 4-1</a:t>
            </a:r>
          </a:p>
          <a:p>
            <a:pPr lvl="1"/>
            <a:r>
              <a:rPr lang="en-US" sz="1800" dirty="0"/>
              <a:t>Heat transferred to the working fluid in the boiler (reversible)</a:t>
            </a:r>
          </a:p>
          <a:p>
            <a:r>
              <a:rPr lang="en-US" sz="2400" dirty="0"/>
              <a:t>Area under process 2-3</a:t>
            </a:r>
          </a:p>
          <a:p>
            <a:pPr lvl="1"/>
            <a:r>
              <a:rPr lang="en-US" sz="1800" dirty="0"/>
              <a:t>Heat transferred from the working fluid in the condenser (reversible)</a:t>
            </a:r>
          </a:p>
          <a:p>
            <a:r>
              <a:rPr lang="en-US" sz="2400" dirty="0"/>
              <a:t>Net cycle work = area enclosed by the cycle on a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T-s</a:t>
            </a:r>
            <a:r>
              <a:rPr lang="en-US" sz="2400" dirty="0"/>
              <a:t> diagram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2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309045" y="1195295"/>
            <a:ext cx="4233885" cy="3885120"/>
            <a:chOff x="309045" y="1041674"/>
            <a:chExt cx="4233885" cy="3885120"/>
          </a:xfrm>
        </p:grpSpPr>
        <p:pic>
          <p:nvPicPr>
            <p:cNvPr id="5" name="Picture 2" descr="Fig08_05"/>
            <p:cNvPicPr preferRelativeResize="0">
              <a:picLocks noChangeAspect="1" noChangeArrowheads="1"/>
            </p:cNvPicPr>
            <p:nvPr>
              <p:custDataLst>
                <p:tags r:id="rId2"/>
              </p:custDataLst>
            </p:nvPr>
          </p:nvPicPr>
          <p:blipFill>
            <a:blip r:embed="rId5" cstate="print"/>
            <a:srcRect t="24800"/>
            <a:stretch>
              <a:fillRect/>
            </a:stretch>
          </p:blipFill>
          <p:spPr bwMode="auto">
            <a:xfrm>
              <a:off x="309045" y="1316725"/>
              <a:ext cx="4233885" cy="36100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" name="Rectangle 5"/>
            <p:cNvSpPr/>
            <p:nvPr/>
          </p:nvSpPr>
          <p:spPr>
            <a:xfrm rot="1737653">
              <a:off x="1397054" y="1041674"/>
              <a:ext cx="346845" cy="2900857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330887" y="5094328"/>
            <a:ext cx="43476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Arial" pitchFamily="34" charset="0"/>
                <a:cs typeface="Arial" pitchFamily="34" charset="0"/>
              </a:rPr>
              <a:t>Ideal Rankine Cycle 1-2-3-4-1</a:t>
            </a:r>
          </a:p>
          <a:p>
            <a:pPr algn="ctr"/>
            <a:r>
              <a:rPr lang="en-US" sz="2400" dirty="0">
                <a:latin typeface="Arial" pitchFamily="34" charset="0"/>
                <a:cs typeface="Arial" pitchFamily="34" charset="0"/>
              </a:rPr>
              <a:t>Carnot Cycle 1-2-3’-4’-1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8488030"/>
              </p:ext>
            </p:extLst>
          </p:nvPr>
        </p:nvGraphicFramePr>
        <p:xfrm>
          <a:off x="317500" y="4141788"/>
          <a:ext cx="222250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96" name="Equation" r:id="rId6" imgW="165028" imgH="228501" progId="">
                  <p:embed/>
                </p:oleObj>
              </mc:Choice>
              <mc:Fallback>
                <p:oleObj name="Equation" r:id="rId6" imgW="165028" imgH="228501" progId="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00" y="4141788"/>
                        <a:ext cx="222250" cy="3079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102809"/>
              </p:ext>
            </p:extLst>
          </p:nvPr>
        </p:nvGraphicFramePr>
        <p:xfrm>
          <a:off x="5541385" y="4619555"/>
          <a:ext cx="2755900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97" name="Equation" r:id="rId8" imgW="1574640" imgH="761760" progId="">
                  <p:embed/>
                </p:oleObj>
              </mc:Choice>
              <mc:Fallback>
                <p:oleObj name="Equation" r:id="rId8" imgW="1574640" imgH="761760" progId="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1385" y="4619555"/>
                        <a:ext cx="2755900" cy="133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29229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5"/>
          <p:cNvSpPr txBox="1">
            <a:spLocks/>
          </p:cNvSpPr>
          <p:nvPr/>
        </p:nvSpPr>
        <p:spPr>
          <a:xfrm>
            <a:off x="4542930" y="1201510"/>
            <a:ext cx="4445645" cy="486305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076797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076797"/>
                </a:solidFill>
                <a:latin typeface="Tahoma" pitchFamily="34" charset="0"/>
                <a:ea typeface="+mn-ea"/>
                <a:cs typeface="Tahom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The Rankine cycle delivers more power at the expense of additional heat transfer rate at the boiler which results in a the thermal efficiency lower than the Carnot efficiency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000" dirty="0"/>
              <a:t>The Carnot cycle has the highest efficiency, but it is not practical, or possible!</a:t>
            </a:r>
            <a:endParaRPr lang="en-US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Rankine – Carnot Comparison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3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309045" y="1195295"/>
            <a:ext cx="4233885" cy="3885120"/>
            <a:chOff x="309045" y="1041674"/>
            <a:chExt cx="4233885" cy="3885120"/>
          </a:xfrm>
        </p:grpSpPr>
        <p:pic>
          <p:nvPicPr>
            <p:cNvPr id="5" name="Picture 2" descr="Fig08_05"/>
            <p:cNvPicPr preferRelativeResize="0">
              <a:picLocks noChangeAspect="1" noChangeArrowheads="1"/>
            </p:cNvPicPr>
            <p:nvPr>
              <p:custDataLst>
                <p:tags r:id="rId2"/>
              </p:custDataLst>
            </p:nvPr>
          </p:nvPicPr>
          <p:blipFill>
            <a:blip r:embed="rId5" cstate="print"/>
            <a:srcRect t="24800"/>
            <a:stretch>
              <a:fillRect/>
            </a:stretch>
          </p:blipFill>
          <p:spPr bwMode="auto">
            <a:xfrm>
              <a:off x="309045" y="1316725"/>
              <a:ext cx="4233885" cy="36100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" name="Rectangle 5"/>
            <p:cNvSpPr/>
            <p:nvPr/>
          </p:nvSpPr>
          <p:spPr>
            <a:xfrm rot="1737653">
              <a:off x="1397054" y="1041674"/>
              <a:ext cx="346845" cy="2900857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330887" y="5094328"/>
            <a:ext cx="43476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Arial" pitchFamily="34" charset="0"/>
                <a:cs typeface="Arial" pitchFamily="34" charset="0"/>
              </a:rPr>
              <a:t>Ideal Rankine Cycle 1-2-3-4-1</a:t>
            </a:r>
          </a:p>
          <a:p>
            <a:pPr algn="ctr"/>
            <a:r>
              <a:rPr lang="en-US" sz="2400" dirty="0">
                <a:latin typeface="Arial" pitchFamily="34" charset="0"/>
                <a:cs typeface="Arial" pitchFamily="34" charset="0"/>
              </a:rPr>
              <a:t>Carnot Cycle 1-2-3’-4’-1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716424" y="2755466"/>
            <a:ext cx="1282441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16424" y="4291666"/>
            <a:ext cx="854052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3741712"/>
              </p:ext>
            </p:extLst>
          </p:nvPr>
        </p:nvGraphicFramePr>
        <p:xfrm>
          <a:off x="6133638" y="3096085"/>
          <a:ext cx="1066590" cy="7553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248" name="Equation" r:id="rId6" imgW="609480" imgH="431640" progId="">
                  <p:embed/>
                </p:oleObj>
              </mc:Choice>
              <mc:Fallback>
                <p:oleObj name="Equation" r:id="rId6" imgW="609480" imgH="431640" progId="">
                  <p:embed/>
                  <p:pic>
                    <p:nvPicPr>
                      <p:cNvPr id="0" name="Picture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3638" y="3096085"/>
                        <a:ext cx="1066590" cy="7553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7005582"/>
              </p:ext>
            </p:extLst>
          </p:nvPr>
        </p:nvGraphicFramePr>
        <p:xfrm>
          <a:off x="5839365" y="5092865"/>
          <a:ext cx="1778000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249" name="Equation" r:id="rId8" imgW="1015920" imgH="431640" progId="">
                  <p:embed/>
                </p:oleObj>
              </mc:Choice>
              <mc:Fallback>
                <p:oleObj name="Equation" r:id="rId8" imgW="1015920" imgH="431640" progId="">
                  <p:embed/>
                  <p:pic>
                    <p:nvPicPr>
                      <p:cNvPr id="0" name="Picture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9365" y="5092865"/>
                        <a:ext cx="1778000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8488030"/>
              </p:ext>
            </p:extLst>
          </p:nvPr>
        </p:nvGraphicFramePr>
        <p:xfrm>
          <a:off x="316887" y="4141780"/>
          <a:ext cx="222588" cy="3086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250" name="Equation" r:id="rId10" imgW="165028" imgH="228501" progId="">
                  <p:embed/>
                </p:oleObj>
              </mc:Choice>
              <mc:Fallback>
                <p:oleObj name="Equation" r:id="rId10" imgW="165028" imgH="228501" progId="">
                  <p:embed/>
                  <p:pic>
                    <p:nvPicPr>
                      <p:cNvPr id="0" name="Picture 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887" y="4141780"/>
                        <a:ext cx="222588" cy="30861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1149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does Carnot’s Efficiency Reveal?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4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09045" y="1195295"/>
            <a:ext cx="4233885" cy="3885120"/>
            <a:chOff x="309045" y="1041674"/>
            <a:chExt cx="4233885" cy="3885120"/>
          </a:xfrm>
        </p:grpSpPr>
        <p:pic>
          <p:nvPicPr>
            <p:cNvPr id="7" name="Picture 2" descr="Fig08_05"/>
            <p:cNvPicPr preferRelativeResize="0">
              <a:picLocks noChangeAspect="1" noChangeArrowheads="1"/>
            </p:cNvPicPr>
            <p:nvPr>
              <p:custDataLst>
                <p:tags r:id="rId2"/>
              </p:custDataLst>
            </p:nvPr>
          </p:nvPicPr>
          <p:blipFill>
            <a:blip r:embed="rId5" cstate="print"/>
            <a:srcRect t="24800"/>
            <a:stretch>
              <a:fillRect/>
            </a:stretch>
          </p:blipFill>
          <p:spPr bwMode="auto">
            <a:xfrm>
              <a:off x="309045" y="1316725"/>
              <a:ext cx="4233885" cy="36100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" name="Rectangle 7"/>
            <p:cNvSpPr/>
            <p:nvPr/>
          </p:nvSpPr>
          <p:spPr>
            <a:xfrm rot="1737653">
              <a:off x="1397054" y="1041674"/>
              <a:ext cx="346845" cy="2900857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9" name="Straight Connector 8"/>
          <p:cNvCxnSpPr/>
          <p:nvPr/>
        </p:nvCxnSpPr>
        <p:spPr>
          <a:xfrm>
            <a:off x="716424" y="2755466"/>
            <a:ext cx="1282441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16424" y="4291666"/>
            <a:ext cx="854052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4741815"/>
              </p:ext>
            </p:extLst>
          </p:nvPr>
        </p:nvGraphicFramePr>
        <p:xfrm>
          <a:off x="316887" y="4141780"/>
          <a:ext cx="222588" cy="3086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87" name="Equation" r:id="rId6" imgW="165028" imgH="228501" progId="">
                  <p:embed/>
                </p:oleObj>
              </mc:Choice>
              <mc:Fallback>
                <p:oleObj name="Equation" r:id="rId6" imgW="165028" imgH="228501" progId="">
                  <p:embed/>
                  <p:pic>
                    <p:nvPicPr>
                      <p:cNvPr id="0" name="Picture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887" y="4141780"/>
                        <a:ext cx="222588" cy="30861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6926219"/>
              </p:ext>
            </p:extLst>
          </p:nvPr>
        </p:nvGraphicFramePr>
        <p:xfrm>
          <a:off x="2382915" y="2353660"/>
          <a:ext cx="51408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88" name="Equation" r:id="rId8" imgW="342720" imgH="228600" progId="">
                  <p:embed/>
                </p:oleObj>
              </mc:Choice>
              <mc:Fallback>
                <p:oleObj name="Equation" r:id="rId8" imgW="342720" imgH="228600" progId="">
                  <p:embed/>
                  <p:pic>
                    <p:nvPicPr>
                      <p:cNvPr id="0" name="Picture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2915" y="2353660"/>
                        <a:ext cx="51408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733744"/>
              </p:ext>
            </p:extLst>
          </p:nvPr>
        </p:nvGraphicFramePr>
        <p:xfrm>
          <a:off x="2278063" y="3889860"/>
          <a:ext cx="7239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89" name="Equation" r:id="rId10" imgW="482400" imgH="228600" progId="">
                  <p:embed/>
                </p:oleObj>
              </mc:Choice>
              <mc:Fallback>
                <p:oleObj name="Equation" r:id="rId10" imgW="482400" imgH="228600" progId="">
                  <p:embed/>
                  <p:pic>
                    <p:nvPicPr>
                      <p:cNvPr id="0" name="Picture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8063" y="3889860"/>
                        <a:ext cx="7239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4814231"/>
              </p:ext>
            </p:extLst>
          </p:nvPr>
        </p:nvGraphicFramePr>
        <p:xfrm>
          <a:off x="5515992" y="1163105"/>
          <a:ext cx="1782763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90" name="Equation" r:id="rId12" imgW="1015920" imgH="431640" progId="">
                  <p:embed/>
                </p:oleObj>
              </mc:Choice>
              <mc:Fallback>
                <p:oleObj name="Equation" r:id="rId12" imgW="1015920" imgH="431640" progId="">
                  <p:embed/>
                  <p:pic>
                    <p:nvPicPr>
                      <p:cNvPr id="0" name="Picture 1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5992" y="1163105"/>
                        <a:ext cx="1782763" cy="757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533595" y="1918212"/>
            <a:ext cx="437817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The larger difference between T</a:t>
            </a:r>
            <a:r>
              <a:rPr lang="en-US" sz="2400" baseline="-25000" dirty="0">
                <a:latin typeface="Arial" pitchFamily="34" charset="0"/>
                <a:cs typeface="Arial" pitchFamily="34" charset="0"/>
              </a:rPr>
              <a:t>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and T</a:t>
            </a:r>
            <a:r>
              <a:rPr lang="en-US" sz="2400" baseline="-25000" dirty="0">
                <a:latin typeface="Arial" pitchFamily="34" charset="0"/>
                <a:cs typeface="Arial" pitchFamily="34" charset="0"/>
              </a:rPr>
              <a:t>L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results in a higher efficiency.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T</a:t>
            </a:r>
            <a:r>
              <a:rPr lang="en-US" sz="2400" baseline="-25000" dirty="0">
                <a:latin typeface="Arial" pitchFamily="34" charset="0"/>
                <a:cs typeface="Arial" pitchFamily="34" charset="0"/>
              </a:rPr>
              <a:t>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and T</a:t>
            </a:r>
            <a:r>
              <a:rPr lang="en-US" sz="2400" baseline="-25000" dirty="0">
                <a:latin typeface="Arial" pitchFamily="34" charset="0"/>
                <a:cs typeface="Arial" pitchFamily="34" charset="0"/>
              </a:rPr>
              <a:t>L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can be ‘driven apart’ by separating the boiler pressure and condenser pressure as much as possible.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47450" y="5272440"/>
            <a:ext cx="8449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How can this be done?  What influences the boiler and condenser pressures in the cycle?</a:t>
            </a:r>
          </a:p>
        </p:txBody>
      </p:sp>
    </p:spTree>
    <p:extLst>
      <p:ext uri="{BB962C8B-B14F-4D97-AF65-F5344CB8AC3E}">
        <p14:creationId xmlns:p14="http://schemas.microsoft.com/office/powerpoint/2010/main" val="3162872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err="1"/>
              <a:t>Rankine</a:t>
            </a:r>
            <a:r>
              <a:rPr lang="en-US" dirty="0"/>
              <a:t> Cycle with Superheat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2" descr="Fig08_04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/>
          <a:srcRect r="55133" b="5607"/>
          <a:stretch>
            <a:fillRect/>
          </a:stretch>
        </p:blipFill>
        <p:spPr bwMode="auto">
          <a:xfrm>
            <a:off x="385856" y="1393535"/>
            <a:ext cx="3513684" cy="2265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919115" y="1201510"/>
            <a:ext cx="47622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The effect of increasing the boiler pressure is to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increase the average high temperature in the cycle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  What else can be done to increase this average temperature?</a:t>
            </a:r>
          </a:p>
        </p:txBody>
      </p:sp>
      <p:pic>
        <p:nvPicPr>
          <p:cNvPr id="7" name="Picture 2" descr="Fig08_03"/>
          <p:cNvPicPr preferRelativeResize="0"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7450" y="3697835"/>
            <a:ext cx="3578297" cy="2567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4495190" y="4427530"/>
            <a:ext cx="41861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Superheating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from 1-1’ is one way to accomplish this!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rot="10800000">
            <a:off x="2651751" y="4350720"/>
            <a:ext cx="1805035" cy="3072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>
            <a:off x="3189421" y="4005076"/>
            <a:ext cx="1267365" cy="6528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6264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Rankine Cycle with Reheat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4" name="Picture 2" descr="Fig08_07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 rotWithShape="1">
          <a:blip r:embed="rId5" cstate="print"/>
          <a:srcRect r="39628"/>
          <a:stretch/>
        </p:blipFill>
        <p:spPr bwMode="auto">
          <a:xfrm>
            <a:off x="347450" y="1815990"/>
            <a:ext cx="4249703" cy="4339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24260" y="1201510"/>
            <a:ext cx="81802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Goal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:  Increase the average high temperature in the cycle.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8810" y="1874594"/>
            <a:ext cx="433976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Arial" pitchFamily="34" charset="0"/>
                <a:cs typeface="Arial" pitchFamily="34" charset="0"/>
              </a:rPr>
              <a:t>Thermodynamic advantage 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Increased thermal efficiency</a:t>
            </a:r>
          </a:p>
          <a:p>
            <a:pPr algn="ctr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latin typeface="Arial" pitchFamily="34" charset="0"/>
                <a:cs typeface="Arial" pitchFamily="34" charset="0"/>
              </a:rPr>
              <a:t>Practical advantage</a:t>
            </a:r>
            <a:br>
              <a:rPr lang="en-US" sz="2000" dirty="0"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latin typeface="Arial" pitchFamily="34" charset="0"/>
                <a:cs typeface="Arial" pitchFamily="34" charset="0"/>
              </a:rPr>
              <a:t>Drier steam at the turbine exhaust</a:t>
            </a:r>
          </a:p>
        </p:txBody>
      </p:sp>
      <p:pic>
        <p:nvPicPr>
          <p:cNvPr id="7" name="Picture 2" descr="Fig08_07"/>
          <p:cNvPicPr preferRelativeResize="0">
            <a:picLocks noChangeAspect="1" noChangeArrowheads="1"/>
          </p:cNvPicPr>
          <p:nvPr>
            <p:custDataLst>
              <p:tags r:id="rId2"/>
            </p:custDataLst>
          </p:nvPr>
        </p:nvPicPr>
        <p:blipFill rotWithShape="1">
          <a:blip r:embed="rId5" cstate="print"/>
          <a:srcRect l="60372" t="37492"/>
          <a:stretch/>
        </p:blipFill>
        <p:spPr bwMode="auto">
          <a:xfrm>
            <a:off x="4597153" y="3443056"/>
            <a:ext cx="2789515" cy="2712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067713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ig08_06"/>
          <p:cNvPicPr preferRelativeResize="0"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306105" y="1585560"/>
            <a:ext cx="3955715" cy="3525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Role of </a:t>
            </a:r>
            <a:r>
              <a:rPr lang="en-US" dirty="0" err="1"/>
              <a:t>Irreversibilities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7</a:t>
            </a:fld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6108200" y="1355130"/>
            <a:ext cx="1890708" cy="1267364"/>
            <a:chOff x="6146605" y="1355131"/>
            <a:chExt cx="1890708" cy="1267364"/>
          </a:xfrm>
        </p:grpSpPr>
        <p:pic>
          <p:nvPicPr>
            <p:cNvPr id="6" name="Picture 2" descr="Fig08_02"/>
            <p:cNvPicPr preferRelativeResize="0"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8" cstate="print"/>
            <a:srcRect l="32264" r="21849" b="61121"/>
            <a:stretch>
              <a:fillRect/>
            </a:stretch>
          </p:blipFill>
          <p:spPr bwMode="auto">
            <a:xfrm>
              <a:off x="6146605" y="1355131"/>
              <a:ext cx="1890708" cy="12289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" name="Rectangle 8"/>
            <p:cNvSpPr/>
            <p:nvPr/>
          </p:nvSpPr>
          <p:spPr>
            <a:xfrm>
              <a:off x="6645870" y="2507280"/>
              <a:ext cx="307240" cy="115215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068325" y="2507280"/>
              <a:ext cx="307240" cy="115215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65538" name="Object 2"/>
          <p:cNvGraphicFramePr>
            <a:graphicFrameLocks noChangeAspect="1"/>
          </p:cNvGraphicFramePr>
          <p:nvPr/>
        </p:nvGraphicFramePr>
        <p:xfrm>
          <a:off x="6338630" y="2699305"/>
          <a:ext cx="1965325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44" name="Equation" r:id="rId9" imgW="1129810" imgH="482391" progId="">
                  <p:embed/>
                </p:oleObj>
              </mc:Choice>
              <mc:Fallback>
                <p:oleObj name="Equation" r:id="rId9" imgW="1129810" imgH="482391" progId="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8630" y="2699305"/>
                        <a:ext cx="1965325" cy="841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39" name="Object 3"/>
          <p:cNvGraphicFramePr>
            <a:graphicFrameLocks noChangeAspect="1"/>
          </p:cNvGraphicFramePr>
          <p:nvPr/>
        </p:nvGraphicFramePr>
        <p:xfrm>
          <a:off x="258763" y="3659188"/>
          <a:ext cx="2033587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45" name="Equation" r:id="rId11" imgW="1167893" imgH="482391" progId="">
                  <p:embed/>
                </p:oleObj>
              </mc:Choice>
              <mc:Fallback>
                <p:oleObj name="Equation" r:id="rId11" imgW="1167893" imgH="482391" progId="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763" y="3659188"/>
                        <a:ext cx="2033587" cy="841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Arrow Connector 17"/>
          <p:cNvCxnSpPr/>
          <p:nvPr/>
        </p:nvCxnSpPr>
        <p:spPr>
          <a:xfrm rot="5400000">
            <a:off x="5340101" y="2315255"/>
            <a:ext cx="1036935" cy="103693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922055" y="3083355"/>
            <a:ext cx="1036935" cy="84491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616285" y="2161635"/>
            <a:ext cx="1344175" cy="1497795"/>
            <a:chOff x="616285" y="2161635"/>
            <a:chExt cx="1344175" cy="1497795"/>
          </a:xfrm>
        </p:grpSpPr>
        <p:pic>
          <p:nvPicPr>
            <p:cNvPr id="7" name="Picture 2" descr="Fig08_02"/>
            <p:cNvPicPr preferRelativeResize="0">
              <a:picLocks noChangeAspect="1" noChangeArrowheads="1"/>
            </p:cNvPicPr>
            <p:nvPr>
              <p:custDataLst>
                <p:tags r:id="rId3"/>
              </p:custDataLst>
            </p:nvPr>
          </p:nvPicPr>
          <p:blipFill>
            <a:blip r:embed="rId8" cstate="print"/>
            <a:srcRect l="21079" t="59533" r="49094" b="-4487"/>
            <a:stretch>
              <a:fillRect/>
            </a:stretch>
          </p:blipFill>
          <p:spPr bwMode="auto">
            <a:xfrm>
              <a:off x="616285" y="2238445"/>
              <a:ext cx="1228960" cy="14209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" name="Rectangle 7"/>
            <p:cNvSpPr/>
            <p:nvPr/>
          </p:nvSpPr>
          <p:spPr>
            <a:xfrm>
              <a:off x="1538005" y="2161635"/>
              <a:ext cx="422455" cy="384050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57460" y="2238445"/>
              <a:ext cx="150849" cy="519869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 rot="10800000">
              <a:off x="754171" y="2706862"/>
              <a:ext cx="307240" cy="1588"/>
            </a:xfrm>
            <a:prstGeom prst="straightConnector1">
              <a:avLst/>
            </a:prstGeom>
            <a:ln w="12700">
              <a:solidFill>
                <a:schemeClr val="accent4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5400000">
              <a:off x="906843" y="2705415"/>
              <a:ext cx="136026" cy="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3343041" y="4273910"/>
            <a:ext cx="2150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itchFamily="34" charset="0"/>
                <a:cs typeface="Arial" pitchFamily="34" charset="0"/>
              </a:rPr>
              <a:t>Subcooling to ensure liquid into the pump</a:t>
            </a:r>
          </a:p>
        </p:txBody>
      </p:sp>
      <p:cxnSp>
        <p:nvCxnSpPr>
          <p:cNvPr id="30" name="Straight Connector 29"/>
          <p:cNvCxnSpPr/>
          <p:nvPr/>
        </p:nvCxnSpPr>
        <p:spPr>
          <a:xfrm rot="10800000">
            <a:off x="3074205" y="4273910"/>
            <a:ext cx="307240" cy="153620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47450" y="5294249"/>
            <a:ext cx="8410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Other real-world losses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:  Pressure drops due to friction (pipes and components), stray heat transfers to the environment, others?</a:t>
            </a:r>
          </a:p>
        </p:txBody>
      </p:sp>
    </p:spTree>
    <p:extLst>
      <p:ext uri="{BB962C8B-B14F-4D97-AF65-F5344CB8AC3E}">
        <p14:creationId xmlns:p14="http://schemas.microsoft.com/office/powerpoint/2010/main" val="297180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5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5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heme/theme1.xml><?xml version="1.0" encoding="utf-8"?>
<a:theme xmlns:a="http://schemas.openxmlformats.org/drawingml/2006/main" name="Office Theme">
  <a:themeElements>
    <a:clrScheme name="Balmer Thermodynamics">
      <a:dk1>
        <a:srgbClr val="000000"/>
      </a:dk1>
      <a:lt1>
        <a:srgbClr val="FFFFFF"/>
      </a:lt1>
      <a:dk2>
        <a:srgbClr val="BFBFBF"/>
      </a:dk2>
      <a:lt2>
        <a:srgbClr val="FFFFFF"/>
      </a:lt2>
      <a:accent1>
        <a:srgbClr val="000000"/>
      </a:accent1>
      <a:accent2>
        <a:srgbClr val="B18E5F"/>
      </a:accent2>
      <a:accent3>
        <a:srgbClr val="CDC9C8"/>
      </a:accent3>
      <a:accent4>
        <a:srgbClr val="076797"/>
      </a:accent4>
      <a:accent5>
        <a:srgbClr val="D20000"/>
      </a:accent5>
      <a:accent6>
        <a:srgbClr val="57797B"/>
      </a:accent6>
      <a:hlink>
        <a:srgbClr val="635476"/>
      </a:hlink>
      <a:folHlink>
        <a:srgbClr val="8F49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24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5896</TotalTime>
  <Words>322</Words>
  <Application>Microsoft Office PowerPoint</Application>
  <PresentationFormat>On-screen Show (4:3)</PresentationFormat>
  <Paragraphs>49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Book Antiqua</vt:lpstr>
      <vt:lpstr>Calibri</vt:lpstr>
      <vt:lpstr>Tahoma</vt:lpstr>
      <vt:lpstr>Times New Roman</vt:lpstr>
      <vt:lpstr>Office Theme</vt:lpstr>
      <vt:lpstr>Equation</vt:lpstr>
      <vt:lpstr>Lecture 25</vt:lpstr>
      <vt:lpstr>Rankine – Carnot Comparison</vt:lpstr>
      <vt:lpstr>Rankine – Carnot Comparison</vt:lpstr>
      <vt:lpstr>What does Carnot’s Efficiency Reveal?</vt:lpstr>
      <vt:lpstr>The Rankine Cycle with Superheat</vt:lpstr>
      <vt:lpstr>The Rankine Cycle with Reheat</vt:lpstr>
      <vt:lpstr>Role of Irreversibilities</vt:lpstr>
    </vt:vector>
  </TitlesOfParts>
  <Company>University of Idaho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SteveP</dc:creator>
  <cp:lastModifiedBy>Cordon, Dan (dcordon@uidaho.edu)</cp:lastModifiedBy>
  <cp:revision>910</cp:revision>
  <cp:lastPrinted>2012-10-23T14:08:49Z</cp:lastPrinted>
  <dcterms:created xsi:type="dcterms:W3CDTF">2008-11-21T16:06:48Z</dcterms:created>
  <dcterms:modified xsi:type="dcterms:W3CDTF">2021-10-25T18:24:57Z</dcterms:modified>
</cp:coreProperties>
</file>