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9" r:id="rId12"/>
    <p:sldId id="277" r:id="rId13"/>
    <p:sldId id="280" r:id="rId14"/>
    <p:sldId id="281" r:id="rId15"/>
    <p:sldId id="282" r:id="rId16"/>
    <p:sldId id="283" r:id="rId17"/>
    <p:sldId id="284" r:id="rId18"/>
    <p:sldId id="285" r:id="rId19"/>
    <p:sldId id="276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6797"/>
    <a:srgbClr val="0A50C2"/>
    <a:srgbClr val="5A9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90" d="100"/>
          <a:sy n="90" d="100"/>
        </p:scale>
        <p:origin x="13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6209" tIns="48105" rIns="96209" bIns="481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209" tIns="48105" rIns="96209" bIns="48105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5"/>
            <a:ext cx="3169920" cy="480060"/>
          </a:xfrm>
          <a:prstGeom prst="rect">
            <a:avLst/>
          </a:prstGeom>
        </p:spPr>
        <p:txBody>
          <a:bodyPr vert="horz" lIns="96209" tIns="48105" rIns="96209" bIns="481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209" tIns="48105" rIns="96209" bIns="48105" rtlCol="0" anchor="b"/>
          <a:lstStyle>
            <a:lvl1pPr algn="r">
              <a:defRPr sz="1200"/>
            </a:lvl1pPr>
          </a:lstStyle>
          <a:p>
            <a:fld id="{98DAE91A-F90A-43FB-A228-D421B11EE7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02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6209" tIns="48105" rIns="96209" bIns="481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209" tIns="48105" rIns="96209" bIns="48105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2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209" tIns="48105" rIns="96209" bIns="481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209" tIns="48105" rIns="96209" bIns="4810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5"/>
            <a:ext cx="3169920" cy="480060"/>
          </a:xfrm>
          <a:prstGeom prst="rect">
            <a:avLst/>
          </a:prstGeom>
        </p:spPr>
        <p:txBody>
          <a:bodyPr vert="horz" lIns="96209" tIns="48105" rIns="96209" bIns="481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209" tIns="48105" rIns="96209" bIns="48105" rtlCol="0" anchor="b"/>
          <a:lstStyle>
            <a:lvl1pPr algn="r">
              <a:defRPr sz="1200"/>
            </a:lvl1pPr>
          </a:lstStyle>
          <a:p>
            <a:fld id="{1AB10860-0700-4C13-9D34-728C005124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643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766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44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47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47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47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47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47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477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477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33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C316AF-8E56-492A-85F2-999392B1498C}" type="slidenum">
              <a:rPr lang="en-US"/>
              <a:pPr/>
              <a:t>2</a:t>
            </a:fld>
            <a:endParaRPr lang="en-US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17550"/>
            <a:ext cx="4783137" cy="3587750"/>
          </a:xfrm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43425"/>
            <a:ext cx="5365750" cy="4302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42F01-570A-4B72-8143-15645AFD31B3}" type="slidenum">
              <a:rPr lang="en-US"/>
              <a:pPr/>
              <a:t>3</a:t>
            </a:fld>
            <a:endParaRPr lang="en-US"/>
          </a:p>
        </p:txBody>
      </p:sp>
      <p:sp>
        <p:nvSpPr>
          <p:cNvPr id="67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17550"/>
            <a:ext cx="4783137" cy="3587750"/>
          </a:xfrm>
          <a:ln/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43425"/>
            <a:ext cx="5365750" cy="4302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089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007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101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312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929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98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5396" y="2382510"/>
            <a:ext cx="7622804" cy="1470025"/>
          </a:xfrm>
        </p:spPr>
        <p:txBody>
          <a:bodyPr>
            <a:normAutofit/>
          </a:bodyPr>
          <a:lstStyle>
            <a:lvl1pPr algn="r">
              <a:defRPr sz="3600" b="1"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47785"/>
            <a:ext cx="7620000" cy="24384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78246" y="2375316"/>
            <a:ext cx="157150" cy="1572470"/>
          </a:xfrm>
          <a:prstGeom prst="rect">
            <a:avLst/>
          </a:prstGeom>
          <a:solidFill>
            <a:srgbClr val="076797"/>
          </a:solidFill>
          <a:ln w="9525">
            <a:solidFill>
              <a:srgbClr val="076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81050" y="2382510"/>
            <a:ext cx="7777150" cy="0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8305800" y="3947785"/>
            <a:ext cx="152400" cy="2421651"/>
          </a:xfrm>
          <a:prstGeom prst="rect">
            <a:avLst/>
          </a:prstGeom>
          <a:solidFill>
            <a:srgbClr val="076797"/>
          </a:solidFill>
          <a:ln w="9525">
            <a:solidFill>
              <a:srgbClr val="076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681050" y="6369436"/>
            <a:ext cx="7777150" cy="1657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 userDrawn="1"/>
        </p:nvSpPr>
        <p:spPr>
          <a:xfrm>
            <a:off x="681050" y="3871585"/>
            <a:ext cx="7777150" cy="76200"/>
          </a:xfrm>
          <a:prstGeom prst="rect">
            <a:avLst/>
          </a:prstGeom>
          <a:solidFill>
            <a:srgbClr val="076797"/>
          </a:solidFill>
          <a:ln w="9525">
            <a:solidFill>
              <a:srgbClr val="076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78246" y="1236542"/>
            <a:ext cx="6236459" cy="1138773"/>
          </a:xfrm>
          <a:prstGeom prst="rect">
            <a:avLst/>
          </a:prstGeom>
          <a:solidFill>
            <a:srgbClr val="076797"/>
          </a:solidFill>
          <a:ln>
            <a:solidFill>
              <a:srgbClr val="0767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Department </a:t>
            </a:r>
            <a:r>
              <a:rPr lang="en-US" sz="1400" b="0" i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of</a:t>
            </a:r>
            <a:r>
              <a:rPr lang="en-US" sz="1800" b="0" i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 Mechanical Engineering</a:t>
            </a:r>
          </a:p>
          <a:p>
            <a:pPr algn="ctr"/>
            <a:r>
              <a:rPr lang="en-US" sz="2400" b="1" i="0" dirty="0">
                <a:solidFill>
                  <a:schemeClr val="accent1"/>
                </a:solidFill>
                <a:effectLst>
                  <a:outerShdw blurRad="50800" dist="38100" dir="2700000" algn="tl" rotWithShape="0">
                    <a:schemeClr val="accent3">
                      <a:lumMod val="40000"/>
                      <a:lumOff val="60000"/>
                      <a:alpha val="40000"/>
                    </a:scheme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ME 322 – Mechanical Engineering Thermodynamics</a:t>
            </a:r>
            <a:endParaRPr lang="en-US" sz="2400" b="1" dirty="0">
              <a:solidFill>
                <a:schemeClr val="accent1"/>
              </a:solidFill>
              <a:effectLst>
                <a:outerShdw blurRad="50800" dist="38100" dir="2700000" algn="tl" rotWithShape="0">
                  <a:schemeClr val="accent3">
                    <a:lumMod val="40000"/>
                    <a:lumOff val="60000"/>
                    <a:alpha val="40000"/>
                  </a:scheme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9218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46" y="241385"/>
            <a:ext cx="4008735" cy="92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G:\STEVE_HP7E\My Documents\My Pictures\Official UI Art\04UI_Seal-Black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202980"/>
            <a:ext cx="1814397" cy="181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E150-72F3-44C5-96E5-C72CE1B25613}" type="datetime1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104900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" y="6286500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304800" y="190500"/>
            <a:ext cx="1524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6347780"/>
            <a:ext cx="2004368" cy="4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75A4-B7E8-425F-BB24-BD800D4E6C4A}" type="datetime1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86295"/>
            <a:ext cx="8382000" cy="516210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76797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76797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15" y="6405110"/>
            <a:ext cx="773565" cy="365125"/>
          </a:xfrm>
        </p:spPr>
        <p:txBody>
          <a:bodyPr/>
          <a:lstStyle>
            <a:lvl1pPr algn="ctr">
              <a:defRPr i="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fld id="{16890861-4B16-40B9-9EE8-90F7D404DB3D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1046303"/>
            <a:ext cx="8382000" cy="1588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04800" y="6288088"/>
            <a:ext cx="8382000" cy="0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304800" y="190501"/>
            <a:ext cx="152400" cy="857390"/>
          </a:xfrm>
          <a:prstGeom prst="rect">
            <a:avLst/>
          </a:prstGeom>
          <a:solidFill>
            <a:srgbClr val="076797"/>
          </a:solidFill>
          <a:ln w="9525">
            <a:solidFill>
              <a:srgbClr val="076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6347780"/>
            <a:ext cx="2004368" cy="4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86836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0" y="1046303"/>
            <a:ext cx="8382000" cy="1588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304800" y="190501"/>
            <a:ext cx="152400" cy="857390"/>
          </a:xfrm>
          <a:prstGeom prst="rect">
            <a:avLst/>
          </a:prstGeom>
          <a:solidFill>
            <a:srgbClr val="076797"/>
          </a:solidFill>
          <a:ln w="9525">
            <a:solidFill>
              <a:srgbClr val="076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15" y="6405110"/>
            <a:ext cx="773565" cy="365125"/>
          </a:xfrm>
        </p:spPr>
        <p:txBody>
          <a:bodyPr/>
          <a:lstStyle>
            <a:lvl1pPr algn="ctr">
              <a:defRPr i="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fld id="{16890861-4B16-40B9-9EE8-90F7D404DB3D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04800" y="6288088"/>
            <a:ext cx="8382000" cy="0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6347780"/>
            <a:ext cx="2004368" cy="4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Book Antiqu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Book Antiqu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856D-A7D5-4A83-86A1-E405EB9F6480}" type="datetime1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1100"/>
            <a:ext cx="4038600" cy="506730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076797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76797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1100"/>
            <a:ext cx="4038600" cy="506730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076797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76797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FE05-D46B-4769-8980-F59A989191A1}" type="datetime1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1104900"/>
            <a:ext cx="8388685" cy="1588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6286500"/>
            <a:ext cx="8229600" cy="1588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304800" y="192088"/>
            <a:ext cx="152400" cy="914400"/>
          </a:xfrm>
          <a:prstGeom prst="rect">
            <a:avLst/>
          </a:prstGeom>
          <a:solidFill>
            <a:srgbClr val="076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76797"/>
              </a:solidFill>
            </a:endParaRPr>
          </a:p>
        </p:txBody>
      </p:sp>
      <p:pic>
        <p:nvPicPr>
          <p:cNvPr id="12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6347780"/>
            <a:ext cx="2004368" cy="4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1100"/>
            <a:ext cx="4040188" cy="993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35425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accent5"/>
                </a:solidFill>
              </a:defRPr>
            </a:lvl2pPr>
            <a:lvl3pPr>
              <a:defRPr sz="1800"/>
            </a:lvl3pPr>
            <a:lvl4pPr>
              <a:defRPr sz="1600">
                <a:solidFill>
                  <a:schemeClr val="accent5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955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35425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accent5"/>
                </a:solidFill>
              </a:defRPr>
            </a:lvl2pPr>
            <a:lvl3pPr>
              <a:defRPr sz="1800"/>
            </a:lvl3pPr>
            <a:lvl4pPr>
              <a:defRPr sz="1600">
                <a:solidFill>
                  <a:schemeClr val="accent5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C6B8-8C04-4296-89D4-905557259A71}" type="datetime1">
              <a:rPr lang="en-US" smtClean="0"/>
              <a:pPr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1104900"/>
            <a:ext cx="8229600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6286500"/>
            <a:ext cx="8229600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304800" y="190500"/>
            <a:ext cx="152400" cy="914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6347780"/>
            <a:ext cx="2004368" cy="4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8394-1289-49A0-97B1-D7C884EA7072}" type="datetime1">
              <a:rPr lang="en-US" smtClean="0"/>
              <a:pPr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CC5D-15E3-4648-8232-2D20786571C0}" type="datetime1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6286500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6347780"/>
            <a:ext cx="2004368" cy="4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D9EE-AF68-4C74-80AF-2224FB38186F}" type="datetime1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6286500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6347780"/>
            <a:ext cx="2004368" cy="4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627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75477-58BD-4A28-9926-AB4BEBA63B4E}" type="datetime1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1200" y="63627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627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90861-4B16-40B9-9EE8-90F7D404DB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76797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76797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34.wmf"/><Relationship Id="rId3" Type="http://schemas.openxmlformats.org/officeDocument/2006/relationships/notesSlide" Target="../notesSlides/notesSlide11.xml"/><Relationship Id="rId21" Type="http://schemas.openxmlformats.org/officeDocument/2006/relationships/oleObject" Target="../embeddings/oleObject28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3.wmf"/><Relationship Id="rId20" Type="http://schemas.openxmlformats.org/officeDocument/2006/relationships/image" Target="../media/image35.wmf"/><Relationship Id="rId1" Type="http://schemas.openxmlformats.org/officeDocument/2006/relationships/tags" Target="../tags/tag9.x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30.wmf"/><Relationship Id="rId19" Type="http://schemas.openxmlformats.org/officeDocument/2006/relationships/oleObject" Target="../embeddings/oleObject27.bin"/><Relationship Id="rId4" Type="http://schemas.openxmlformats.org/officeDocument/2006/relationships/image" Target="../media/image8.jpeg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2.wmf"/><Relationship Id="rId22" Type="http://schemas.openxmlformats.org/officeDocument/2006/relationships/image" Target="../media/image3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1.wmf"/><Relationship Id="rId18" Type="http://schemas.openxmlformats.org/officeDocument/2006/relationships/oleObject" Target="../embeddings/oleObject35.bin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35.wmf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33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34.bin"/><Relationship Id="rId20" Type="http://schemas.openxmlformats.org/officeDocument/2006/relationships/oleObject" Target="../embeddings/oleObject36.bin"/><Relationship Id="rId1" Type="http://schemas.openxmlformats.org/officeDocument/2006/relationships/tags" Target="../tags/tag10.x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0.wmf"/><Relationship Id="rId5" Type="http://schemas.openxmlformats.org/officeDocument/2006/relationships/image" Target="../media/image8.jpeg"/><Relationship Id="rId15" Type="http://schemas.openxmlformats.org/officeDocument/2006/relationships/image" Target="../media/image32.wmf"/><Relationship Id="rId23" Type="http://schemas.openxmlformats.org/officeDocument/2006/relationships/image" Target="../media/image36.wmf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34.wmf"/><Relationship Id="rId4" Type="http://schemas.openxmlformats.org/officeDocument/2006/relationships/image" Target="../media/image37.png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33.bin"/><Relationship Id="rId22" Type="http://schemas.openxmlformats.org/officeDocument/2006/relationships/oleObject" Target="../embeddings/oleObject3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42.bin"/><Relationship Id="rId18" Type="http://schemas.openxmlformats.org/officeDocument/2006/relationships/image" Target="../media/image34.wmf"/><Relationship Id="rId26" Type="http://schemas.openxmlformats.org/officeDocument/2006/relationships/oleObject" Target="../embeddings/oleObject48.bin"/><Relationship Id="rId3" Type="http://schemas.openxmlformats.org/officeDocument/2006/relationships/notesSlide" Target="../notesSlides/notesSlide13.xml"/><Relationship Id="rId21" Type="http://schemas.openxmlformats.org/officeDocument/2006/relationships/oleObject" Target="../embeddings/oleObject46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44.bin"/><Relationship Id="rId25" Type="http://schemas.openxmlformats.org/officeDocument/2006/relationships/image" Target="../media/image39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3.wmf"/><Relationship Id="rId20" Type="http://schemas.openxmlformats.org/officeDocument/2006/relationships/image" Target="../media/image35.wmf"/><Relationship Id="rId1" Type="http://schemas.openxmlformats.org/officeDocument/2006/relationships/tags" Target="../tags/tag11.x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41.bin"/><Relationship Id="rId24" Type="http://schemas.openxmlformats.org/officeDocument/2006/relationships/image" Target="../media/image38.wmf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3.bin"/><Relationship Id="rId23" Type="http://schemas.openxmlformats.org/officeDocument/2006/relationships/oleObject" Target="../embeddings/oleObject47.bin"/><Relationship Id="rId10" Type="http://schemas.openxmlformats.org/officeDocument/2006/relationships/image" Target="../media/image30.wmf"/><Relationship Id="rId19" Type="http://schemas.openxmlformats.org/officeDocument/2006/relationships/oleObject" Target="../embeddings/oleObject45.bin"/><Relationship Id="rId4" Type="http://schemas.openxmlformats.org/officeDocument/2006/relationships/image" Target="../media/image8.jpeg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32.wmf"/><Relationship Id="rId22" Type="http://schemas.openxmlformats.org/officeDocument/2006/relationships/image" Target="../media/image36.wmf"/><Relationship Id="rId27" Type="http://schemas.openxmlformats.org/officeDocument/2006/relationships/image" Target="../media/image4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31.wmf"/><Relationship Id="rId18" Type="http://schemas.openxmlformats.org/officeDocument/2006/relationships/oleObject" Target="../embeddings/oleObject55.bin"/><Relationship Id="rId26" Type="http://schemas.openxmlformats.org/officeDocument/2006/relationships/image" Target="../media/image43.png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35.wmf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33.wmf"/><Relationship Id="rId25" Type="http://schemas.openxmlformats.org/officeDocument/2006/relationships/image" Target="../media/image42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54.bin"/><Relationship Id="rId20" Type="http://schemas.openxmlformats.org/officeDocument/2006/relationships/oleObject" Target="../embeddings/oleObject56.bin"/><Relationship Id="rId29" Type="http://schemas.openxmlformats.org/officeDocument/2006/relationships/image" Target="../media/image45.png"/><Relationship Id="rId1" Type="http://schemas.openxmlformats.org/officeDocument/2006/relationships/tags" Target="../tags/tag12.x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30.wmf"/><Relationship Id="rId24" Type="http://schemas.openxmlformats.org/officeDocument/2006/relationships/oleObject" Target="../embeddings/oleObject58.bin"/><Relationship Id="rId5" Type="http://schemas.openxmlformats.org/officeDocument/2006/relationships/image" Target="../media/image8.jpeg"/><Relationship Id="rId15" Type="http://schemas.openxmlformats.org/officeDocument/2006/relationships/image" Target="../media/image32.wmf"/><Relationship Id="rId23" Type="http://schemas.openxmlformats.org/officeDocument/2006/relationships/image" Target="../media/image36.wmf"/><Relationship Id="rId28" Type="http://schemas.openxmlformats.org/officeDocument/2006/relationships/image" Target="../media/image44.wmf"/><Relationship Id="rId10" Type="http://schemas.openxmlformats.org/officeDocument/2006/relationships/oleObject" Target="../embeddings/oleObject51.bin"/><Relationship Id="rId19" Type="http://schemas.openxmlformats.org/officeDocument/2006/relationships/image" Target="../media/image34.wmf"/><Relationship Id="rId4" Type="http://schemas.openxmlformats.org/officeDocument/2006/relationships/image" Target="../media/image41.png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53.bin"/><Relationship Id="rId22" Type="http://schemas.openxmlformats.org/officeDocument/2006/relationships/oleObject" Target="../embeddings/oleObject57.bin"/><Relationship Id="rId27" Type="http://schemas.openxmlformats.org/officeDocument/2006/relationships/oleObject" Target="../embeddings/oleObject59.bin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wmf"/><Relationship Id="rId18" Type="http://schemas.openxmlformats.org/officeDocument/2006/relationships/oleObject" Target="../embeddings/oleObject66.bin"/><Relationship Id="rId26" Type="http://schemas.openxmlformats.org/officeDocument/2006/relationships/image" Target="../media/image6.jpeg"/><Relationship Id="rId21" Type="http://schemas.openxmlformats.org/officeDocument/2006/relationships/image" Target="../media/image35.wmf"/><Relationship Id="rId34" Type="http://schemas.openxmlformats.org/officeDocument/2006/relationships/image" Target="../media/image51.wmf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63.bin"/><Relationship Id="rId17" Type="http://schemas.openxmlformats.org/officeDocument/2006/relationships/image" Target="../media/image33.wmf"/><Relationship Id="rId25" Type="http://schemas.openxmlformats.org/officeDocument/2006/relationships/image" Target="../media/image47.png"/><Relationship Id="rId33" Type="http://schemas.openxmlformats.org/officeDocument/2006/relationships/oleObject" Target="../embeddings/oleObject72.bin"/><Relationship Id="rId38" Type="http://schemas.openxmlformats.org/officeDocument/2006/relationships/image" Target="../media/image53.wmf"/><Relationship Id="rId2" Type="http://schemas.openxmlformats.org/officeDocument/2006/relationships/tags" Target="../tags/tag14.xml"/><Relationship Id="rId16" Type="http://schemas.openxmlformats.org/officeDocument/2006/relationships/oleObject" Target="../embeddings/oleObject65.bin"/><Relationship Id="rId20" Type="http://schemas.openxmlformats.org/officeDocument/2006/relationships/oleObject" Target="../embeddings/oleObject67.bin"/><Relationship Id="rId29" Type="http://schemas.openxmlformats.org/officeDocument/2006/relationships/oleObject" Target="../embeddings/oleObject70.bin"/><Relationship Id="rId1" Type="http://schemas.openxmlformats.org/officeDocument/2006/relationships/tags" Target="../tags/tag13.x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30.wmf"/><Relationship Id="rId24" Type="http://schemas.openxmlformats.org/officeDocument/2006/relationships/image" Target="../media/image46.png"/><Relationship Id="rId32" Type="http://schemas.openxmlformats.org/officeDocument/2006/relationships/image" Target="../media/image50.wmf"/><Relationship Id="rId37" Type="http://schemas.openxmlformats.org/officeDocument/2006/relationships/oleObject" Target="../embeddings/oleObject74.bin"/><Relationship Id="rId5" Type="http://schemas.openxmlformats.org/officeDocument/2006/relationships/image" Target="../media/image8.jpeg"/><Relationship Id="rId15" Type="http://schemas.openxmlformats.org/officeDocument/2006/relationships/image" Target="../media/image32.wmf"/><Relationship Id="rId23" Type="http://schemas.openxmlformats.org/officeDocument/2006/relationships/image" Target="../media/image36.wmf"/><Relationship Id="rId28" Type="http://schemas.openxmlformats.org/officeDocument/2006/relationships/image" Target="../media/image48.wmf"/><Relationship Id="rId36" Type="http://schemas.openxmlformats.org/officeDocument/2006/relationships/image" Target="../media/image52.wmf"/><Relationship Id="rId10" Type="http://schemas.openxmlformats.org/officeDocument/2006/relationships/oleObject" Target="../embeddings/oleObject62.bin"/><Relationship Id="rId19" Type="http://schemas.openxmlformats.org/officeDocument/2006/relationships/image" Target="../media/image34.wmf"/><Relationship Id="rId31" Type="http://schemas.openxmlformats.org/officeDocument/2006/relationships/oleObject" Target="../embeddings/oleObject71.bin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64.bin"/><Relationship Id="rId22" Type="http://schemas.openxmlformats.org/officeDocument/2006/relationships/oleObject" Target="../embeddings/oleObject68.bin"/><Relationship Id="rId27" Type="http://schemas.openxmlformats.org/officeDocument/2006/relationships/oleObject" Target="../embeddings/oleObject69.bin"/><Relationship Id="rId30" Type="http://schemas.openxmlformats.org/officeDocument/2006/relationships/image" Target="../media/image49.wmf"/><Relationship Id="rId35" Type="http://schemas.openxmlformats.org/officeDocument/2006/relationships/oleObject" Target="../embeddings/oleObject73.bin"/><Relationship Id="rId8" Type="http://schemas.openxmlformats.org/officeDocument/2006/relationships/oleObject" Target="../embeddings/oleObject61.bin"/><Relationship Id="rId3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79.bin"/><Relationship Id="rId18" Type="http://schemas.openxmlformats.org/officeDocument/2006/relationships/image" Target="../media/image34.wmf"/><Relationship Id="rId26" Type="http://schemas.openxmlformats.org/officeDocument/2006/relationships/image" Target="../media/image55.wmf"/><Relationship Id="rId3" Type="http://schemas.openxmlformats.org/officeDocument/2006/relationships/notesSlide" Target="../notesSlides/notesSlide16.xml"/><Relationship Id="rId21" Type="http://schemas.openxmlformats.org/officeDocument/2006/relationships/oleObject" Target="../embeddings/oleObject83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81.bin"/><Relationship Id="rId25" Type="http://schemas.openxmlformats.org/officeDocument/2006/relationships/oleObject" Target="../embeddings/oleObject85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3.wmf"/><Relationship Id="rId20" Type="http://schemas.openxmlformats.org/officeDocument/2006/relationships/image" Target="../media/image35.wmf"/><Relationship Id="rId29" Type="http://schemas.openxmlformats.org/officeDocument/2006/relationships/image" Target="../media/image57.png"/><Relationship Id="rId1" Type="http://schemas.openxmlformats.org/officeDocument/2006/relationships/tags" Target="../tags/tag15.x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78.bin"/><Relationship Id="rId24" Type="http://schemas.openxmlformats.org/officeDocument/2006/relationships/image" Target="../media/image54.wmf"/><Relationship Id="rId5" Type="http://schemas.openxmlformats.org/officeDocument/2006/relationships/oleObject" Target="../embeddings/oleObject75.bin"/><Relationship Id="rId15" Type="http://schemas.openxmlformats.org/officeDocument/2006/relationships/oleObject" Target="../embeddings/oleObject80.bin"/><Relationship Id="rId23" Type="http://schemas.openxmlformats.org/officeDocument/2006/relationships/oleObject" Target="../embeddings/oleObject84.bin"/><Relationship Id="rId28" Type="http://schemas.openxmlformats.org/officeDocument/2006/relationships/image" Target="../media/image56.wmf"/><Relationship Id="rId10" Type="http://schemas.openxmlformats.org/officeDocument/2006/relationships/image" Target="../media/image30.wmf"/><Relationship Id="rId19" Type="http://schemas.openxmlformats.org/officeDocument/2006/relationships/oleObject" Target="../embeddings/oleObject82.bin"/><Relationship Id="rId4" Type="http://schemas.openxmlformats.org/officeDocument/2006/relationships/image" Target="../media/image8.jpeg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32.wmf"/><Relationship Id="rId22" Type="http://schemas.openxmlformats.org/officeDocument/2006/relationships/image" Target="../media/image36.wmf"/><Relationship Id="rId27" Type="http://schemas.openxmlformats.org/officeDocument/2006/relationships/oleObject" Target="../embeddings/oleObject86.bin"/><Relationship Id="rId30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91.bin"/><Relationship Id="rId18" Type="http://schemas.openxmlformats.org/officeDocument/2006/relationships/image" Target="../media/image34.wmf"/><Relationship Id="rId26" Type="http://schemas.openxmlformats.org/officeDocument/2006/relationships/image" Target="../media/image60.wmf"/><Relationship Id="rId3" Type="http://schemas.openxmlformats.org/officeDocument/2006/relationships/notesSlide" Target="../notesSlides/notesSlide17.xml"/><Relationship Id="rId21" Type="http://schemas.openxmlformats.org/officeDocument/2006/relationships/oleObject" Target="../embeddings/oleObject95.bin"/><Relationship Id="rId7" Type="http://schemas.openxmlformats.org/officeDocument/2006/relationships/oleObject" Target="../embeddings/oleObject88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93.bin"/><Relationship Id="rId25" Type="http://schemas.openxmlformats.org/officeDocument/2006/relationships/oleObject" Target="../embeddings/oleObject97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3.wmf"/><Relationship Id="rId20" Type="http://schemas.openxmlformats.org/officeDocument/2006/relationships/image" Target="../media/image35.wmf"/><Relationship Id="rId29" Type="http://schemas.openxmlformats.org/officeDocument/2006/relationships/image" Target="../media/image62.png"/><Relationship Id="rId1" Type="http://schemas.openxmlformats.org/officeDocument/2006/relationships/tags" Target="../tags/tag16.x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90.bin"/><Relationship Id="rId24" Type="http://schemas.openxmlformats.org/officeDocument/2006/relationships/image" Target="../media/image59.wmf"/><Relationship Id="rId5" Type="http://schemas.openxmlformats.org/officeDocument/2006/relationships/oleObject" Target="../embeddings/oleObject87.bin"/><Relationship Id="rId15" Type="http://schemas.openxmlformats.org/officeDocument/2006/relationships/oleObject" Target="../embeddings/oleObject92.bin"/><Relationship Id="rId23" Type="http://schemas.openxmlformats.org/officeDocument/2006/relationships/oleObject" Target="../embeddings/oleObject96.bin"/><Relationship Id="rId28" Type="http://schemas.openxmlformats.org/officeDocument/2006/relationships/image" Target="../media/image61.wmf"/><Relationship Id="rId10" Type="http://schemas.openxmlformats.org/officeDocument/2006/relationships/image" Target="../media/image30.wmf"/><Relationship Id="rId19" Type="http://schemas.openxmlformats.org/officeDocument/2006/relationships/oleObject" Target="../embeddings/oleObject94.bin"/><Relationship Id="rId4" Type="http://schemas.openxmlformats.org/officeDocument/2006/relationships/image" Target="../media/image8.jpeg"/><Relationship Id="rId9" Type="http://schemas.openxmlformats.org/officeDocument/2006/relationships/oleObject" Target="../embeddings/oleObject89.bin"/><Relationship Id="rId14" Type="http://schemas.openxmlformats.org/officeDocument/2006/relationships/image" Target="../media/image32.wmf"/><Relationship Id="rId22" Type="http://schemas.openxmlformats.org/officeDocument/2006/relationships/image" Target="../media/image36.wmf"/><Relationship Id="rId27" Type="http://schemas.openxmlformats.org/officeDocument/2006/relationships/oleObject" Target="../embeddings/oleObject98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103.bin"/><Relationship Id="rId18" Type="http://schemas.openxmlformats.org/officeDocument/2006/relationships/image" Target="../media/image34.wmf"/><Relationship Id="rId3" Type="http://schemas.openxmlformats.org/officeDocument/2006/relationships/notesSlide" Target="../notesSlides/notesSlide18.xml"/><Relationship Id="rId21" Type="http://schemas.openxmlformats.org/officeDocument/2006/relationships/oleObject" Target="../embeddings/oleObject107.bin"/><Relationship Id="rId7" Type="http://schemas.openxmlformats.org/officeDocument/2006/relationships/oleObject" Target="../embeddings/oleObject100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105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3.wmf"/><Relationship Id="rId20" Type="http://schemas.openxmlformats.org/officeDocument/2006/relationships/image" Target="../media/image35.wmf"/><Relationship Id="rId1" Type="http://schemas.openxmlformats.org/officeDocument/2006/relationships/tags" Target="../tags/tag17.x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102.bin"/><Relationship Id="rId5" Type="http://schemas.openxmlformats.org/officeDocument/2006/relationships/oleObject" Target="../embeddings/oleObject99.bin"/><Relationship Id="rId15" Type="http://schemas.openxmlformats.org/officeDocument/2006/relationships/oleObject" Target="../embeddings/oleObject104.bin"/><Relationship Id="rId23" Type="http://schemas.openxmlformats.org/officeDocument/2006/relationships/image" Target="../media/image63.png"/><Relationship Id="rId10" Type="http://schemas.openxmlformats.org/officeDocument/2006/relationships/image" Target="../media/image30.wmf"/><Relationship Id="rId19" Type="http://schemas.openxmlformats.org/officeDocument/2006/relationships/oleObject" Target="../embeddings/oleObject106.bin"/><Relationship Id="rId4" Type="http://schemas.openxmlformats.org/officeDocument/2006/relationships/image" Target="../media/image8.jpeg"/><Relationship Id="rId9" Type="http://schemas.openxmlformats.org/officeDocument/2006/relationships/oleObject" Target="../embeddings/oleObject101.bin"/><Relationship Id="rId14" Type="http://schemas.openxmlformats.org/officeDocument/2006/relationships/image" Target="../media/image32.wmf"/><Relationship Id="rId22" Type="http://schemas.openxmlformats.org/officeDocument/2006/relationships/image" Target="../media/image3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112.bin"/><Relationship Id="rId18" Type="http://schemas.openxmlformats.org/officeDocument/2006/relationships/image" Target="../media/image70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109.bin"/><Relationship Id="rId12" Type="http://schemas.openxmlformats.org/officeDocument/2006/relationships/image" Target="../media/image67.wmf"/><Relationship Id="rId17" Type="http://schemas.openxmlformats.org/officeDocument/2006/relationships/oleObject" Target="../embeddings/oleObject114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69.wmf"/><Relationship Id="rId1" Type="http://schemas.openxmlformats.org/officeDocument/2006/relationships/tags" Target="../tags/tag18.x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111.bin"/><Relationship Id="rId5" Type="http://schemas.openxmlformats.org/officeDocument/2006/relationships/oleObject" Target="../embeddings/oleObject108.bin"/><Relationship Id="rId15" Type="http://schemas.openxmlformats.org/officeDocument/2006/relationships/oleObject" Target="../embeddings/oleObject113.bin"/><Relationship Id="rId10" Type="http://schemas.openxmlformats.org/officeDocument/2006/relationships/image" Target="../media/image66.wmf"/><Relationship Id="rId4" Type="http://schemas.openxmlformats.org/officeDocument/2006/relationships/image" Target="../media/image5.jpeg"/><Relationship Id="rId9" Type="http://schemas.openxmlformats.org/officeDocument/2006/relationships/oleObject" Target="../embeddings/oleObject110.bin"/><Relationship Id="rId14" Type="http://schemas.openxmlformats.org/officeDocument/2006/relationships/image" Target="../media/image6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MUxP3PCDRTE" TargetMode="External"/><Relationship Id="rId3" Type="http://schemas.openxmlformats.org/officeDocument/2006/relationships/tags" Target="../tags/tag3.xml"/><Relationship Id="rId7" Type="http://schemas.openxmlformats.org/officeDocument/2006/relationships/image" Target="../media/image5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Relationship Id="rId9" Type="http://schemas.openxmlformats.org/officeDocument/2006/relationships/hyperlink" Target="http://www.youtube.com/watch?v=oPaiH19j3U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5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1" Type="http://schemas.openxmlformats.org/officeDocument/2006/relationships/tags" Target="../tags/tag7.x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8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oleObject" Target="../embeddings/oleObject13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8.wmf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17.wmf"/><Relationship Id="rId10" Type="http://schemas.openxmlformats.org/officeDocument/2006/relationships/image" Target="../media/image5.jpeg"/><Relationship Id="rId4" Type="http://schemas.openxmlformats.org/officeDocument/2006/relationships/oleObject" Target="../embeddings/oleObject9.bin"/><Relationship Id="rId9" Type="http://schemas.openxmlformats.org/officeDocument/2006/relationships/image" Target="../media/image19.wmf"/><Relationship Id="rId1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Lect</a:t>
            </a:r>
            <a:r>
              <a:rPr lang="en-US" dirty="0"/>
              <a:t> 27b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Jet Aircraft Propulsion</a:t>
            </a:r>
          </a:p>
        </p:txBody>
      </p:sp>
    </p:spTree>
    <p:extLst>
      <p:ext uri="{BB962C8B-B14F-4D97-AF65-F5344CB8AC3E}">
        <p14:creationId xmlns:p14="http://schemas.microsoft.com/office/powerpoint/2010/main" val="4205563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Turbojet Performance – Efficiencies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01070" y="1278320"/>
            <a:ext cx="2557944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u="sng" dirty="0">
                <a:latin typeface="Arial" pitchFamily="34" charset="0"/>
                <a:cs typeface="Arial" pitchFamily="34" charset="0"/>
              </a:rPr>
              <a:t>Overall Efficiency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855613"/>
              </p:ext>
            </p:extLst>
          </p:nvPr>
        </p:nvGraphicFramePr>
        <p:xfrm>
          <a:off x="1097823" y="3927037"/>
          <a:ext cx="2782887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87240" imgH="482400" progId="">
                  <p:embed/>
                </p:oleObj>
              </mc:Choice>
              <mc:Fallback>
                <p:oleObj name="Equation" r:id="rId3" imgW="1587240" imgH="482400" progId="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823" y="3927037"/>
                        <a:ext cx="2782887" cy="84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07" name="Object 3"/>
          <p:cNvGraphicFramePr>
            <a:graphicFrameLocks noChangeAspect="1"/>
          </p:cNvGraphicFramePr>
          <p:nvPr/>
        </p:nvGraphicFramePr>
        <p:xfrm>
          <a:off x="3264315" y="1355130"/>
          <a:ext cx="295910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88367" imgH="241195" progId="">
                  <p:embed/>
                </p:oleObj>
              </mc:Choice>
              <mc:Fallback>
                <p:oleObj name="Equation" r:id="rId5" imgW="1688367" imgH="241195" progId="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4315" y="1355130"/>
                        <a:ext cx="2959100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01070" y="2089032"/>
            <a:ext cx="271183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u="sng" dirty="0">
                <a:latin typeface="Arial" pitchFamily="34" charset="0"/>
                <a:cs typeface="Arial" pitchFamily="34" charset="0"/>
              </a:rPr>
              <a:t>Thermal Efficiency</a:t>
            </a:r>
          </a:p>
        </p:txBody>
      </p:sp>
      <p:graphicFrame>
        <p:nvGraphicFramePr>
          <p:cNvPr id="175108" name="Object 4"/>
          <p:cNvGraphicFramePr>
            <a:graphicFrameLocks noChangeAspect="1"/>
          </p:cNvGraphicFramePr>
          <p:nvPr/>
        </p:nvGraphicFramePr>
        <p:xfrm>
          <a:off x="3266230" y="1944570"/>
          <a:ext cx="309245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64534" imgH="495085" progId="">
                  <p:embed/>
                </p:oleObj>
              </mc:Choice>
              <mc:Fallback>
                <p:oleObj name="Equation" r:id="rId7" imgW="1764534" imgH="495085" progId="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6230" y="1944570"/>
                        <a:ext cx="3092450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01070" y="3044950"/>
            <a:ext cx="3123804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u="sng" dirty="0">
                <a:latin typeface="Arial" pitchFamily="34" charset="0"/>
                <a:cs typeface="Arial" pitchFamily="34" charset="0"/>
              </a:rPr>
              <a:t>Propulsive Efficiency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76300" y="1585560"/>
            <a:ext cx="188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Kinetic energy production rate</a:t>
            </a:r>
          </a:p>
        </p:txBody>
      </p:sp>
      <p:cxnSp>
        <p:nvCxnSpPr>
          <p:cNvPr id="13" name="Elbow Connector 12"/>
          <p:cNvCxnSpPr/>
          <p:nvPr/>
        </p:nvCxnSpPr>
        <p:spPr>
          <a:xfrm flipV="1">
            <a:off x="6338630" y="1892800"/>
            <a:ext cx="652885" cy="23043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6338630" y="2545685"/>
            <a:ext cx="691290" cy="23043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29920" y="2468875"/>
            <a:ext cx="1881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Thermal power available from the fuel</a:t>
            </a:r>
          </a:p>
        </p:txBody>
      </p:sp>
      <p:cxnSp>
        <p:nvCxnSpPr>
          <p:cNvPr id="18" name="Elbow Connector 17"/>
          <p:cNvCxnSpPr/>
          <p:nvPr/>
        </p:nvCxnSpPr>
        <p:spPr>
          <a:xfrm flipV="1">
            <a:off x="3189420" y="3659430"/>
            <a:ext cx="691290" cy="3840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10800000" flipV="1">
            <a:off x="1691626" y="4581150"/>
            <a:ext cx="499265" cy="3840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5425" y="4657960"/>
            <a:ext cx="1574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Kinetic energy production rate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88685" y="3474496"/>
            <a:ext cx="2265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Propulsive power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927327"/>
              </p:ext>
            </p:extLst>
          </p:nvPr>
        </p:nvGraphicFramePr>
        <p:xfrm>
          <a:off x="3887163" y="3945353"/>
          <a:ext cx="2605087" cy="11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85720" imgH="647640" progId="">
                  <p:embed/>
                </p:oleObj>
              </mc:Choice>
              <mc:Fallback>
                <p:oleObj name="Equation" r:id="rId9" imgW="1485720" imgH="647640" progId="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163" y="3945353"/>
                        <a:ext cx="2605087" cy="1135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840005"/>
              </p:ext>
            </p:extLst>
          </p:nvPr>
        </p:nvGraphicFramePr>
        <p:xfrm>
          <a:off x="6536927" y="3938954"/>
          <a:ext cx="2182813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44520" imgH="469800" progId="">
                  <p:embed/>
                </p:oleObj>
              </mc:Choice>
              <mc:Fallback>
                <p:oleObj name="Equation" r:id="rId11" imgW="1244520" imgH="469800" progId="">
                  <p:embed/>
                  <p:pic>
                    <p:nvPicPr>
                      <p:cNvPr id="0" name="Picture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6927" y="3938954"/>
                        <a:ext cx="2182813" cy="82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658076"/>
              </p:ext>
            </p:extLst>
          </p:nvPr>
        </p:nvGraphicFramePr>
        <p:xfrm>
          <a:off x="2748010" y="5168087"/>
          <a:ext cx="362902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070000" imgH="431640" progId="">
                  <p:embed/>
                </p:oleObj>
              </mc:Choice>
              <mc:Fallback>
                <p:oleObj name="Equation" r:id="rId13" imgW="2070000" imgH="431640" progId="">
                  <p:embed/>
                  <p:pic>
                    <p:nvPicPr>
                      <p:cNvPr id="0" name="Picture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8010" y="5168087"/>
                        <a:ext cx="3629025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522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17" grpId="0"/>
      <p:bldP spid="22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Turbojet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11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1320" y="1163105"/>
            <a:ext cx="7187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Given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 A turbojet engine operating as shown below</a:t>
            </a: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309045" y="1969610"/>
            <a:ext cx="5465483" cy="2765160"/>
            <a:chOff x="1291325" y="2114688"/>
            <a:chExt cx="6545100" cy="3311372"/>
          </a:xfrm>
        </p:grpSpPr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1302460" y="2114688"/>
              <a:ext cx="6533965" cy="3311372"/>
              <a:chOff x="603682" y="1882065"/>
              <a:chExt cx="6533965" cy="3311372"/>
            </a:xfrm>
          </p:grpSpPr>
          <p:pic>
            <p:nvPicPr>
              <p:cNvPr id="5" name="Picture 2" descr="Fig09_E9"/>
              <p:cNvPicPr preferRelativeResize="0"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80" t="13512" r="18824" b="8540"/>
              <a:stretch/>
            </p:blipFill>
            <p:spPr bwMode="auto">
              <a:xfrm>
                <a:off x="603682" y="1882065"/>
                <a:ext cx="6533965" cy="33113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Rectangle 5"/>
              <p:cNvSpPr/>
              <p:nvPr/>
            </p:nvSpPr>
            <p:spPr>
              <a:xfrm>
                <a:off x="5608935" y="1882066"/>
                <a:ext cx="1528712" cy="173895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684275" y="4811580"/>
                <a:ext cx="453372" cy="38185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03682" y="4926795"/>
                <a:ext cx="1087943" cy="26664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266230" y="3774645"/>
                <a:ext cx="768100" cy="26883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998865" y="4696365"/>
                <a:ext cx="768100" cy="26883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131011" y="2207101"/>
                <a:ext cx="940254" cy="23043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112611" y="2379216"/>
                <a:ext cx="1042140" cy="550519"/>
              </a:xfrm>
              <a:prstGeom prst="rect">
                <a:avLst/>
              </a:prstGeom>
              <a:noFill/>
              <a:ln w="9525">
                <a:solidFill>
                  <a:srgbClr val="076797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148039"/>
                </p:ext>
              </p:extLst>
            </p:nvPr>
          </p:nvGraphicFramePr>
          <p:xfrm>
            <a:off x="1291325" y="3313785"/>
            <a:ext cx="1031850" cy="9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825480" imgH="736560" progId="">
                    <p:embed/>
                  </p:oleObj>
                </mc:Choice>
                <mc:Fallback>
                  <p:oleObj name="Equation" r:id="rId5" imgW="825480" imgH="736560" progId="">
                    <p:embed/>
                    <p:pic>
                      <p:nvPicPr>
                        <p:cNvPr id="0" name="Picture 2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1325" y="3313785"/>
                          <a:ext cx="1031850" cy="920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6847498"/>
                </p:ext>
              </p:extLst>
            </p:nvPr>
          </p:nvGraphicFramePr>
          <p:xfrm>
            <a:off x="2344510" y="2787650"/>
            <a:ext cx="650875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520560" imgH="164880" progId="">
                    <p:embed/>
                  </p:oleObj>
                </mc:Choice>
                <mc:Fallback>
                  <p:oleObj name="Equation" r:id="rId7" imgW="520560" imgH="164880" progId="">
                    <p:embed/>
                    <p:pic>
                      <p:nvPicPr>
                        <p:cNvPr id="0" name="Picture 2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4510" y="2787650"/>
                          <a:ext cx="650875" cy="206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8820539"/>
                </p:ext>
              </p:extLst>
            </p:nvPr>
          </p:nvGraphicFramePr>
          <p:xfrm>
            <a:off x="3236362" y="4141685"/>
            <a:ext cx="7461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596900" imgH="228600" progId="">
                    <p:embed/>
                  </p:oleObj>
                </mc:Choice>
                <mc:Fallback>
                  <p:oleObj name="Equation" r:id="rId9" imgW="596900" imgH="228600" progId="">
                    <p:embed/>
                    <p:pic>
                      <p:nvPicPr>
                        <p:cNvPr id="0" name="Picture 2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6362" y="4141685"/>
                          <a:ext cx="74610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9367115"/>
                </p:ext>
              </p:extLst>
            </p:nvPr>
          </p:nvGraphicFramePr>
          <p:xfrm>
            <a:off x="2697643" y="4873669"/>
            <a:ext cx="650875" cy="285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520560" imgH="228600" progId="">
                    <p:embed/>
                  </p:oleObj>
                </mc:Choice>
                <mc:Fallback>
                  <p:oleObj name="Equation" r:id="rId11" imgW="520560" imgH="228600" progId="">
                    <p:embed/>
                    <p:pic>
                      <p:nvPicPr>
                        <p:cNvPr id="0" name="Picture 2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7643" y="4873669"/>
                          <a:ext cx="650875" cy="28574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9473625"/>
                </p:ext>
              </p:extLst>
            </p:nvPr>
          </p:nvGraphicFramePr>
          <p:xfrm>
            <a:off x="6290879" y="4999038"/>
            <a:ext cx="6350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507960" imgH="228600" progId="">
                    <p:embed/>
                  </p:oleObj>
                </mc:Choice>
                <mc:Fallback>
                  <p:oleObj name="Equation" r:id="rId13" imgW="507960" imgH="228600" progId="">
                    <p:embed/>
                    <p:pic>
                      <p:nvPicPr>
                        <p:cNvPr id="0" name="Picture 2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90879" y="4999038"/>
                          <a:ext cx="63500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9099845"/>
                </p:ext>
              </p:extLst>
            </p:nvPr>
          </p:nvGraphicFramePr>
          <p:xfrm>
            <a:off x="1768435" y="4955303"/>
            <a:ext cx="1270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26720" imgH="177480" progId="">
                    <p:embed/>
                  </p:oleObj>
                </mc:Choice>
                <mc:Fallback>
                  <p:oleObj name="Equation" r:id="rId15" imgW="126720" imgH="177480" progId="">
                    <p:embed/>
                    <p:pic>
                      <p:nvPicPr>
                        <p:cNvPr id="0" name="Picture 2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8435" y="4955303"/>
                          <a:ext cx="127000" cy="177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3000109"/>
                </p:ext>
              </p:extLst>
            </p:nvPr>
          </p:nvGraphicFramePr>
          <p:xfrm>
            <a:off x="5217060" y="2545685"/>
            <a:ext cx="96795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774364" imgH="228501" progId="">
                    <p:embed/>
                  </p:oleObj>
                </mc:Choice>
                <mc:Fallback>
                  <p:oleObj name="Equation" r:id="rId17" imgW="774364" imgH="228501" progId="">
                    <p:embed/>
                    <p:pic>
                      <p:nvPicPr>
                        <p:cNvPr id="0" name="Picture 2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7060" y="2545685"/>
                          <a:ext cx="96795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3984295"/>
                </p:ext>
              </p:extLst>
            </p:nvPr>
          </p:nvGraphicFramePr>
          <p:xfrm>
            <a:off x="4687010" y="4141685"/>
            <a:ext cx="7299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583947" imgH="228501" progId="">
                    <p:embed/>
                  </p:oleObj>
                </mc:Choice>
                <mc:Fallback>
                  <p:oleObj name="Equation" r:id="rId19" imgW="583947" imgH="228501" progId="">
                    <p:embed/>
                    <p:pic>
                      <p:nvPicPr>
                        <p:cNvPr id="0" name="Picture 2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7010" y="4141685"/>
                          <a:ext cx="72990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3840212"/>
                </p:ext>
              </p:extLst>
            </p:nvPr>
          </p:nvGraphicFramePr>
          <p:xfrm>
            <a:off x="6772325" y="3697835"/>
            <a:ext cx="9522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761669" imgH="228501" progId="">
                    <p:embed/>
                  </p:oleObj>
                </mc:Choice>
                <mc:Fallback>
                  <p:oleObj name="Equation" r:id="rId21" imgW="761669" imgH="228501" progId="">
                    <p:embed/>
                    <p:pic>
                      <p:nvPicPr>
                        <p:cNvPr id="0" name="Picture 2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72325" y="3697835"/>
                          <a:ext cx="95220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TextBox 23"/>
          <p:cNvSpPr txBox="1"/>
          <p:nvPr/>
        </p:nvSpPr>
        <p:spPr>
          <a:xfrm>
            <a:off x="5919488" y="1735412"/>
            <a:ext cx="30752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Find:</a:t>
            </a:r>
          </a:p>
          <a:p>
            <a:endParaRPr lang="en-US" sz="10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arenBoth"/>
            </a:pPr>
            <a:r>
              <a:rPr lang="en-US" dirty="0">
                <a:latin typeface="Arial" pitchFamily="34" charset="0"/>
                <a:cs typeface="Arial" pitchFamily="34" charset="0"/>
              </a:rPr>
              <a:t>The properties at all the state points in the cycle</a:t>
            </a:r>
          </a:p>
          <a:p>
            <a:pPr marL="457200" indent="-457200">
              <a:buAutoNum type="alphaLcParenBoth"/>
            </a:pPr>
            <a:r>
              <a:rPr lang="en-US" dirty="0">
                <a:latin typeface="Arial" pitchFamily="34" charset="0"/>
                <a:cs typeface="Arial" pitchFamily="34" charset="0"/>
              </a:rPr>
              <a:t>The heat transfer rate in the combustion chamber (kW)</a:t>
            </a:r>
          </a:p>
          <a:p>
            <a:pPr marL="457200" indent="-457200">
              <a:buAutoNum type="alphaLcParenBoth"/>
            </a:pPr>
            <a:r>
              <a:rPr lang="en-US" dirty="0">
                <a:latin typeface="Arial" pitchFamily="34" charset="0"/>
                <a:cs typeface="Arial" pitchFamily="34" charset="0"/>
              </a:rPr>
              <a:t>The velocity at the nozzle exit (m/s)</a:t>
            </a:r>
          </a:p>
          <a:p>
            <a:pPr marL="457200" indent="-457200">
              <a:buAutoNum type="alphaLcParenBoth"/>
            </a:pPr>
            <a:r>
              <a:rPr lang="en-US" dirty="0">
                <a:latin typeface="Arial" pitchFamily="34" charset="0"/>
                <a:cs typeface="Arial" pitchFamily="34" charset="0"/>
              </a:rPr>
              <a:t>The propulsive force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lbf</a:t>
            </a:r>
            <a:r>
              <a:rPr lang="en-US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>
              <a:buAutoNum type="alphaLcParenBoth"/>
            </a:pPr>
            <a:r>
              <a:rPr lang="en-US" dirty="0">
                <a:latin typeface="Arial" pitchFamily="34" charset="0"/>
                <a:cs typeface="Arial" pitchFamily="34" charset="0"/>
              </a:rPr>
              <a:t>The propulsive power developed (kW)</a:t>
            </a:r>
          </a:p>
          <a:p>
            <a:pPr marL="457200" indent="-457200">
              <a:buAutoNum type="alphaLcParenBoth"/>
            </a:pPr>
            <a:r>
              <a:rPr lang="en-US" dirty="0">
                <a:latin typeface="Arial" pitchFamily="34" charset="0"/>
                <a:cs typeface="Arial" pitchFamily="34" charset="0"/>
              </a:rPr>
              <a:t>The propulsive efficiency of the engine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84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96" name="Picture 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40" y="1596095"/>
            <a:ext cx="4333875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4572000" y="971080"/>
            <a:ext cx="345645" cy="15923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Turbojet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12</a:t>
            </a:fld>
            <a:endParaRPr lang="en-US" dirty="0"/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4725620" y="87765"/>
            <a:ext cx="4326840" cy="2189085"/>
            <a:chOff x="1291325" y="2114688"/>
            <a:chExt cx="6545100" cy="3311372"/>
          </a:xfrm>
        </p:grpSpPr>
        <p:grpSp>
          <p:nvGrpSpPr>
            <p:cNvPr id="22" name="Group 21"/>
            <p:cNvGrpSpPr>
              <a:grpSpLocks noChangeAspect="1"/>
            </p:cNvGrpSpPr>
            <p:nvPr/>
          </p:nvGrpSpPr>
          <p:grpSpPr>
            <a:xfrm>
              <a:off x="1302460" y="2114688"/>
              <a:ext cx="6533965" cy="3311372"/>
              <a:chOff x="603682" y="1882065"/>
              <a:chExt cx="6533965" cy="3311372"/>
            </a:xfrm>
          </p:grpSpPr>
          <p:pic>
            <p:nvPicPr>
              <p:cNvPr id="32" name="Picture 2" descr="Fig09_E9"/>
              <p:cNvPicPr preferRelativeResize="0"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80" t="13512" r="18824" b="8540"/>
              <a:stretch/>
            </p:blipFill>
            <p:spPr bwMode="auto">
              <a:xfrm>
                <a:off x="603682" y="1882065"/>
                <a:ext cx="6533965" cy="33113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3" name="Rectangle 32"/>
              <p:cNvSpPr/>
              <p:nvPr/>
            </p:nvSpPr>
            <p:spPr>
              <a:xfrm>
                <a:off x="5608935" y="1882066"/>
                <a:ext cx="1528712" cy="173895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684275" y="4811580"/>
                <a:ext cx="453372" cy="38185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3682" y="4926795"/>
                <a:ext cx="1087943" cy="26664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266230" y="3774645"/>
                <a:ext cx="768100" cy="26883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98865" y="4696365"/>
                <a:ext cx="768100" cy="26883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4131011" y="2207101"/>
                <a:ext cx="940254" cy="23043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112611" y="2379216"/>
                <a:ext cx="1042140" cy="550519"/>
              </a:xfrm>
              <a:prstGeom prst="rect">
                <a:avLst/>
              </a:prstGeom>
              <a:noFill/>
              <a:ln w="9525">
                <a:solidFill>
                  <a:srgbClr val="076797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8531221"/>
                </p:ext>
              </p:extLst>
            </p:nvPr>
          </p:nvGraphicFramePr>
          <p:xfrm>
            <a:off x="1291325" y="3313785"/>
            <a:ext cx="1031850" cy="9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825480" imgH="736560" progId="">
                    <p:embed/>
                  </p:oleObj>
                </mc:Choice>
                <mc:Fallback>
                  <p:oleObj name="Equation" r:id="rId6" imgW="825480" imgH="736560" progId="">
                    <p:embed/>
                    <p:pic>
                      <p:nvPicPr>
                        <p:cNvPr id="0" name="Picture 2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1325" y="3313785"/>
                          <a:ext cx="1031850" cy="920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837207"/>
                </p:ext>
              </p:extLst>
            </p:nvPr>
          </p:nvGraphicFramePr>
          <p:xfrm>
            <a:off x="2344510" y="2787650"/>
            <a:ext cx="650875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520560" imgH="164880" progId="">
                    <p:embed/>
                  </p:oleObj>
                </mc:Choice>
                <mc:Fallback>
                  <p:oleObj name="Equation" r:id="rId8" imgW="520560" imgH="164880" progId="">
                    <p:embed/>
                    <p:pic>
                      <p:nvPicPr>
                        <p:cNvPr id="0" name="Picture 2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4510" y="2787650"/>
                          <a:ext cx="650875" cy="206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5668796"/>
                </p:ext>
              </p:extLst>
            </p:nvPr>
          </p:nvGraphicFramePr>
          <p:xfrm>
            <a:off x="3236362" y="4141685"/>
            <a:ext cx="7461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596900" imgH="228600" progId="">
                    <p:embed/>
                  </p:oleObj>
                </mc:Choice>
                <mc:Fallback>
                  <p:oleObj name="Equation" r:id="rId10" imgW="596900" imgH="228600" progId="">
                    <p:embed/>
                    <p:pic>
                      <p:nvPicPr>
                        <p:cNvPr id="0" name="Picture 2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6362" y="4141685"/>
                          <a:ext cx="74610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1897739"/>
                </p:ext>
              </p:extLst>
            </p:nvPr>
          </p:nvGraphicFramePr>
          <p:xfrm>
            <a:off x="2697643" y="4847353"/>
            <a:ext cx="650875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520560" imgH="228600" progId="">
                    <p:embed/>
                  </p:oleObj>
                </mc:Choice>
                <mc:Fallback>
                  <p:oleObj name="Equation" r:id="rId12" imgW="520560" imgH="228600" progId="">
                    <p:embed/>
                    <p:pic>
                      <p:nvPicPr>
                        <p:cNvPr id="0" name="Picture 2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7643" y="4847353"/>
                          <a:ext cx="650875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197528"/>
                </p:ext>
              </p:extLst>
            </p:nvPr>
          </p:nvGraphicFramePr>
          <p:xfrm>
            <a:off x="6290879" y="4999038"/>
            <a:ext cx="6350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507960" imgH="228600" progId="">
                    <p:embed/>
                  </p:oleObj>
                </mc:Choice>
                <mc:Fallback>
                  <p:oleObj name="Equation" r:id="rId14" imgW="507960" imgH="228600" progId="">
                    <p:embed/>
                    <p:pic>
                      <p:nvPicPr>
                        <p:cNvPr id="0" name="Picture 2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90879" y="4999038"/>
                          <a:ext cx="63500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8982902"/>
                </p:ext>
              </p:extLst>
            </p:nvPr>
          </p:nvGraphicFramePr>
          <p:xfrm>
            <a:off x="1768435" y="4955303"/>
            <a:ext cx="1270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26720" imgH="177480" progId="">
                    <p:embed/>
                  </p:oleObj>
                </mc:Choice>
                <mc:Fallback>
                  <p:oleObj name="Equation" r:id="rId16" imgW="126720" imgH="177480" progId="">
                    <p:embed/>
                    <p:pic>
                      <p:nvPicPr>
                        <p:cNvPr id="0" name="Picture 2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8435" y="4955303"/>
                          <a:ext cx="127000" cy="177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0958893"/>
                </p:ext>
              </p:extLst>
            </p:nvPr>
          </p:nvGraphicFramePr>
          <p:xfrm>
            <a:off x="5217060" y="2545685"/>
            <a:ext cx="96795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774364" imgH="228501" progId="">
                    <p:embed/>
                  </p:oleObj>
                </mc:Choice>
                <mc:Fallback>
                  <p:oleObj name="Equation" r:id="rId18" imgW="774364" imgH="228501" progId="">
                    <p:embed/>
                    <p:pic>
                      <p:nvPicPr>
                        <p:cNvPr id="0" name="Picture 2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7060" y="2545685"/>
                          <a:ext cx="96795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4695303"/>
                </p:ext>
              </p:extLst>
            </p:nvPr>
          </p:nvGraphicFramePr>
          <p:xfrm>
            <a:off x="4687010" y="4141685"/>
            <a:ext cx="7299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583947" imgH="228501" progId="">
                    <p:embed/>
                  </p:oleObj>
                </mc:Choice>
                <mc:Fallback>
                  <p:oleObj name="Equation" r:id="rId20" imgW="583947" imgH="228501" progId="">
                    <p:embed/>
                    <p:pic>
                      <p:nvPicPr>
                        <p:cNvPr id="0" name="Picture 2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7010" y="4141685"/>
                          <a:ext cx="72990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7574391"/>
                </p:ext>
              </p:extLst>
            </p:nvPr>
          </p:nvGraphicFramePr>
          <p:xfrm>
            <a:off x="6772325" y="3697835"/>
            <a:ext cx="9522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761669" imgH="228501" progId="">
                    <p:embed/>
                  </p:oleObj>
                </mc:Choice>
                <mc:Fallback>
                  <p:oleObj name="Equation" r:id="rId22" imgW="761669" imgH="228501" progId="">
                    <p:embed/>
                    <p:pic>
                      <p:nvPicPr>
                        <p:cNvPr id="0" name="Picture 2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72325" y="3697835"/>
                          <a:ext cx="95220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" name="TextBox 40"/>
          <p:cNvSpPr txBox="1"/>
          <p:nvPr/>
        </p:nvSpPr>
        <p:spPr>
          <a:xfrm>
            <a:off x="3717711" y="2891330"/>
            <a:ext cx="4890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Note:  An array position of [0] is allowed in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EES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!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1806841" y="2392065"/>
            <a:ext cx="1910870" cy="691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83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4572000" y="971080"/>
            <a:ext cx="345645" cy="15923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Turbojet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13</a:t>
            </a:fld>
            <a:endParaRPr lang="en-US" dirty="0"/>
          </a:p>
        </p:txBody>
      </p:sp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4725620" y="87765"/>
            <a:ext cx="4326840" cy="2189085"/>
            <a:chOff x="1291325" y="2114688"/>
            <a:chExt cx="6545100" cy="3311372"/>
          </a:xfrm>
        </p:grpSpPr>
        <p:grpSp>
          <p:nvGrpSpPr>
            <p:cNvPr id="42" name="Group 41"/>
            <p:cNvGrpSpPr>
              <a:grpSpLocks noChangeAspect="1"/>
            </p:cNvGrpSpPr>
            <p:nvPr/>
          </p:nvGrpSpPr>
          <p:grpSpPr>
            <a:xfrm>
              <a:off x="1302460" y="2114688"/>
              <a:ext cx="6533965" cy="3311372"/>
              <a:chOff x="603682" y="1882065"/>
              <a:chExt cx="6533965" cy="3311372"/>
            </a:xfrm>
          </p:grpSpPr>
          <p:pic>
            <p:nvPicPr>
              <p:cNvPr id="52" name="Picture 2" descr="Fig09_E9"/>
              <p:cNvPicPr preferRelativeResize="0"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80" t="13512" r="18824" b="8540"/>
              <a:stretch/>
            </p:blipFill>
            <p:spPr bwMode="auto">
              <a:xfrm>
                <a:off x="603682" y="1882065"/>
                <a:ext cx="6533965" cy="33113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3" name="Rectangle 52"/>
              <p:cNvSpPr/>
              <p:nvPr/>
            </p:nvSpPr>
            <p:spPr>
              <a:xfrm>
                <a:off x="5608935" y="1882066"/>
                <a:ext cx="1528712" cy="173895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684275" y="4811580"/>
                <a:ext cx="453372" cy="38185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603682" y="4926795"/>
                <a:ext cx="1087943" cy="26664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3266230" y="3774645"/>
                <a:ext cx="768100" cy="26883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998865" y="4696365"/>
                <a:ext cx="768100" cy="26883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4131011" y="2207101"/>
                <a:ext cx="940254" cy="23043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3112611" y="2379216"/>
                <a:ext cx="1042140" cy="550519"/>
              </a:xfrm>
              <a:prstGeom prst="rect">
                <a:avLst/>
              </a:prstGeom>
              <a:noFill/>
              <a:ln w="9525">
                <a:solidFill>
                  <a:srgbClr val="076797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9354028"/>
                </p:ext>
              </p:extLst>
            </p:nvPr>
          </p:nvGraphicFramePr>
          <p:xfrm>
            <a:off x="1291325" y="3313785"/>
            <a:ext cx="1031850" cy="9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825480" imgH="736560" progId="">
                    <p:embed/>
                  </p:oleObj>
                </mc:Choice>
                <mc:Fallback>
                  <p:oleObj name="Equation" r:id="rId5" imgW="825480" imgH="736560" progId="">
                    <p:embed/>
                    <p:pic>
                      <p:nvPicPr>
                        <p:cNvPr id="0" name="Picture 3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1325" y="3313785"/>
                          <a:ext cx="1031850" cy="920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3109430"/>
                </p:ext>
              </p:extLst>
            </p:nvPr>
          </p:nvGraphicFramePr>
          <p:xfrm>
            <a:off x="2344510" y="2787650"/>
            <a:ext cx="650875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520560" imgH="164880" progId="">
                    <p:embed/>
                  </p:oleObj>
                </mc:Choice>
                <mc:Fallback>
                  <p:oleObj name="Equation" r:id="rId7" imgW="520560" imgH="164880" progId="">
                    <p:embed/>
                    <p:pic>
                      <p:nvPicPr>
                        <p:cNvPr id="0" name="Picture 3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4510" y="2787650"/>
                          <a:ext cx="650875" cy="206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3773512"/>
                </p:ext>
              </p:extLst>
            </p:nvPr>
          </p:nvGraphicFramePr>
          <p:xfrm>
            <a:off x="3236362" y="4141685"/>
            <a:ext cx="7461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596900" imgH="228600" progId="">
                    <p:embed/>
                  </p:oleObj>
                </mc:Choice>
                <mc:Fallback>
                  <p:oleObj name="Equation" r:id="rId9" imgW="596900" imgH="228600" progId="">
                    <p:embed/>
                    <p:pic>
                      <p:nvPicPr>
                        <p:cNvPr id="0" name="Picture 3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6362" y="4141685"/>
                          <a:ext cx="74610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2250788"/>
                </p:ext>
              </p:extLst>
            </p:nvPr>
          </p:nvGraphicFramePr>
          <p:xfrm>
            <a:off x="2697643" y="4847353"/>
            <a:ext cx="650875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520560" imgH="228600" progId="">
                    <p:embed/>
                  </p:oleObj>
                </mc:Choice>
                <mc:Fallback>
                  <p:oleObj name="Equation" r:id="rId11" imgW="520560" imgH="228600" progId="">
                    <p:embed/>
                    <p:pic>
                      <p:nvPicPr>
                        <p:cNvPr id="0" name="Picture 3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7643" y="4847353"/>
                          <a:ext cx="650875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2276511"/>
                </p:ext>
              </p:extLst>
            </p:nvPr>
          </p:nvGraphicFramePr>
          <p:xfrm>
            <a:off x="6290879" y="4999038"/>
            <a:ext cx="6350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507960" imgH="228600" progId="">
                    <p:embed/>
                  </p:oleObj>
                </mc:Choice>
                <mc:Fallback>
                  <p:oleObj name="Equation" r:id="rId13" imgW="507960" imgH="228600" progId="">
                    <p:embed/>
                    <p:pic>
                      <p:nvPicPr>
                        <p:cNvPr id="0" name="Picture 3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90879" y="4999038"/>
                          <a:ext cx="63500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827457"/>
                </p:ext>
              </p:extLst>
            </p:nvPr>
          </p:nvGraphicFramePr>
          <p:xfrm>
            <a:off x="1768435" y="4955303"/>
            <a:ext cx="1270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26720" imgH="177480" progId="">
                    <p:embed/>
                  </p:oleObj>
                </mc:Choice>
                <mc:Fallback>
                  <p:oleObj name="Equation" r:id="rId15" imgW="126720" imgH="177480" progId="">
                    <p:embed/>
                    <p:pic>
                      <p:nvPicPr>
                        <p:cNvPr id="0" name="Picture 3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8435" y="4955303"/>
                          <a:ext cx="127000" cy="177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0970912"/>
                </p:ext>
              </p:extLst>
            </p:nvPr>
          </p:nvGraphicFramePr>
          <p:xfrm>
            <a:off x="5217060" y="2545685"/>
            <a:ext cx="96795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774364" imgH="228501" progId="">
                    <p:embed/>
                  </p:oleObj>
                </mc:Choice>
                <mc:Fallback>
                  <p:oleObj name="Equation" r:id="rId17" imgW="774364" imgH="228501" progId="">
                    <p:embed/>
                    <p:pic>
                      <p:nvPicPr>
                        <p:cNvPr id="0" name="Picture 3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7060" y="2545685"/>
                          <a:ext cx="96795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2002108"/>
                </p:ext>
              </p:extLst>
            </p:nvPr>
          </p:nvGraphicFramePr>
          <p:xfrm>
            <a:off x="4687010" y="4141685"/>
            <a:ext cx="7299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583947" imgH="228501" progId="">
                    <p:embed/>
                  </p:oleObj>
                </mc:Choice>
                <mc:Fallback>
                  <p:oleObj name="Equation" r:id="rId19" imgW="583947" imgH="228501" progId="">
                    <p:embed/>
                    <p:pic>
                      <p:nvPicPr>
                        <p:cNvPr id="0" name="Picture 3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7010" y="4141685"/>
                          <a:ext cx="72990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8958897"/>
                </p:ext>
              </p:extLst>
            </p:nvPr>
          </p:nvGraphicFramePr>
          <p:xfrm>
            <a:off x="6772325" y="3697835"/>
            <a:ext cx="9522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761669" imgH="228501" progId="">
                    <p:embed/>
                  </p:oleObj>
                </mc:Choice>
                <mc:Fallback>
                  <p:oleObj name="Equation" r:id="rId21" imgW="761669" imgH="228501" progId="">
                    <p:embed/>
                    <p:pic>
                      <p:nvPicPr>
                        <p:cNvPr id="0" name="Picture 3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72325" y="3697835"/>
                          <a:ext cx="95220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TextBox 3"/>
          <p:cNvSpPr txBox="1"/>
          <p:nvPr/>
        </p:nvSpPr>
        <p:spPr>
          <a:xfrm>
            <a:off x="347451" y="1237359"/>
            <a:ext cx="4224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Strategy:  Build the property table first.  This will require some thermodynamic analysis.  Consider each component in the cycle.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794713"/>
              </p:ext>
            </p:extLst>
          </p:nvPr>
        </p:nvGraphicFramePr>
        <p:xfrm>
          <a:off x="340547" y="3319580"/>
          <a:ext cx="27019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803240" imgH="482400" progId="">
                  <p:embed/>
                </p:oleObj>
              </mc:Choice>
              <mc:Fallback>
                <p:oleObj name="Equation" r:id="rId23" imgW="1803240" imgH="482400" progId="">
                  <p:embed/>
                  <p:pic>
                    <p:nvPicPr>
                      <p:cNvPr id="0" name="Picture 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47" y="3319580"/>
                        <a:ext cx="2701925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7672" y="2699305"/>
            <a:ext cx="3302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Arial" pitchFamily="34" charset="0"/>
                <a:cs typeface="Arial" pitchFamily="34" charset="0"/>
              </a:rPr>
              <a:t>Diffuser</a:t>
            </a:r>
          </a:p>
        </p:txBody>
      </p:sp>
      <p:pic>
        <p:nvPicPr>
          <p:cNvPr id="273420" name="Picture 12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52"/>
          <a:stretch/>
        </p:blipFill>
        <p:spPr bwMode="auto">
          <a:xfrm>
            <a:off x="3214290" y="2776115"/>
            <a:ext cx="5505450" cy="142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12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09"/>
          <a:stretch/>
        </p:blipFill>
        <p:spPr bwMode="auto">
          <a:xfrm>
            <a:off x="3214290" y="4237181"/>
            <a:ext cx="5505450" cy="103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95320"/>
              </p:ext>
            </p:extLst>
          </p:nvPr>
        </p:nvGraphicFramePr>
        <p:xfrm>
          <a:off x="1063625" y="4271963"/>
          <a:ext cx="12557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38080" imgH="457200" progId="">
                  <p:embed/>
                </p:oleObj>
              </mc:Choice>
              <mc:Fallback>
                <p:oleObj name="Equation" r:id="rId26" imgW="838080" imgH="457200" progId="">
                  <p:embed/>
                  <p:pic>
                    <p:nvPicPr>
                      <p:cNvPr id="0" name="Picture 3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25" y="4271963"/>
                        <a:ext cx="125571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120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52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40" y="2507280"/>
            <a:ext cx="311467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4572000" y="971080"/>
            <a:ext cx="345645" cy="15923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Turbojet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14</a:t>
            </a:fld>
            <a:endParaRPr lang="en-US" dirty="0"/>
          </a:p>
        </p:txBody>
      </p:sp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4725620" y="87765"/>
            <a:ext cx="4326840" cy="2189085"/>
            <a:chOff x="1291325" y="2114688"/>
            <a:chExt cx="6545100" cy="3311372"/>
          </a:xfrm>
        </p:grpSpPr>
        <p:grpSp>
          <p:nvGrpSpPr>
            <p:cNvPr id="42" name="Group 41"/>
            <p:cNvGrpSpPr>
              <a:grpSpLocks noChangeAspect="1"/>
            </p:cNvGrpSpPr>
            <p:nvPr/>
          </p:nvGrpSpPr>
          <p:grpSpPr>
            <a:xfrm>
              <a:off x="1302460" y="2114688"/>
              <a:ext cx="6533965" cy="3311372"/>
              <a:chOff x="603682" y="1882065"/>
              <a:chExt cx="6533965" cy="3311372"/>
            </a:xfrm>
          </p:grpSpPr>
          <p:pic>
            <p:nvPicPr>
              <p:cNvPr id="52" name="Picture 2" descr="Fig09_E9"/>
              <p:cNvPicPr preferRelativeResize="0"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80" t="13512" r="18824" b="8540"/>
              <a:stretch/>
            </p:blipFill>
            <p:spPr bwMode="auto">
              <a:xfrm>
                <a:off x="603682" y="1882065"/>
                <a:ext cx="6533965" cy="33113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3" name="Rectangle 52"/>
              <p:cNvSpPr/>
              <p:nvPr/>
            </p:nvSpPr>
            <p:spPr>
              <a:xfrm>
                <a:off x="5608935" y="1882066"/>
                <a:ext cx="1528712" cy="173895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684275" y="4811580"/>
                <a:ext cx="453372" cy="38185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603682" y="4926795"/>
                <a:ext cx="1087943" cy="26664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3266230" y="3774645"/>
                <a:ext cx="768100" cy="26883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998865" y="4696365"/>
                <a:ext cx="768100" cy="26883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4131011" y="2207101"/>
                <a:ext cx="940254" cy="23043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3112611" y="2379216"/>
                <a:ext cx="1042140" cy="550519"/>
              </a:xfrm>
              <a:prstGeom prst="rect">
                <a:avLst/>
              </a:prstGeom>
              <a:noFill/>
              <a:ln w="9525">
                <a:solidFill>
                  <a:srgbClr val="076797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9354028"/>
                </p:ext>
              </p:extLst>
            </p:nvPr>
          </p:nvGraphicFramePr>
          <p:xfrm>
            <a:off x="1291325" y="3313785"/>
            <a:ext cx="1031850" cy="9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825480" imgH="736560" progId="">
                    <p:embed/>
                  </p:oleObj>
                </mc:Choice>
                <mc:Fallback>
                  <p:oleObj name="Equation" r:id="rId6" imgW="825480" imgH="736560" progId="">
                    <p:embed/>
                    <p:pic>
                      <p:nvPicPr>
                        <p:cNvPr id="0" name="Picture 3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1325" y="3313785"/>
                          <a:ext cx="1031850" cy="920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3109430"/>
                </p:ext>
              </p:extLst>
            </p:nvPr>
          </p:nvGraphicFramePr>
          <p:xfrm>
            <a:off x="2344510" y="2787650"/>
            <a:ext cx="650875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520560" imgH="164880" progId="">
                    <p:embed/>
                  </p:oleObj>
                </mc:Choice>
                <mc:Fallback>
                  <p:oleObj name="Equation" r:id="rId8" imgW="520560" imgH="164880" progId="">
                    <p:embed/>
                    <p:pic>
                      <p:nvPicPr>
                        <p:cNvPr id="0" name="Picture 3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4510" y="2787650"/>
                          <a:ext cx="650875" cy="206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3773512"/>
                </p:ext>
              </p:extLst>
            </p:nvPr>
          </p:nvGraphicFramePr>
          <p:xfrm>
            <a:off x="3236362" y="4141685"/>
            <a:ext cx="7461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596900" imgH="228600" progId="">
                    <p:embed/>
                  </p:oleObj>
                </mc:Choice>
                <mc:Fallback>
                  <p:oleObj name="Equation" r:id="rId10" imgW="596900" imgH="228600" progId="">
                    <p:embed/>
                    <p:pic>
                      <p:nvPicPr>
                        <p:cNvPr id="0" name="Picture 3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6362" y="4141685"/>
                          <a:ext cx="74610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2250788"/>
                </p:ext>
              </p:extLst>
            </p:nvPr>
          </p:nvGraphicFramePr>
          <p:xfrm>
            <a:off x="2697643" y="4847353"/>
            <a:ext cx="650875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520560" imgH="228600" progId="">
                    <p:embed/>
                  </p:oleObj>
                </mc:Choice>
                <mc:Fallback>
                  <p:oleObj name="Equation" r:id="rId12" imgW="520560" imgH="228600" progId="">
                    <p:embed/>
                    <p:pic>
                      <p:nvPicPr>
                        <p:cNvPr id="0" name="Picture 3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7643" y="4847353"/>
                          <a:ext cx="650875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2276511"/>
                </p:ext>
              </p:extLst>
            </p:nvPr>
          </p:nvGraphicFramePr>
          <p:xfrm>
            <a:off x="6290879" y="4999038"/>
            <a:ext cx="6350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507960" imgH="228600" progId="">
                    <p:embed/>
                  </p:oleObj>
                </mc:Choice>
                <mc:Fallback>
                  <p:oleObj name="Equation" r:id="rId14" imgW="507960" imgH="228600" progId="">
                    <p:embed/>
                    <p:pic>
                      <p:nvPicPr>
                        <p:cNvPr id="0" name="Picture 3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90879" y="4999038"/>
                          <a:ext cx="63500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827457"/>
                </p:ext>
              </p:extLst>
            </p:nvPr>
          </p:nvGraphicFramePr>
          <p:xfrm>
            <a:off x="1768435" y="4955303"/>
            <a:ext cx="1270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26720" imgH="177480" progId="">
                    <p:embed/>
                  </p:oleObj>
                </mc:Choice>
                <mc:Fallback>
                  <p:oleObj name="Equation" r:id="rId16" imgW="126720" imgH="177480" progId="">
                    <p:embed/>
                    <p:pic>
                      <p:nvPicPr>
                        <p:cNvPr id="0" name="Picture 3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8435" y="4955303"/>
                          <a:ext cx="127000" cy="177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0970912"/>
                </p:ext>
              </p:extLst>
            </p:nvPr>
          </p:nvGraphicFramePr>
          <p:xfrm>
            <a:off x="5217060" y="2545685"/>
            <a:ext cx="96795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774364" imgH="228501" progId="">
                    <p:embed/>
                  </p:oleObj>
                </mc:Choice>
                <mc:Fallback>
                  <p:oleObj name="Equation" r:id="rId18" imgW="774364" imgH="228501" progId="">
                    <p:embed/>
                    <p:pic>
                      <p:nvPicPr>
                        <p:cNvPr id="0" name="Picture 3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7060" y="2545685"/>
                          <a:ext cx="96795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2002108"/>
                </p:ext>
              </p:extLst>
            </p:nvPr>
          </p:nvGraphicFramePr>
          <p:xfrm>
            <a:off x="4687010" y="4141685"/>
            <a:ext cx="7299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583947" imgH="228501" progId="">
                    <p:embed/>
                  </p:oleObj>
                </mc:Choice>
                <mc:Fallback>
                  <p:oleObj name="Equation" r:id="rId20" imgW="583947" imgH="228501" progId="">
                    <p:embed/>
                    <p:pic>
                      <p:nvPicPr>
                        <p:cNvPr id="0" name="Picture 3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7010" y="4141685"/>
                          <a:ext cx="72990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8958897"/>
                </p:ext>
              </p:extLst>
            </p:nvPr>
          </p:nvGraphicFramePr>
          <p:xfrm>
            <a:off x="6772325" y="3697835"/>
            <a:ext cx="9522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761669" imgH="228501" progId="">
                    <p:embed/>
                  </p:oleObj>
                </mc:Choice>
                <mc:Fallback>
                  <p:oleObj name="Equation" r:id="rId22" imgW="761669" imgH="228501" progId="">
                    <p:embed/>
                    <p:pic>
                      <p:nvPicPr>
                        <p:cNvPr id="0" name="Picture 3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72325" y="3697835"/>
                          <a:ext cx="95220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TextBox 3"/>
          <p:cNvSpPr txBox="1"/>
          <p:nvPr/>
        </p:nvSpPr>
        <p:spPr>
          <a:xfrm>
            <a:off x="309045" y="1155013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Arial" pitchFamily="34" charset="0"/>
                <a:cs typeface="Arial" pitchFamily="34" charset="0"/>
              </a:rPr>
              <a:t>Compressor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778353"/>
              </p:ext>
            </p:extLst>
          </p:nvPr>
        </p:nvGraphicFramePr>
        <p:xfrm>
          <a:off x="1202540" y="1739180"/>
          <a:ext cx="1218780" cy="72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520" imgH="482400" progId="">
                  <p:embed/>
                </p:oleObj>
              </mc:Choice>
              <mc:Fallback>
                <p:oleObj name="Equation" r:id="rId24" imgW="812520" imgH="482400" progId="">
                  <p:embed/>
                  <p:pic>
                    <p:nvPicPr>
                      <p:cNvPr id="0" name="Picture 3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2540" y="1739180"/>
                        <a:ext cx="1218780" cy="72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9045" y="4657960"/>
            <a:ext cx="3182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Arial" pitchFamily="34" charset="0"/>
                <a:cs typeface="Arial" pitchFamily="34" charset="0"/>
              </a:rPr>
              <a:t>Combustion Chamber</a:t>
            </a:r>
          </a:p>
        </p:txBody>
      </p:sp>
      <p:pic>
        <p:nvPicPr>
          <p:cNvPr id="274463" name="Picture 31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40" y="5118820"/>
            <a:ext cx="29146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5032860" y="2462780"/>
            <a:ext cx="1218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Arial" pitchFamily="34" charset="0"/>
                <a:cs typeface="Arial" pitchFamily="34" charset="0"/>
              </a:rPr>
              <a:t>Turbine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698832"/>
              </p:ext>
            </p:extLst>
          </p:nvPr>
        </p:nvGraphicFramePr>
        <p:xfrm>
          <a:off x="5457740" y="3044825"/>
          <a:ext cx="23018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536480" imgH="482400" progId="">
                  <p:embed/>
                </p:oleObj>
              </mc:Choice>
              <mc:Fallback>
                <p:oleObj name="Equation" r:id="rId27" imgW="1536480" imgH="482400" progId="">
                  <p:embed/>
                  <p:pic>
                    <p:nvPicPr>
                      <p:cNvPr id="0" name="Picture 3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7740" y="3044825"/>
                        <a:ext cx="2301875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4477" name="Picture 45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670" y="3860092"/>
            <a:ext cx="31813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20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4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4572000" y="971080"/>
            <a:ext cx="345645" cy="15923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Turbojet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15</a:t>
            </a:fld>
            <a:endParaRPr lang="en-US" dirty="0"/>
          </a:p>
        </p:txBody>
      </p:sp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4725620" y="87765"/>
            <a:ext cx="4326840" cy="2189085"/>
            <a:chOff x="1291325" y="2114688"/>
            <a:chExt cx="6545100" cy="3311372"/>
          </a:xfrm>
        </p:grpSpPr>
        <p:grpSp>
          <p:nvGrpSpPr>
            <p:cNvPr id="42" name="Group 41"/>
            <p:cNvGrpSpPr>
              <a:grpSpLocks noChangeAspect="1"/>
            </p:cNvGrpSpPr>
            <p:nvPr/>
          </p:nvGrpSpPr>
          <p:grpSpPr>
            <a:xfrm>
              <a:off x="1302460" y="2114688"/>
              <a:ext cx="6533965" cy="3311372"/>
              <a:chOff x="603682" y="1882065"/>
              <a:chExt cx="6533965" cy="3311372"/>
            </a:xfrm>
          </p:grpSpPr>
          <p:pic>
            <p:nvPicPr>
              <p:cNvPr id="52" name="Picture 2" descr="Fig09_E9"/>
              <p:cNvPicPr preferRelativeResize="0"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80" t="13512" r="18824" b="8540"/>
              <a:stretch/>
            </p:blipFill>
            <p:spPr bwMode="auto">
              <a:xfrm>
                <a:off x="603682" y="1882065"/>
                <a:ext cx="6533965" cy="33113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3" name="Rectangle 52"/>
              <p:cNvSpPr/>
              <p:nvPr/>
            </p:nvSpPr>
            <p:spPr>
              <a:xfrm>
                <a:off x="5608935" y="1882066"/>
                <a:ext cx="1528712" cy="173895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684275" y="4811580"/>
                <a:ext cx="453372" cy="38185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603682" y="4926795"/>
                <a:ext cx="1087943" cy="26664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3266230" y="3774645"/>
                <a:ext cx="768100" cy="26883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998865" y="4696365"/>
                <a:ext cx="768100" cy="26883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4131011" y="2207101"/>
                <a:ext cx="940254" cy="23043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3112611" y="2379216"/>
                <a:ext cx="1042140" cy="550519"/>
              </a:xfrm>
              <a:prstGeom prst="rect">
                <a:avLst/>
              </a:prstGeom>
              <a:noFill/>
              <a:ln w="9525">
                <a:solidFill>
                  <a:srgbClr val="076797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9354028"/>
                </p:ext>
              </p:extLst>
            </p:nvPr>
          </p:nvGraphicFramePr>
          <p:xfrm>
            <a:off x="1291325" y="3313785"/>
            <a:ext cx="1031850" cy="9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825480" imgH="736560" progId="">
                    <p:embed/>
                  </p:oleObj>
                </mc:Choice>
                <mc:Fallback>
                  <p:oleObj name="Equation" r:id="rId6" imgW="825480" imgH="736560" progId="">
                    <p:embed/>
                    <p:pic>
                      <p:nvPicPr>
                        <p:cNvPr id="0" name="Picture 4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1325" y="3313785"/>
                          <a:ext cx="1031850" cy="920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3109430"/>
                </p:ext>
              </p:extLst>
            </p:nvPr>
          </p:nvGraphicFramePr>
          <p:xfrm>
            <a:off x="2344510" y="2787650"/>
            <a:ext cx="650875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520560" imgH="164880" progId="">
                    <p:embed/>
                  </p:oleObj>
                </mc:Choice>
                <mc:Fallback>
                  <p:oleObj name="Equation" r:id="rId8" imgW="520560" imgH="164880" progId="">
                    <p:embed/>
                    <p:pic>
                      <p:nvPicPr>
                        <p:cNvPr id="0" name="Picture 4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4510" y="2787650"/>
                          <a:ext cx="650875" cy="206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3773512"/>
                </p:ext>
              </p:extLst>
            </p:nvPr>
          </p:nvGraphicFramePr>
          <p:xfrm>
            <a:off x="3236362" y="4141685"/>
            <a:ext cx="7461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596900" imgH="228600" progId="">
                    <p:embed/>
                  </p:oleObj>
                </mc:Choice>
                <mc:Fallback>
                  <p:oleObj name="Equation" r:id="rId10" imgW="596900" imgH="228600" progId="">
                    <p:embed/>
                    <p:pic>
                      <p:nvPicPr>
                        <p:cNvPr id="0" name="Picture 4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6362" y="4141685"/>
                          <a:ext cx="74610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2250788"/>
                </p:ext>
              </p:extLst>
            </p:nvPr>
          </p:nvGraphicFramePr>
          <p:xfrm>
            <a:off x="2697643" y="4847353"/>
            <a:ext cx="650875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520560" imgH="228600" progId="">
                    <p:embed/>
                  </p:oleObj>
                </mc:Choice>
                <mc:Fallback>
                  <p:oleObj name="Equation" r:id="rId12" imgW="520560" imgH="228600" progId="">
                    <p:embed/>
                    <p:pic>
                      <p:nvPicPr>
                        <p:cNvPr id="0" name="Picture 4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7643" y="4847353"/>
                          <a:ext cx="650875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2276511"/>
                </p:ext>
              </p:extLst>
            </p:nvPr>
          </p:nvGraphicFramePr>
          <p:xfrm>
            <a:off x="6290879" y="4999038"/>
            <a:ext cx="6350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507960" imgH="228600" progId="">
                    <p:embed/>
                  </p:oleObj>
                </mc:Choice>
                <mc:Fallback>
                  <p:oleObj name="Equation" r:id="rId14" imgW="507960" imgH="228600" progId="">
                    <p:embed/>
                    <p:pic>
                      <p:nvPicPr>
                        <p:cNvPr id="0" name="Picture 4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90879" y="4999038"/>
                          <a:ext cx="63500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2113326"/>
                </p:ext>
              </p:extLst>
            </p:nvPr>
          </p:nvGraphicFramePr>
          <p:xfrm>
            <a:off x="1768435" y="4955303"/>
            <a:ext cx="1270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26720" imgH="177480" progId="">
                    <p:embed/>
                  </p:oleObj>
                </mc:Choice>
                <mc:Fallback>
                  <p:oleObj name="Equation" r:id="rId16" imgW="126720" imgH="177480" progId="">
                    <p:embed/>
                    <p:pic>
                      <p:nvPicPr>
                        <p:cNvPr id="0" name="Picture 4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8435" y="4955303"/>
                          <a:ext cx="127000" cy="177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0970912"/>
                </p:ext>
              </p:extLst>
            </p:nvPr>
          </p:nvGraphicFramePr>
          <p:xfrm>
            <a:off x="5217060" y="2545685"/>
            <a:ext cx="96795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774364" imgH="228501" progId="">
                    <p:embed/>
                  </p:oleObj>
                </mc:Choice>
                <mc:Fallback>
                  <p:oleObj name="Equation" r:id="rId18" imgW="774364" imgH="228501" progId="">
                    <p:embed/>
                    <p:pic>
                      <p:nvPicPr>
                        <p:cNvPr id="0" name="Picture 4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7060" y="2545685"/>
                          <a:ext cx="96795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2002108"/>
                </p:ext>
              </p:extLst>
            </p:nvPr>
          </p:nvGraphicFramePr>
          <p:xfrm>
            <a:off x="4687010" y="4141685"/>
            <a:ext cx="7299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583947" imgH="228501" progId="">
                    <p:embed/>
                  </p:oleObj>
                </mc:Choice>
                <mc:Fallback>
                  <p:oleObj name="Equation" r:id="rId20" imgW="583947" imgH="228501" progId="">
                    <p:embed/>
                    <p:pic>
                      <p:nvPicPr>
                        <p:cNvPr id="0" name="Picture 4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7010" y="4141685"/>
                          <a:ext cx="72990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8958897"/>
                </p:ext>
              </p:extLst>
            </p:nvPr>
          </p:nvGraphicFramePr>
          <p:xfrm>
            <a:off x="6772325" y="3697835"/>
            <a:ext cx="9522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761669" imgH="228501" progId="">
                    <p:embed/>
                  </p:oleObj>
                </mc:Choice>
                <mc:Fallback>
                  <p:oleObj name="Equation" r:id="rId22" imgW="761669" imgH="228501" progId="">
                    <p:embed/>
                    <p:pic>
                      <p:nvPicPr>
                        <p:cNvPr id="0" name="Picture 4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72325" y="3697835"/>
                          <a:ext cx="95220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TextBox 3"/>
          <p:cNvSpPr txBox="1"/>
          <p:nvPr/>
        </p:nvSpPr>
        <p:spPr>
          <a:xfrm>
            <a:off x="288564" y="1180141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Arial" pitchFamily="34" charset="0"/>
                <a:cs typeface="Arial" pitchFamily="34" charset="0"/>
              </a:rPr>
              <a:t>Nozzle</a:t>
            </a:r>
          </a:p>
        </p:txBody>
      </p:sp>
      <p:pic>
        <p:nvPicPr>
          <p:cNvPr id="275505" name="Picture 49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05" y="1739180"/>
            <a:ext cx="31432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5506" name="Picture 50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40" y="3753930"/>
            <a:ext cx="42291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8564" y="3120955"/>
            <a:ext cx="6086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At this point, the property table is complete!</a:t>
            </a:r>
          </a:p>
        </p:txBody>
      </p:sp>
      <p:grpSp>
        <p:nvGrpSpPr>
          <p:cNvPr id="275490" name="Group 275489"/>
          <p:cNvGrpSpPr/>
          <p:nvPr/>
        </p:nvGrpSpPr>
        <p:grpSpPr>
          <a:xfrm>
            <a:off x="5724150" y="3648075"/>
            <a:ext cx="2542523" cy="2560813"/>
            <a:chOff x="5724150" y="3648075"/>
            <a:chExt cx="2542523" cy="2560813"/>
          </a:xfrm>
        </p:grpSpPr>
        <p:pic>
          <p:nvPicPr>
            <p:cNvPr id="60" name="Picture 2" descr="Fig09_20"/>
            <p:cNvPicPr preferRelativeResize="0"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 rotWithShape="1">
            <a:blip r:embed="rId26" cstate="print"/>
            <a:srcRect l="61022" b="5804"/>
            <a:stretch/>
          </p:blipFill>
          <p:spPr bwMode="auto">
            <a:xfrm>
              <a:off x="5724150" y="3670561"/>
              <a:ext cx="2428616" cy="2538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61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5477561"/>
                </p:ext>
              </p:extLst>
            </p:nvPr>
          </p:nvGraphicFramePr>
          <p:xfrm>
            <a:off x="6173505" y="5426060"/>
            <a:ext cx="126720" cy="177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126720" imgH="177480" progId="">
                    <p:embed/>
                  </p:oleObj>
                </mc:Choice>
                <mc:Fallback>
                  <p:oleObj name="Equation" r:id="rId27" imgW="126720" imgH="177480" progId="">
                    <p:embed/>
                    <p:pic>
                      <p:nvPicPr>
                        <p:cNvPr id="0" name="Picture 4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3505" y="5426060"/>
                          <a:ext cx="126720" cy="1774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7160273"/>
                </p:ext>
              </p:extLst>
            </p:nvPr>
          </p:nvGraphicFramePr>
          <p:xfrm>
            <a:off x="6403655" y="4246563"/>
            <a:ext cx="1270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126720" imgH="164880" progId="">
                    <p:embed/>
                  </p:oleObj>
                </mc:Choice>
                <mc:Fallback>
                  <p:oleObj name="Equation" r:id="rId29" imgW="126720" imgH="164880" progId="">
                    <p:embed/>
                    <p:pic>
                      <p:nvPicPr>
                        <p:cNvPr id="0" name="Picture 4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3655" y="4246563"/>
                          <a:ext cx="127000" cy="1651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2851173"/>
                </p:ext>
              </p:extLst>
            </p:nvPr>
          </p:nvGraphicFramePr>
          <p:xfrm>
            <a:off x="5990341" y="4411663"/>
            <a:ext cx="1905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1" imgW="190440" imgH="177480" progId="">
                    <p:embed/>
                  </p:oleObj>
                </mc:Choice>
                <mc:Fallback>
                  <p:oleObj name="Equation" r:id="rId31" imgW="190440" imgH="177480" progId="">
                    <p:embed/>
                    <p:pic>
                      <p:nvPicPr>
                        <p:cNvPr id="0" name="Picture 4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90341" y="4411663"/>
                          <a:ext cx="190500" cy="177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Freeform 9"/>
            <p:cNvSpPr/>
            <p:nvPr/>
          </p:nvSpPr>
          <p:spPr>
            <a:xfrm>
              <a:off x="6223247" y="4456590"/>
              <a:ext cx="230819" cy="700635"/>
            </a:xfrm>
            <a:custGeom>
              <a:avLst/>
              <a:gdLst>
                <a:gd name="connsiteX0" fmla="*/ 0 w 230819"/>
                <a:gd name="connsiteY0" fmla="*/ 923278 h 923278"/>
                <a:gd name="connsiteX1" fmla="*/ 88776 w 230819"/>
                <a:gd name="connsiteY1" fmla="*/ 479394 h 923278"/>
                <a:gd name="connsiteX2" fmla="*/ 230819 w 230819"/>
                <a:gd name="connsiteY2" fmla="*/ 0 h 923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819" h="923278">
                  <a:moveTo>
                    <a:pt x="0" y="923278"/>
                  </a:moveTo>
                  <a:cubicBezTo>
                    <a:pt x="25153" y="778276"/>
                    <a:pt x="50306" y="633274"/>
                    <a:pt x="88776" y="479394"/>
                  </a:cubicBezTo>
                  <a:cubicBezTo>
                    <a:pt x="127246" y="325514"/>
                    <a:pt x="179032" y="162757"/>
                    <a:pt x="230819" y="0"/>
                  </a:cubicBezTo>
                </a:path>
              </a:pathLst>
            </a:custGeom>
            <a:noFill/>
            <a:ln w="9525">
              <a:solidFill>
                <a:srgbClr val="C0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7727688"/>
                </p:ext>
              </p:extLst>
            </p:nvPr>
          </p:nvGraphicFramePr>
          <p:xfrm>
            <a:off x="7686415" y="4363409"/>
            <a:ext cx="1905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3" imgW="190440" imgH="177480" progId="">
                    <p:embed/>
                  </p:oleObj>
                </mc:Choice>
                <mc:Fallback>
                  <p:oleObj name="Equation" r:id="rId33" imgW="190440" imgH="177480" progId="">
                    <p:embed/>
                    <p:pic>
                      <p:nvPicPr>
                        <p:cNvPr id="0" name="Picture 4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6415" y="4363409"/>
                          <a:ext cx="190500" cy="177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4252175"/>
                </p:ext>
              </p:extLst>
            </p:nvPr>
          </p:nvGraphicFramePr>
          <p:xfrm>
            <a:off x="7990045" y="4224025"/>
            <a:ext cx="1270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5" imgW="126720" imgH="164880" progId="">
                    <p:embed/>
                  </p:oleObj>
                </mc:Choice>
                <mc:Fallback>
                  <p:oleObj name="Equation" r:id="rId35" imgW="126720" imgH="164880" progId="">
                    <p:embed/>
                    <p:pic>
                      <p:nvPicPr>
                        <p:cNvPr id="0" name="Picture 4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90045" y="4224025"/>
                          <a:ext cx="127000" cy="1651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Freeform 12"/>
            <p:cNvSpPr/>
            <p:nvPr/>
          </p:nvSpPr>
          <p:spPr>
            <a:xfrm>
              <a:off x="7786688" y="3852863"/>
              <a:ext cx="171450" cy="352425"/>
            </a:xfrm>
            <a:custGeom>
              <a:avLst/>
              <a:gdLst>
                <a:gd name="connsiteX0" fmla="*/ 171450 w 171450"/>
                <a:gd name="connsiteY0" fmla="*/ 352425 h 352425"/>
                <a:gd name="connsiteX1" fmla="*/ 85725 w 171450"/>
                <a:gd name="connsiteY1" fmla="*/ 238125 h 352425"/>
                <a:gd name="connsiteX2" fmla="*/ 0 w 171450"/>
                <a:gd name="connsiteY2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352425">
                  <a:moveTo>
                    <a:pt x="171450" y="352425"/>
                  </a:moveTo>
                  <a:cubicBezTo>
                    <a:pt x="142875" y="324643"/>
                    <a:pt x="114300" y="296862"/>
                    <a:pt x="85725" y="238125"/>
                  </a:cubicBezTo>
                  <a:cubicBezTo>
                    <a:pt x="57150" y="179388"/>
                    <a:pt x="28575" y="89694"/>
                    <a:pt x="0" y="0"/>
                  </a:cubicBezTo>
                </a:path>
              </a:pathLst>
            </a:custGeom>
            <a:noFill/>
            <a:ln w="9525">
              <a:solidFill>
                <a:srgbClr val="C0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951863" y="3718484"/>
              <a:ext cx="0" cy="45135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 rot="20026975">
              <a:off x="7790082" y="3681394"/>
              <a:ext cx="476591" cy="1263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3" idx="2"/>
            </p:cNvCxnSpPr>
            <p:nvPr/>
          </p:nvCxnSpPr>
          <p:spPr>
            <a:xfrm>
              <a:off x="7786688" y="3852863"/>
              <a:ext cx="0" cy="45945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7686415" y="4267058"/>
              <a:ext cx="185998" cy="107778"/>
            </a:xfrm>
            <a:prstGeom prst="line">
              <a:avLst/>
            </a:prstGeom>
            <a:ln w="12700">
              <a:solidFill>
                <a:srgbClr val="0767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488" name="Oval 275487"/>
            <p:cNvSpPr/>
            <p:nvPr/>
          </p:nvSpPr>
          <p:spPr>
            <a:xfrm>
              <a:off x="7763828" y="3830003"/>
              <a:ext cx="45719" cy="45719"/>
            </a:xfrm>
            <a:prstGeom prst="ellipse">
              <a:avLst/>
            </a:prstGeom>
            <a:solidFill>
              <a:srgbClr val="076797"/>
            </a:solidFill>
            <a:ln w="9525">
              <a:solidFill>
                <a:srgbClr val="0767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7763828" y="4289455"/>
              <a:ext cx="45719" cy="45719"/>
            </a:xfrm>
            <a:prstGeom prst="ellipse">
              <a:avLst/>
            </a:prstGeom>
            <a:solidFill>
              <a:srgbClr val="076797"/>
            </a:solidFill>
            <a:ln w="9525">
              <a:solidFill>
                <a:srgbClr val="0767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75489" name="Object 27548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5617041"/>
                </p:ext>
              </p:extLst>
            </p:nvPr>
          </p:nvGraphicFramePr>
          <p:xfrm>
            <a:off x="7729538" y="3648075"/>
            <a:ext cx="1143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7" imgW="114120" imgH="177480" progId="">
                    <p:embed/>
                  </p:oleObj>
                </mc:Choice>
                <mc:Fallback>
                  <p:oleObj name="Equation" r:id="rId37" imgW="114120" imgH="177480" progId="">
                    <p:embed/>
                    <p:pic>
                      <p:nvPicPr>
                        <p:cNvPr id="0" name="Picture 4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29538" y="3648075"/>
                          <a:ext cx="114300" cy="177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0" name="Oval 69"/>
          <p:cNvSpPr/>
          <p:nvPr/>
        </p:nvSpPr>
        <p:spPr>
          <a:xfrm>
            <a:off x="6431206" y="4433730"/>
            <a:ext cx="45719" cy="45719"/>
          </a:xfrm>
          <a:prstGeom prst="ellipse">
            <a:avLst/>
          </a:prstGeom>
          <a:solidFill>
            <a:srgbClr val="076797"/>
          </a:solidFill>
          <a:ln w="9525">
            <a:solidFill>
              <a:srgbClr val="076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0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5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5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4572000" y="971080"/>
            <a:ext cx="345645" cy="15923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Turbojet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16</a:t>
            </a:fld>
            <a:endParaRPr lang="en-US" dirty="0"/>
          </a:p>
        </p:txBody>
      </p:sp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4725620" y="87765"/>
            <a:ext cx="4326840" cy="2189085"/>
            <a:chOff x="1291325" y="2114688"/>
            <a:chExt cx="6545100" cy="3311372"/>
          </a:xfrm>
        </p:grpSpPr>
        <p:grpSp>
          <p:nvGrpSpPr>
            <p:cNvPr id="42" name="Group 41"/>
            <p:cNvGrpSpPr>
              <a:grpSpLocks noChangeAspect="1"/>
            </p:cNvGrpSpPr>
            <p:nvPr/>
          </p:nvGrpSpPr>
          <p:grpSpPr>
            <a:xfrm>
              <a:off x="1302460" y="2114688"/>
              <a:ext cx="6533965" cy="3311372"/>
              <a:chOff x="603682" y="1882065"/>
              <a:chExt cx="6533965" cy="3311372"/>
            </a:xfrm>
          </p:grpSpPr>
          <p:pic>
            <p:nvPicPr>
              <p:cNvPr id="52" name="Picture 2" descr="Fig09_E9"/>
              <p:cNvPicPr preferRelativeResize="0"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80" t="13512" r="18824" b="8540"/>
              <a:stretch/>
            </p:blipFill>
            <p:spPr bwMode="auto">
              <a:xfrm>
                <a:off x="603682" y="1882065"/>
                <a:ext cx="6533965" cy="33113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3" name="Rectangle 52"/>
              <p:cNvSpPr/>
              <p:nvPr/>
            </p:nvSpPr>
            <p:spPr>
              <a:xfrm>
                <a:off x="5608935" y="1882066"/>
                <a:ext cx="1528712" cy="173895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684275" y="4811580"/>
                <a:ext cx="453372" cy="38185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603682" y="4926795"/>
                <a:ext cx="1087943" cy="26664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3266230" y="3774645"/>
                <a:ext cx="768100" cy="26883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998865" y="4696365"/>
                <a:ext cx="768100" cy="26883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4131011" y="2207101"/>
                <a:ext cx="940254" cy="23043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3112611" y="2379216"/>
                <a:ext cx="1042140" cy="550519"/>
              </a:xfrm>
              <a:prstGeom prst="rect">
                <a:avLst/>
              </a:prstGeom>
              <a:noFill/>
              <a:ln w="9525">
                <a:solidFill>
                  <a:srgbClr val="076797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9354028"/>
                </p:ext>
              </p:extLst>
            </p:nvPr>
          </p:nvGraphicFramePr>
          <p:xfrm>
            <a:off x="1291325" y="3313785"/>
            <a:ext cx="1031850" cy="9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825480" imgH="736560" progId="">
                    <p:embed/>
                  </p:oleObj>
                </mc:Choice>
                <mc:Fallback>
                  <p:oleObj name="Equation" r:id="rId5" imgW="825480" imgH="736560" progId="">
                    <p:embed/>
                    <p:pic>
                      <p:nvPicPr>
                        <p:cNvPr id="0" name="Picture 3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1325" y="3313785"/>
                          <a:ext cx="1031850" cy="920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3109430"/>
                </p:ext>
              </p:extLst>
            </p:nvPr>
          </p:nvGraphicFramePr>
          <p:xfrm>
            <a:off x="2344510" y="2787650"/>
            <a:ext cx="650875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520560" imgH="164880" progId="">
                    <p:embed/>
                  </p:oleObj>
                </mc:Choice>
                <mc:Fallback>
                  <p:oleObj name="Equation" r:id="rId7" imgW="520560" imgH="164880" progId="">
                    <p:embed/>
                    <p:pic>
                      <p:nvPicPr>
                        <p:cNvPr id="0" name="Picture 3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4510" y="2787650"/>
                          <a:ext cx="650875" cy="206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3773512"/>
                </p:ext>
              </p:extLst>
            </p:nvPr>
          </p:nvGraphicFramePr>
          <p:xfrm>
            <a:off x="3236362" y="4141685"/>
            <a:ext cx="7461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596900" imgH="228600" progId="">
                    <p:embed/>
                  </p:oleObj>
                </mc:Choice>
                <mc:Fallback>
                  <p:oleObj name="Equation" r:id="rId9" imgW="596900" imgH="228600" progId="">
                    <p:embed/>
                    <p:pic>
                      <p:nvPicPr>
                        <p:cNvPr id="0" name="Picture 3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6362" y="4141685"/>
                          <a:ext cx="74610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2250788"/>
                </p:ext>
              </p:extLst>
            </p:nvPr>
          </p:nvGraphicFramePr>
          <p:xfrm>
            <a:off x="2697643" y="4847353"/>
            <a:ext cx="650875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520560" imgH="228600" progId="">
                    <p:embed/>
                  </p:oleObj>
                </mc:Choice>
                <mc:Fallback>
                  <p:oleObj name="Equation" r:id="rId11" imgW="520560" imgH="228600" progId="">
                    <p:embed/>
                    <p:pic>
                      <p:nvPicPr>
                        <p:cNvPr id="0" name="Picture 3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7643" y="4847353"/>
                          <a:ext cx="650875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2276511"/>
                </p:ext>
              </p:extLst>
            </p:nvPr>
          </p:nvGraphicFramePr>
          <p:xfrm>
            <a:off x="6290879" y="4999038"/>
            <a:ext cx="6350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507960" imgH="228600" progId="">
                    <p:embed/>
                  </p:oleObj>
                </mc:Choice>
                <mc:Fallback>
                  <p:oleObj name="Equation" r:id="rId13" imgW="507960" imgH="228600" progId="">
                    <p:embed/>
                    <p:pic>
                      <p:nvPicPr>
                        <p:cNvPr id="0" name="Picture 3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90879" y="4999038"/>
                          <a:ext cx="63500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827457"/>
                </p:ext>
              </p:extLst>
            </p:nvPr>
          </p:nvGraphicFramePr>
          <p:xfrm>
            <a:off x="1768435" y="4955303"/>
            <a:ext cx="1270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26720" imgH="177480" progId="">
                    <p:embed/>
                  </p:oleObj>
                </mc:Choice>
                <mc:Fallback>
                  <p:oleObj name="Equation" r:id="rId15" imgW="126720" imgH="177480" progId="">
                    <p:embed/>
                    <p:pic>
                      <p:nvPicPr>
                        <p:cNvPr id="0" name="Picture 3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8435" y="4955303"/>
                          <a:ext cx="127000" cy="177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0970912"/>
                </p:ext>
              </p:extLst>
            </p:nvPr>
          </p:nvGraphicFramePr>
          <p:xfrm>
            <a:off x="5217060" y="2545685"/>
            <a:ext cx="96795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774364" imgH="228501" progId="">
                    <p:embed/>
                  </p:oleObj>
                </mc:Choice>
                <mc:Fallback>
                  <p:oleObj name="Equation" r:id="rId17" imgW="774364" imgH="228501" progId="">
                    <p:embed/>
                    <p:pic>
                      <p:nvPicPr>
                        <p:cNvPr id="0" name="Picture 3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7060" y="2545685"/>
                          <a:ext cx="96795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2002108"/>
                </p:ext>
              </p:extLst>
            </p:nvPr>
          </p:nvGraphicFramePr>
          <p:xfrm>
            <a:off x="4687010" y="4141685"/>
            <a:ext cx="7299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583947" imgH="228501" progId="">
                    <p:embed/>
                  </p:oleObj>
                </mc:Choice>
                <mc:Fallback>
                  <p:oleObj name="Equation" r:id="rId19" imgW="583947" imgH="228501" progId="">
                    <p:embed/>
                    <p:pic>
                      <p:nvPicPr>
                        <p:cNvPr id="0" name="Picture 3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7010" y="4141685"/>
                          <a:ext cx="72990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8958897"/>
                </p:ext>
              </p:extLst>
            </p:nvPr>
          </p:nvGraphicFramePr>
          <p:xfrm>
            <a:off x="6772325" y="3697835"/>
            <a:ext cx="9522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761669" imgH="228501" progId="">
                    <p:embed/>
                  </p:oleObj>
                </mc:Choice>
                <mc:Fallback>
                  <p:oleObj name="Equation" r:id="rId21" imgW="761669" imgH="228501" progId="">
                    <p:embed/>
                    <p:pic>
                      <p:nvPicPr>
                        <p:cNvPr id="0" name="Picture 3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72325" y="3697835"/>
                          <a:ext cx="95220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TextBox 3"/>
          <p:cNvSpPr txBox="1"/>
          <p:nvPr/>
        </p:nvSpPr>
        <p:spPr>
          <a:xfrm>
            <a:off x="309045" y="1136681"/>
            <a:ext cx="4224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Now, we can continue with the rest of the thermodynamic analysis.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148075" y="2511321"/>
            <a:ext cx="3128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Arial" pitchFamily="34" charset="0"/>
                <a:cs typeface="Arial" pitchFamily="34" charset="0"/>
              </a:rPr>
              <a:t>Nozzle – Exit Velocity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689791"/>
              </p:ext>
            </p:extLst>
          </p:nvPr>
        </p:nvGraphicFramePr>
        <p:xfrm>
          <a:off x="5408190" y="3131824"/>
          <a:ext cx="27209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815840" imgH="482400" progId="">
                  <p:embed/>
                </p:oleObj>
              </mc:Choice>
              <mc:Fallback>
                <p:oleObj name="Equation" r:id="rId23" imgW="1815840" imgH="482400" progId="">
                  <p:embed/>
                  <p:pic>
                    <p:nvPicPr>
                      <p:cNvPr id="0" name="Picture 3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8190" y="3131824"/>
                        <a:ext cx="2720975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478792"/>
              </p:ext>
            </p:extLst>
          </p:nvPr>
        </p:nvGraphicFramePr>
        <p:xfrm>
          <a:off x="6389944" y="3992851"/>
          <a:ext cx="12938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863280" imgH="457200" progId="">
                  <p:embed/>
                </p:oleObj>
              </mc:Choice>
              <mc:Fallback>
                <p:oleObj name="Equation" r:id="rId25" imgW="863280" imgH="457200" progId="">
                  <p:embed/>
                  <p:pic>
                    <p:nvPicPr>
                      <p:cNvPr id="0" name="Picture 3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944" y="3992851"/>
                        <a:ext cx="129381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9045" y="2506877"/>
            <a:ext cx="4515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Arial" pitchFamily="34" charset="0"/>
                <a:cs typeface="Arial" pitchFamily="34" charset="0"/>
              </a:rPr>
              <a:t>Combustion Heat Transfer Rate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440076"/>
              </p:ext>
            </p:extLst>
          </p:nvPr>
        </p:nvGraphicFramePr>
        <p:xfrm>
          <a:off x="1767248" y="3297238"/>
          <a:ext cx="15986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066680" imgH="279360" progId="">
                  <p:embed/>
                </p:oleObj>
              </mc:Choice>
              <mc:Fallback>
                <p:oleObj name="Equation" r:id="rId27" imgW="1066680" imgH="279360" progId="">
                  <p:embed/>
                  <p:pic>
                    <p:nvPicPr>
                      <p:cNvPr id="0" name="Picture 3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7248" y="3297238"/>
                        <a:ext cx="1598612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605" name="Picture 125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40" y="3991210"/>
            <a:ext cx="34385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606" name="Picture 126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135" y="4888390"/>
            <a:ext cx="4286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20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4572000" y="971080"/>
            <a:ext cx="345645" cy="15923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Turbojet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17</a:t>
            </a:fld>
            <a:endParaRPr lang="en-US" dirty="0"/>
          </a:p>
        </p:txBody>
      </p:sp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4725620" y="87765"/>
            <a:ext cx="4326840" cy="2189085"/>
            <a:chOff x="1291325" y="2114688"/>
            <a:chExt cx="6545100" cy="3311372"/>
          </a:xfrm>
        </p:grpSpPr>
        <p:grpSp>
          <p:nvGrpSpPr>
            <p:cNvPr id="42" name="Group 41"/>
            <p:cNvGrpSpPr>
              <a:grpSpLocks noChangeAspect="1"/>
            </p:cNvGrpSpPr>
            <p:nvPr/>
          </p:nvGrpSpPr>
          <p:grpSpPr>
            <a:xfrm>
              <a:off x="1302460" y="2114688"/>
              <a:ext cx="6533965" cy="3311372"/>
              <a:chOff x="603682" y="1882065"/>
              <a:chExt cx="6533965" cy="3311372"/>
            </a:xfrm>
          </p:grpSpPr>
          <p:pic>
            <p:nvPicPr>
              <p:cNvPr id="52" name="Picture 2" descr="Fig09_E9"/>
              <p:cNvPicPr preferRelativeResize="0"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80" t="13512" r="18824" b="8540"/>
              <a:stretch/>
            </p:blipFill>
            <p:spPr bwMode="auto">
              <a:xfrm>
                <a:off x="603682" y="1882065"/>
                <a:ext cx="6533965" cy="33113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3" name="Rectangle 52"/>
              <p:cNvSpPr/>
              <p:nvPr/>
            </p:nvSpPr>
            <p:spPr>
              <a:xfrm>
                <a:off x="5608935" y="1882066"/>
                <a:ext cx="1528712" cy="173895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684275" y="4811580"/>
                <a:ext cx="453372" cy="38185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603682" y="4926795"/>
                <a:ext cx="1087943" cy="26664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3266230" y="3774645"/>
                <a:ext cx="768100" cy="26883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998865" y="4696365"/>
                <a:ext cx="768100" cy="26883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4131011" y="2207101"/>
                <a:ext cx="940254" cy="23043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3112611" y="2379216"/>
                <a:ext cx="1042140" cy="550519"/>
              </a:xfrm>
              <a:prstGeom prst="rect">
                <a:avLst/>
              </a:prstGeom>
              <a:noFill/>
              <a:ln w="9525">
                <a:solidFill>
                  <a:srgbClr val="076797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9354028"/>
                </p:ext>
              </p:extLst>
            </p:nvPr>
          </p:nvGraphicFramePr>
          <p:xfrm>
            <a:off x="1291325" y="3313785"/>
            <a:ext cx="1031850" cy="9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825480" imgH="736560" progId="">
                    <p:embed/>
                  </p:oleObj>
                </mc:Choice>
                <mc:Fallback>
                  <p:oleObj name="Equation" r:id="rId5" imgW="825480" imgH="736560" progId="">
                    <p:embed/>
                    <p:pic>
                      <p:nvPicPr>
                        <p:cNvPr id="0" name="Picture 3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1325" y="3313785"/>
                          <a:ext cx="1031850" cy="920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3109430"/>
                </p:ext>
              </p:extLst>
            </p:nvPr>
          </p:nvGraphicFramePr>
          <p:xfrm>
            <a:off x="2344510" y="2787650"/>
            <a:ext cx="650875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520560" imgH="164880" progId="">
                    <p:embed/>
                  </p:oleObj>
                </mc:Choice>
                <mc:Fallback>
                  <p:oleObj name="Equation" r:id="rId7" imgW="520560" imgH="164880" progId="">
                    <p:embed/>
                    <p:pic>
                      <p:nvPicPr>
                        <p:cNvPr id="0" name="Picture 3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4510" y="2787650"/>
                          <a:ext cx="650875" cy="206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3773512"/>
                </p:ext>
              </p:extLst>
            </p:nvPr>
          </p:nvGraphicFramePr>
          <p:xfrm>
            <a:off x="3236362" y="4141685"/>
            <a:ext cx="7461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596900" imgH="228600" progId="">
                    <p:embed/>
                  </p:oleObj>
                </mc:Choice>
                <mc:Fallback>
                  <p:oleObj name="Equation" r:id="rId9" imgW="596900" imgH="228600" progId="">
                    <p:embed/>
                    <p:pic>
                      <p:nvPicPr>
                        <p:cNvPr id="0" name="Picture 3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6362" y="4141685"/>
                          <a:ext cx="74610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2250788"/>
                </p:ext>
              </p:extLst>
            </p:nvPr>
          </p:nvGraphicFramePr>
          <p:xfrm>
            <a:off x="2697643" y="4847353"/>
            <a:ext cx="650875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520560" imgH="228600" progId="">
                    <p:embed/>
                  </p:oleObj>
                </mc:Choice>
                <mc:Fallback>
                  <p:oleObj name="Equation" r:id="rId11" imgW="520560" imgH="228600" progId="">
                    <p:embed/>
                    <p:pic>
                      <p:nvPicPr>
                        <p:cNvPr id="0" name="Picture 3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7643" y="4847353"/>
                          <a:ext cx="650875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2276511"/>
                </p:ext>
              </p:extLst>
            </p:nvPr>
          </p:nvGraphicFramePr>
          <p:xfrm>
            <a:off x="6290879" y="4999038"/>
            <a:ext cx="6350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507960" imgH="228600" progId="">
                    <p:embed/>
                  </p:oleObj>
                </mc:Choice>
                <mc:Fallback>
                  <p:oleObj name="Equation" r:id="rId13" imgW="507960" imgH="228600" progId="">
                    <p:embed/>
                    <p:pic>
                      <p:nvPicPr>
                        <p:cNvPr id="0" name="Picture 3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90879" y="4999038"/>
                          <a:ext cx="63500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827457"/>
                </p:ext>
              </p:extLst>
            </p:nvPr>
          </p:nvGraphicFramePr>
          <p:xfrm>
            <a:off x="1768435" y="4955303"/>
            <a:ext cx="1270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26720" imgH="177480" progId="">
                    <p:embed/>
                  </p:oleObj>
                </mc:Choice>
                <mc:Fallback>
                  <p:oleObj name="Equation" r:id="rId15" imgW="126720" imgH="177480" progId="">
                    <p:embed/>
                    <p:pic>
                      <p:nvPicPr>
                        <p:cNvPr id="0" name="Picture 3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8435" y="4955303"/>
                          <a:ext cx="127000" cy="177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0970912"/>
                </p:ext>
              </p:extLst>
            </p:nvPr>
          </p:nvGraphicFramePr>
          <p:xfrm>
            <a:off x="5217060" y="2545685"/>
            <a:ext cx="96795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774364" imgH="228501" progId="">
                    <p:embed/>
                  </p:oleObj>
                </mc:Choice>
                <mc:Fallback>
                  <p:oleObj name="Equation" r:id="rId17" imgW="774364" imgH="228501" progId="">
                    <p:embed/>
                    <p:pic>
                      <p:nvPicPr>
                        <p:cNvPr id="0" name="Picture 3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7060" y="2545685"/>
                          <a:ext cx="96795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2002108"/>
                </p:ext>
              </p:extLst>
            </p:nvPr>
          </p:nvGraphicFramePr>
          <p:xfrm>
            <a:off x="4687010" y="4141685"/>
            <a:ext cx="7299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583947" imgH="228501" progId="">
                    <p:embed/>
                  </p:oleObj>
                </mc:Choice>
                <mc:Fallback>
                  <p:oleObj name="Equation" r:id="rId19" imgW="583947" imgH="228501" progId="">
                    <p:embed/>
                    <p:pic>
                      <p:nvPicPr>
                        <p:cNvPr id="0" name="Picture 3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7010" y="4141685"/>
                          <a:ext cx="72990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8958897"/>
                </p:ext>
              </p:extLst>
            </p:nvPr>
          </p:nvGraphicFramePr>
          <p:xfrm>
            <a:off x="6772325" y="3697835"/>
            <a:ext cx="9522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761669" imgH="228501" progId="">
                    <p:embed/>
                  </p:oleObj>
                </mc:Choice>
                <mc:Fallback>
                  <p:oleObj name="Equation" r:id="rId21" imgW="761669" imgH="228501" progId="">
                    <p:embed/>
                    <p:pic>
                      <p:nvPicPr>
                        <p:cNvPr id="0" name="Picture 3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72325" y="3697835"/>
                          <a:ext cx="95220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TextBox 3"/>
          <p:cNvSpPr txBox="1"/>
          <p:nvPr/>
        </p:nvSpPr>
        <p:spPr>
          <a:xfrm>
            <a:off x="309044" y="1196941"/>
            <a:ext cx="4339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Now the propulsive parameters can be calculated,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404939"/>
              </p:ext>
            </p:extLst>
          </p:nvPr>
        </p:nvGraphicFramePr>
        <p:xfrm>
          <a:off x="1141413" y="2351088"/>
          <a:ext cx="1798637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028520" imgH="431640" progId="">
                  <p:embed/>
                </p:oleObj>
              </mc:Choice>
              <mc:Fallback>
                <p:oleObj name="Equation" r:id="rId23" imgW="1028520" imgH="431640" progId="">
                  <p:embed/>
                  <p:pic>
                    <p:nvPicPr>
                      <p:cNvPr id="0" name="Picture 3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413" y="2351088"/>
                        <a:ext cx="1798637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151984"/>
              </p:ext>
            </p:extLst>
          </p:nvPr>
        </p:nvGraphicFramePr>
        <p:xfrm>
          <a:off x="1080529" y="3179700"/>
          <a:ext cx="216693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244520" imgH="253800" progId="">
                  <p:embed/>
                </p:oleObj>
              </mc:Choice>
              <mc:Fallback>
                <p:oleObj name="Equation" r:id="rId25" imgW="1244520" imgH="253800" progId="">
                  <p:embed/>
                  <p:pic>
                    <p:nvPicPr>
                      <p:cNvPr id="0" name="Picture 3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0529" y="3179700"/>
                        <a:ext cx="2166937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66125"/>
              </p:ext>
            </p:extLst>
          </p:nvPr>
        </p:nvGraphicFramePr>
        <p:xfrm>
          <a:off x="582377" y="3658202"/>
          <a:ext cx="2760663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574640" imgH="482400" progId="">
                  <p:embed/>
                </p:oleObj>
              </mc:Choice>
              <mc:Fallback>
                <p:oleObj name="Equation" r:id="rId27" imgW="1574640" imgH="482400" progId="">
                  <p:embed/>
                  <p:pic>
                    <p:nvPicPr>
                      <p:cNvPr id="0" name="Picture 3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377" y="3658202"/>
                        <a:ext cx="2760663" cy="84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7636" name="Picture 13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45" y="2545685"/>
            <a:ext cx="463867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20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4572000" y="971080"/>
            <a:ext cx="345645" cy="15923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Turbojet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18</a:t>
            </a:fld>
            <a:endParaRPr lang="en-US" dirty="0"/>
          </a:p>
        </p:txBody>
      </p:sp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4725620" y="87765"/>
            <a:ext cx="4326840" cy="2189085"/>
            <a:chOff x="1291325" y="2114688"/>
            <a:chExt cx="6545100" cy="3311372"/>
          </a:xfrm>
        </p:grpSpPr>
        <p:grpSp>
          <p:nvGrpSpPr>
            <p:cNvPr id="42" name="Group 41"/>
            <p:cNvGrpSpPr>
              <a:grpSpLocks noChangeAspect="1"/>
            </p:cNvGrpSpPr>
            <p:nvPr/>
          </p:nvGrpSpPr>
          <p:grpSpPr>
            <a:xfrm>
              <a:off x="1302460" y="2114688"/>
              <a:ext cx="6533965" cy="3311372"/>
              <a:chOff x="603682" y="1882065"/>
              <a:chExt cx="6533965" cy="3311372"/>
            </a:xfrm>
          </p:grpSpPr>
          <p:pic>
            <p:nvPicPr>
              <p:cNvPr id="52" name="Picture 2" descr="Fig09_E9"/>
              <p:cNvPicPr preferRelativeResize="0"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80" t="13512" r="18824" b="8540"/>
              <a:stretch/>
            </p:blipFill>
            <p:spPr bwMode="auto">
              <a:xfrm>
                <a:off x="603682" y="1882065"/>
                <a:ext cx="6533965" cy="33113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3" name="Rectangle 52"/>
              <p:cNvSpPr/>
              <p:nvPr/>
            </p:nvSpPr>
            <p:spPr>
              <a:xfrm>
                <a:off x="5608935" y="1882066"/>
                <a:ext cx="1528712" cy="173895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684275" y="4811580"/>
                <a:ext cx="453372" cy="38185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603682" y="4926795"/>
                <a:ext cx="1087943" cy="26664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3266230" y="3774645"/>
                <a:ext cx="768100" cy="26883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998865" y="4696365"/>
                <a:ext cx="768100" cy="26883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4131011" y="2207101"/>
                <a:ext cx="940254" cy="23043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3112611" y="2379216"/>
                <a:ext cx="1042140" cy="550519"/>
              </a:xfrm>
              <a:prstGeom prst="rect">
                <a:avLst/>
              </a:prstGeom>
              <a:noFill/>
              <a:ln w="9525">
                <a:solidFill>
                  <a:srgbClr val="076797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9354028"/>
                </p:ext>
              </p:extLst>
            </p:nvPr>
          </p:nvGraphicFramePr>
          <p:xfrm>
            <a:off x="1291325" y="3313785"/>
            <a:ext cx="1031850" cy="9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825480" imgH="736560" progId="">
                    <p:embed/>
                  </p:oleObj>
                </mc:Choice>
                <mc:Fallback>
                  <p:oleObj name="Equation" r:id="rId5" imgW="825480" imgH="736560" progId="">
                    <p:embed/>
                    <p:pic>
                      <p:nvPicPr>
                        <p:cNvPr id="0" name="Picture 2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1325" y="3313785"/>
                          <a:ext cx="1031850" cy="920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3109430"/>
                </p:ext>
              </p:extLst>
            </p:nvPr>
          </p:nvGraphicFramePr>
          <p:xfrm>
            <a:off x="2344510" y="2787650"/>
            <a:ext cx="650875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520560" imgH="164880" progId="">
                    <p:embed/>
                  </p:oleObj>
                </mc:Choice>
                <mc:Fallback>
                  <p:oleObj name="Equation" r:id="rId7" imgW="520560" imgH="164880" progId="">
                    <p:embed/>
                    <p:pic>
                      <p:nvPicPr>
                        <p:cNvPr id="0" name="Picture 2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4510" y="2787650"/>
                          <a:ext cx="650875" cy="206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3773512"/>
                </p:ext>
              </p:extLst>
            </p:nvPr>
          </p:nvGraphicFramePr>
          <p:xfrm>
            <a:off x="3236362" y="4141685"/>
            <a:ext cx="7461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596900" imgH="228600" progId="">
                    <p:embed/>
                  </p:oleObj>
                </mc:Choice>
                <mc:Fallback>
                  <p:oleObj name="Equation" r:id="rId9" imgW="596900" imgH="228600" progId="">
                    <p:embed/>
                    <p:pic>
                      <p:nvPicPr>
                        <p:cNvPr id="0" name="Picture 2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6362" y="4141685"/>
                          <a:ext cx="74610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2250788"/>
                </p:ext>
              </p:extLst>
            </p:nvPr>
          </p:nvGraphicFramePr>
          <p:xfrm>
            <a:off x="2697643" y="4847353"/>
            <a:ext cx="650875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520560" imgH="228600" progId="">
                    <p:embed/>
                  </p:oleObj>
                </mc:Choice>
                <mc:Fallback>
                  <p:oleObj name="Equation" r:id="rId11" imgW="520560" imgH="228600" progId="">
                    <p:embed/>
                    <p:pic>
                      <p:nvPicPr>
                        <p:cNvPr id="0" name="Picture 2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7643" y="4847353"/>
                          <a:ext cx="650875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2276511"/>
                </p:ext>
              </p:extLst>
            </p:nvPr>
          </p:nvGraphicFramePr>
          <p:xfrm>
            <a:off x="6290879" y="4999038"/>
            <a:ext cx="6350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507960" imgH="228600" progId="">
                    <p:embed/>
                  </p:oleObj>
                </mc:Choice>
                <mc:Fallback>
                  <p:oleObj name="Equation" r:id="rId13" imgW="507960" imgH="228600" progId="">
                    <p:embed/>
                    <p:pic>
                      <p:nvPicPr>
                        <p:cNvPr id="0" name="Picture 2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90879" y="4999038"/>
                          <a:ext cx="63500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827457"/>
                </p:ext>
              </p:extLst>
            </p:nvPr>
          </p:nvGraphicFramePr>
          <p:xfrm>
            <a:off x="1768435" y="4955303"/>
            <a:ext cx="1270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26720" imgH="177480" progId="">
                    <p:embed/>
                  </p:oleObj>
                </mc:Choice>
                <mc:Fallback>
                  <p:oleObj name="Equation" r:id="rId15" imgW="126720" imgH="177480" progId="">
                    <p:embed/>
                    <p:pic>
                      <p:nvPicPr>
                        <p:cNvPr id="0" name="Picture 2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8435" y="4955303"/>
                          <a:ext cx="127000" cy="177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0970912"/>
                </p:ext>
              </p:extLst>
            </p:nvPr>
          </p:nvGraphicFramePr>
          <p:xfrm>
            <a:off x="5217060" y="2545685"/>
            <a:ext cx="96795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774364" imgH="228501" progId="">
                    <p:embed/>
                  </p:oleObj>
                </mc:Choice>
                <mc:Fallback>
                  <p:oleObj name="Equation" r:id="rId17" imgW="774364" imgH="228501" progId="">
                    <p:embed/>
                    <p:pic>
                      <p:nvPicPr>
                        <p:cNvPr id="0" name="Picture 2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7060" y="2545685"/>
                          <a:ext cx="96795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2002108"/>
                </p:ext>
              </p:extLst>
            </p:nvPr>
          </p:nvGraphicFramePr>
          <p:xfrm>
            <a:off x="4687010" y="4141685"/>
            <a:ext cx="7299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583947" imgH="228501" progId="">
                    <p:embed/>
                  </p:oleObj>
                </mc:Choice>
                <mc:Fallback>
                  <p:oleObj name="Equation" r:id="rId19" imgW="583947" imgH="228501" progId="">
                    <p:embed/>
                    <p:pic>
                      <p:nvPicPr>
                        <p:cNvPr id="0" name="Picture 2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7010" y="4141685"/>
                          <a:ext cx="72990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8958897"/>
                </p:ext>
              </p:extLst>
            </p:nvPr>
          </p:nvGraphicFramePr>
          <p:xfrm>
            <a:off x="6772325" y="3697835"/>
            <a:ext cx="9522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761669" imgH="228501" progId="">
                    <p:embed/>
                  </p:oleObj>
                </mc:Choice>
                <mc:Fallback>
                  <p:oleObj name="Equation" r:id="rId21" imgW="761669" imgH="228501" progId="">
                    <p:embed/>
                    <p:pic>
                      <p:nvPicPr>
                        <p:cNvPr id="0" name="Picture 2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72325" y="3697835"/>
                          <a:ext cx="95220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TextBox 3"/>
          <p:cNvSpPr txBox="1"/>
          <p:nvPr/>
        </p:nvSpPr>
        <p:spPr>
          <a:xfrm>
            <a:off x="309045" y="1196942"/>
            <a:ext cx="355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Solution (Key Variables):</a:t>
            </a:r>
          </a:p>
        </p:txBody>
      </p:sp>
      <p:pic>
        <p:nvPicPr>
          <p:cNvPr id="278656" name="Picture 128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"/>
          <a:stretch/>
        </p:blipFill>
        <p:spPr bwMode="auto">
          <a:xfrm>
            <a:off x="1843088" y="2494624"/>
            <a:ext cx="5457825" cy="319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20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Turbojet Example –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3870" y="1163105"/>
            <a:ext cx="8352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How is the energy input to this engine distributed?</a:t>
            </a:r>
          </a:p>
        </p:txBody>
      </p:sp>
      <p:pic>
        <p:nvPicPr>
          <p:cNvPr id="7" name="Picture 2" descr="Fig04_P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 l="10557" t="9120" b="17921"/>
          <a:stretch>
            <a:fillRect/>
          </a:stretch>
        </p:blipFill>
        <p:spPr bwMode="auto">
          <a:xfrm>
            <a:off x="327120" y="2880085"/>
            <a:ext cx="4230015" cy="153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88715" y="3264135"/>
            <a:ext cx="345645" cy="84491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40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420557"/>
              </p:ext>
            </p:extLst>
          </p:nvPr>
        </p:nvGraphicFramePr>
        <p:xfrm>
          <a:off x="1584325" y="2078038"/>
          <a:ext cx="163830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91880" imgH="253800" progId="">
                  <p:embed/>
                </p:oleObj>
              </mc:Choice>
              <mc:Fallback>
                <p:oleObj name="Equation" r:id="rId5" imgW="1091880" imgH="253800" progId="">
                  <p:embed/>
                  <p:pic>
                    <p:nvPicPr>
                      <p:cNvPr id="0" name="Picture 2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325" y="2078038"/>
                        <a:ext cx="1638300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455809"/>
              </p:ext>
            </p:extLst>
          </p:nvPr>
        </p:nvGraphicFramePr>
        <p:xfrm>
          <a:off x="270640" y="4466955"/>
          <a:ext cx="1031850" cy="9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25480" imgH="736560" progId="">
                  <p:embed/>
                </p:oleObj>
              </mc:Choice>
              <mc:Fallback>
                <p:oleObj name="Equation" r:id="rId7" imgW="825480" imgH="736560" progId="">
                  <p:embed/>
                  <p:pic>
                    <p:nvPicPr>
                      <p:cNvPr id="0" name="Picture 2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40" y="4466955"/>
                        <a:ext cx="1031850" cy="9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0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031439"/>
              </p:ext>
            </p:extLst>
          </p:nvPr>
        </p:nvGraphicFramePr>
        <p:xfrm>
          <a:off x="3496660" y="1892800"/>
          <a:ext cx="1031850" cy="9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25480" imgH="736560" progId="">
                  <p:embed/>
                </p:oleObj>
              </mc:Choice>
              <mc:Fallback>
                <p:oleObj name="Equation" r:id="rId9" imgW="825480" imgH="736560" progId="">
                  <p:embed/>
                  <p:pic>
                    <p:nvPicPr>
                      <p:cNvPr id="0" name="Picture 2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6660" y="1892800"/>
                        <a:ext cx="1031850" cy="9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Down Arrow 13"/>
          <p:cNvSpPr/>
          <p:nvPr/>
        </p:nvSpPr>
        <p:spPr>
          <a:xfrm>
            <a:off x="2344510" y="2545685"/>
            <a:ext cx="384050" cy="883315"/>
          </a:xfrm>
          <a:prstGeom prst="downArrow">
            <a:avLst/>
          </a:prstGeom>
          <a:solidFill>
            <a:schemeClr val="accent5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40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032405"/>
              </p:ext>
            </p:extLst>
          </p:nvPr>
        </p:nvGraphicFramePr>
        <p:xfrm>
          <a:off x="4533595" y="2777883"/>
          <a:ext cx="39401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603160" imgH="279360" progId="">
                  <p:embed/>
                </p:oleObj>
              </mc:Choice>
              <mc:Fallback>
                <p:oleObj name="Equation" r:id="rId11" imgW="2603160" imgH="279360" progId="">
                  <p:embed/>
                  <p:pic>
                    <p:nvPicPr>
                      <p:cNvPr id="0" name="Picture 2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595" y="2777883"/>
                        <a:ext cx="3940175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0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235476"/>
              </p:ext>
            </p:extLst>
          </p:nvPr>
        </p:nvGraphicFramePr>
        <p:xfrm>
          <a:off x="3803900" y="4064235"/>
          <a:ext cx="441483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920680" imgH="393480" progId="">
                  <p:embed/>
                </p:oleObj>
              </mc:Choice>
              <mc:Fallback>
                <p:oleObj name="Equation" r:id="rId13" imgW="2920680" imgH="393480" progId="">
                  <p:embed/>
                  <p:pic>
                    <p:nvPicPr>
                      <p:cNvPr id="0" name="Picture 2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900" y="4064235"/>
                        <a:ext cx="4414838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Connector 29"/>
          <p:cNvCxnSpPr>
            <a:endCxn id="7" idx="3"/>
          </p:cNvCxnSpPr>
          <p:nvPr/>
        </p:nvCxnSpPr>
        <p:spPr>
          <a:xfrm flipV="1">
            <a:off x="2536535" y="3648185"/>
            <a:ext cx="2020600" cy="11245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40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01240"/>
              </p:ext>
            </p:extLst>
          </p:nvPr>
        </p:nvGraphicFramePr>
        <p:xfrm>
          <a:off x="6462713" y="4968015"/>
          <a:ext cx="2484437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650960" imgH="253800" progId="">
                  <p:embed/>
                </p:oleObj>
              </mc:Choice>
              <mc:Fallback>
                <p:oleObj name="Equation" r:id="rId15" imgW="1650960" imgH="253800" progId="">
                  <p:embed/>
                  <p:pic>
                    <p:nvPicPr>
                      <p:cNvPr id="0" name="Picture 2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2713" y="4968015"/>
                        <a:ext cx="2484437" cy="382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Connector 32"/>
          <p:cNvCxnSpPr/>
          <p:nvPr/>
        </p:nvCxnSpPr>
        <p:spPr>
          <a:xfrm rot="5400000">
            <a:off x="4091938" y="3678632"/>
            <a:ext cx="883315" cy="0"/>
          </a:xfrm>
          <a:prstGeom prst="line">
            <a:avLst/>
          </a:prstGeom>
          <a:ln w="38100">
            <a:solidFill>
              <a:schemeClr val="accent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224885" y="4889852"/>
            <a:ext cx="0" cy="268835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224883" y="5158687"/>
            <a:ext cx="1036937" cy="1588"/>
          </a:xfrm>
          <a:prstGeom prst="straightConnector1">
            <a:avLst/>
          </a:prstGeom>
          <a:ln w="3810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409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137046"/>
              </p:ext>
            </p:extLst>
          </p:nvPr>
        </p:nvGraphicFramePr>
        <p:xfrm>
          <a:off x="5795807" y="5465927"/>
          <a:ext cx="315436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095200" imgH="253800" progId="">
                  <p:embed/>
                </p:oleObj>
              </mc:Choice>
              <mc:Fallback>
                <p:oleObj name="Equation" r:id="rId17" imgW="2095200" imgH="253800" progId="">
                  <p:embed/>
                  <p:pic>
                    <p:nvPicPr>
                      <p:cNvPr id="0" name="Picture 2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807" y="5465927"/>
                        <a:ext cx="3154363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Straight Arrow Connector 41"/>
          <p:cNvCxnSpPr/>
          <p:nvPr/>
        </p:nvCxnSpPr>
        <p:spPr>
          <a:xfrm>
            <a:off x="5224883" y="5656364"/>
            <a:ext cx="499267" cy="1588"/>
          </a:xfrm>
          <a:prstGeom prst="straightConnector1">
            <a:avLst/>
          </a:prstGeom>
          <a:ln w="3810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 flipH="1" flipV="1">
            <a:off x="2421320" y="3544215"/>
            <a:ext cx="23043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224883" y="5160275"/>
            <a:ext cx="2" cy="49608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31933" y="2407108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excess thermal energy transfer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02465" y="3767397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kinetic energy production rate</a:t>
            </a:r>
          </a:p>
        </p:txBody>
      </p:sp>
    </p:spTree>
    <p:extLst>
      <p:ext uri="{BB962C8B-B14F-4D97-AF65-F5344CB8AC3E}">
        <p14:creationId xmlns:p14="http://schemas.microsoft.com/office/powerpoint/2010/main" val="245294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Aircraft Propulsion</a:t>
            </a: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2665" y="1278345"/>
            <a:ext cx="8220075" cy="480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Thrust produced by increasing the kinetic energy of the air in the opposite direction of flight</a:t>
            </a:r>
          </a:p>
          <a:p>
            <a:r>
              <a:rPr lang="en-US" dirty="0"/>
              <a:t>Slight acceleration of a large mass of air</a:t>
            </a:r>
          </a:p>
          <a:p>
            <a:pPr lvl="1"/>
            <a:r>
              <a:rPr lang="en-US" dirty="0"/>
              <a:t>Engine driving a propeller</a:t>
            </a:r>
          </a:p>
          <a:p>
            <a:r>
              <a:rPr lang="en-US" dirty="0"/>
              <a:t>Large acceleration of a small mass of air</a:t>
            </a:r>
          </a:p>
          <a:p>
            <a:pPr lvl="1"/>
            <a:r>
              <a:rPr lang="en-US" dirty="0"/>
              <a:t>Turbojet or turbofan engine</a:t>
            </a:r>
          </a:p>
          <a:p>
            <a:r>
              <a:rPr lang="en-US" dirty="0"/>
              <a:t>Combination of both</a:t>
            </a:r>
          </a:p>
          <a:p>
            <a:pPr lvl="1"/>
            <a:r>
              <a:rPr lang="en-US" dirty="0"/>
              <a:t>Turboprop engine</a:t>
            </a: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78615" y="6405110"/>
            <a:ext cx="773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890861-4B16-40B9-9EE8-90F7D404DB3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15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7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7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7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7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7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Aircraft Gas Turbine Engines</a:t>
            </a:r>
          </a:p>
        </p:txBody>
      </p:sp>
      <p:pic>
        <p:nvPicPr>
          <p:cNvPr id="5" name="Picture 2" descr="Fig09_2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6" cstate="print"/>
          <a:srcRect t="-1" r="50879" b="55966"/>
          <a:stretch/>
        </p:blipFill>
        <p:spPr bwMode="auto">
          <a:xfrm>
            <a:off x="885121" y="1201509"/>
            <a:ext cx="3624736" cy="193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706449" y="2721055"/>
            <a:ext cx="232788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Turboprop</a:t>
            </a:r>
          </a:p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Small commuter planes</a:t>
            </a:r>
          </a:p>
        </p:txBody>
      </p:sp>
      <p:pic>
        <p:nvPicPr>
          <p:cNvPr id="10" name="Picture 2" descr="Fig04_P4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98865" y="3928265"/>
            <a:ext cx="4729280" cy="210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1883650" y="4497616"/>
            <a:ext cx="921720" cy="80650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07770" y="5611361"/>
            <a:ext cx="1113745" cy="5760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hlinkClick r:id="rId8"/>
          </p:cNvPr>
          <p:cNvSpPr txBox="1"/>
          <p:nvPr/>
        </p:nvSpPr>
        <p:spPr>
          <a:xfrm>
            <a:off x="1422790" y="4542745"/>
            <a:ext cx="130337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Turbojet</a:t>
            </a:r>
          </a:p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high speeds</a:t>
            </a:r>
          </a:p>
        </p:txBody>
      </p:sp>
      <p:sp>
        <p:nvSpPr>
          <p:cNvPr id="15" name="Slide Number Placeholder 2"/>
          <p:cNvSpPr txBox="1">
            <a:spLocks/>
          </p:cNvSpPr>
          <p:nvPr/>
        </p:nvSpPr>
        <p:spPr>
          <a:xfrm>
            <a:off x="78615" y="6405110"/>
            <a:ext cx="773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890861-4B16-40B9-9EE8-90F7D404DB3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4" name="Picture 2" descr="Fig09_22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6" cstate="print"/>
          <a:srcRect l="51627" t="-1" b="56117"/>
          <a:stretch/>
        </p:blipFill>
        <p:spPr bwMode="auto">
          <a:xfrm>
            <a:off x="4694808" y="1208161"/>
            <a:ext cx="3569537" cy="193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>
            <a:hlinkClick r:id="rId9"/>
          </p:cNvPr>
          <p:cNvSpPr txBox="1"/>
          <p:nvPr/>
        </p:nvSpPr>
        <p:spPr>
          <a:xfrm>
            <a:off x="6087688" y="2781269"/>
            <a:ext cx="256672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Turbofan</a:t>
            </a:r>
          </a:p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Larger passenger airliners</a:t>
            </a:r>
          </a:p>
        </p:txBody>
      </p:sp>
    </p:spTree>
    <p:extLst>
      <p:ext uri="{BB962C8B-B14F-4D97-AF65-F5344CB8AC3E}">
        <p14:creationId xmlns:p14="http://schemas.microsoft.com/office/powerpoint/2010/main" val="342729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Turbojet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2" descr="Fig09_20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 b="5804"/>
          <a:stretch>
            <a:fillRect/>
          </a:stretch>
        </p:blipFill>
        <p:spPr bwMode="auto">
          <a:xfrm>
            <a:off x="385855" y="1305355"/>
            <a:ext cx="8229600" cy="335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9475" y="1086295"/>
            <a:ext cx="2051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Ideal Turbojet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16200000" flipH="1">
            <a:off x="5992987" y="3352189"/>
            <a:ext cx="384047" cy="1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30655" y="3813050"/>
            <a:ext cx="245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Ram effect - pressure rise with deceleration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185010" y="3352190"/>
            <a:ext cx="192025" cy="0"/>
          </a:xfrm>
          <a:prstGeom prst="line">
            <a:avLst/>
          </a:prstGeom>
          <a:ln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6069795" y="3659430"/>
            <a:ext cx="614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77035" y="3966670"/>
            <a:ext cx="192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7990045" y="2353660"/>
            <a:ext cx="537670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08200" y="2430470"/>
            <a:ext cx="1728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Arial" pitchFamily="34" charset="0"/>
                <a:cs typeface="Arial" pitchFamily="34" charset="0"/>
              </a:rPr>
              <a:t>Pressure drop with acceleration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7106730" y="2315255"/>
            <a:ext cx="1152150" cy="1"/>
          </a:xfrm>
          <a:prstGeom prst="line">
            <a:avLst/>
          </a:prstGeom>
          <a:ln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7029920" y="2392065"/>
            <a:ext cx="1536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1070" y="4696365"/>
            <a:ext cx="79816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a-1 Isentropic increase in pressure (diffuser)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1-2 Isentropic compression (compressor)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2-3 Isobaric heat addition (combustion chamber)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3-4 Isentropic expansion (turbine)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4-5 Isentropic decrease in pressure with an increase in fluid velocity (nozzle)</a:t>
            </a:r>
          </a:p>
        </p:txBody>
      </p:sp>
    </p:spTree>
    <p:extLst>
      <p:ext uri="{BB962C8B-B14F-4D97-AF65-F5344CB8AC3E}">
        <p14:creationId xmlns:p14="http://schemas.microsoft.com/office/powerpoint/2010/main" val="340276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Turbojet with an Afterburner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2" descr="Fig09_2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92092"/>
            <a:ext cx="8229600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5855" y="4888390"/>
            <a:ext cx="8372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The turbine exhaust is already hot.  The afterburner reheats this exhaust to a higher temperature which provides a higher nozzle exit velocity</a:t>
            </a:r>
          </a:p>
        </p:txBody>
      </p:sp>
    </p:spTree>
    <p:extLst>
      <p:ext uri="{BB962C8B-B14F-4D97-AF65-F5344CB8AC3E}">
        <p14:creationId xmlns:p14="http://schemas.microsoft.com/office/powerpoint/2010/main" val="982348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Turbojet Irreversibilities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2" descr="Fig09_20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 r="42133" b="5804"/>
          <a:stretch>
            <a:fillRect/>
          </a:stretch>
        </p:blipFill>
        <p:spPr bwMode="auto">
          <a:xfrm>
            <a:off x="385855" y="1305355"/>
            <a:ext cx="4762220" cy="335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40100" y="1547155"/>
            <a:ext cx="338586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Isentropic efficiencies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- Diffuser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- Compressor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- Turbine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- Nozzle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Fluid Friction effects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- Combustion chamber</a:t>
            </a:r>
          </a:p>
        </p:txBody>
      </p:sp>
    </p:spTree>
    <p:extLst>
      <p:ext uri="{BB962C8B-B14F-4D97-AF65-F5344CB8AC3E}">
        <p14:creationId xmlns:p14="http://schemas.microsoft.com/office/powerpoint/2010/main" val="158426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Turbojet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1883650" y="1623340"/>
            <a:ext cx="6989710" cy="3586256"/>
            <a:chOff x="385855" y="1201510"/>
            <a:chExt cx="8487505" cy="4354740"/>
          </a:xfrm>
        </p:grpSpPr>
        <p:pic>
          <p:nvPicPr>
            <p:cNvPr id="4" name="Picture 2" descr="Fig09_E9"/>
            <p:cNvPicPr preferRelativeResize="0"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1308100"/>
              <a:ext cx="8229600" cy="424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5493720" y="1201510"/>
              <a:ext cx="3379640" cy="257313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722680" y="4811580"/>
              <a:ext cx="1305770" cy="26883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85855" y="4888389"/>
              <a:ext cx="1305770" cy="65288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98865" y="4696365"/>
              <a:ext cx="1305770" cy="30724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111140" y="2238445"/>
              <a:ext cx="883315" cy="1536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87950" y="2392065"/>
              <a:ext cx="154840" cy="1932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27825" y="3774645"/>
              <a:ext cx="883315" cy="30724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892807"/>
              </p:ext>
            </p:extLst>
          </p:nvPr>
        </p:nvGraphicFramePr>
        <p:xfrm>
          <a:off x="261938" y="4767263"/>
          <a:ext cx="3192462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20760" imgH="457200" progId="">
                  <p:embed/>
                </p:oleObj>
              </mc:Choice>
              <mc:Fallback>
                <p:oleObj name="Equation" r:id="rId5" imgW="2120760" imgH="457200" progId="">
                  <p:embed/>
                  <p:pic>
                    <p:nvPicPr>
                      <p:cNvPr id="0" name="Picture 2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4767263"/>
                        <a:ext cx="3192462" cy="687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3" name="Object 3"/>
          <p:cNvGraphicFramePr>
            <a:graphicFrameLocks noChangeAspect="1"/>
          </p:cNvGraphicFramePr>
          <p:nvPr/>
        </p:nvGraphicFramePr>
        <p:xfrm>
          <a:off x="1538005" y="2968140"/>
          <a:ext cx="152876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16000" imgH="279400" progId="">
                  <p:embed/>
                </p:oleObj>
              </mc:Choice>
              <mc:Fallback>
                <p:oleObj name="Equation" r:id="rId7" imgW="1016000" imgH="279400" progId="">
                  <p:embed/>
                  <p:pic>
                    <p:nvPicPr>
                      <p:cNvPr id="0" name="Picture 2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005" y="2968140"/>
                        <a:ext cx="1528762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705129"/>
              </p:ext>
            </p:extLst>
          </p:nvPr>
        </p:nvGraphicFramePr>
        <p:xfrm>
          <a:off x="6077232" y="2816288"/>
          <a:ext cx="152876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15920" imgH="279360" progId="">
                  <p:embed/>
                </p:oleObj>
              </mc:Choice>
              <mc:Fallback>
                <p:oleObj name="Equation" r:id="rId9" imgW="1015920" imgH="279360" progId="">
                  <p:embed/>
                  <p:pic>
                    <p:nvPicPr>
                      <p:cNvPr id="0" name="Picture 2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7232" y="2816288"/>
                        <a:ext cx="1528763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5" name="Object 5"/>
          <p:cNvGraphicFramePr>
            <a:graphicFrameLocks noChangeAspect="1"/>
          </p:cNvGraphicFramePr>
          <p:nvPr/>
        </p:nvGraphicFramePr>
        <p:xfrm>
          <a:off x="3765550" y="1779352"/>
          <a:ext cx="160496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66800" imgH="279400" progId="">
                  <p:embed/>
                </p:oleObj>
              </mc:Choice>
              <mc:Fallback>
                <p:oleObj name="Equation" r:id="rId11" imgW="1066800" imgH="279400" progId="">
                  <p:embed/>
                  <p:pic>
                    <p:nvPicPr>
                      <p:cNvPr id="0" name="Picture 2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5550" y="1779352"/>
                        <a:ext cx="1604963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897212"/>
              </p:ext>
            </p:extLst>
          </p:nvPr>
        </p:nvGraphicFramePr>
        <p:xfrm>
          <a:off x="5067300" y="4783138"/>
          <a:ext cx="320992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133360" imgH="457200" progId="">
                  <p:embed/>
                </p:oleObj>
              </mc:Choice>
              <mc:Fallback>
                <p:oleObj name="Equation" r:id="rId13" imgW="2133360" imgH="457200" progId="">
                  <p:embed/>
                  <p:pic>
                    <p:nvPicPr>
                      <p:cNvPr id="0" name="Picture 2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0" y="4783138"/>
                        <a:ext cx="3209925" cy="687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15550" y="1161675"/>
            <a:ext cx="6875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First Law analysis of the components in the cycle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73470" y="3774645"/>
            <a:ext cx="19970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Air is the working fluid throughout the complete cycle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55315" y="1700775"/>
            <a:ext cx="29571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Combustion is replaced with a heat transfer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110360" y="2574524"/>
            <a:ext cx="896645" cy="497150"/>
          </a:xfrm>
          <a:prstGeom prst="rect">
            <a:avLst/>
          </a:prstGeom>
          <a:noFill/>
          <a:ln w="12700">
            <a:solidFill>
              <a:srgbClr val="076797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11970"/>
              </p:ext>
            </p:extLst>
          </p:nvPr>
        </p:nvGraphicFramePr>
        <p:xfrm>
          <a:off x="1068388" y="5381625"/>
          <a:ext cx="1646237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91880" imgH="457200" progId="">
                  <p:embed/>
                </p:oleObj>
              </mc:Choice>
              <mc:Fallback>
                <p:oleObj name="Equation" r:id="rId15" imgW="1091880" imgH="457200" progId="">
                  <p:embed/>
                  <p:pic>
                    <p:nvPicPr>
                      <p:cNvPr id="0" name="Picture 2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5381625"/>
                        <a:ext cx="1646237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184335"/>
              </p:ext>
            </p:extLst>
          </p:nvPr>
        </p:nvGraphicFramePr>
        <p:xfrm>
          <a:off x="6069795" y="3257488"/>
          <a:ext cx="2235200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485720" imgH="241200" progId="">
                  <p:embed/>
                </p:oleObj>
              </mc:Choice>
              <mc:Fallback>
                <p:oleObj name="Equation" r:id="rId17" imgW="1485720" imgH="241200" progId="">
                  <p:embed/>
                  <p:pic>
                    <p:nvPicPr>
                      <p:cNvPr id="0" name="Picture 2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9795" y="3257488"/>
                        <a:ext cx="2235200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366416"/>
              </p:ext>
            </p:extLst>
          </p:nvPr>
        </p:nvGraphicFramePr>
        <p:xfrm>
          <a:off x="5802313" y="5467350"/>
          <a:ext cx="2198687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460160" imgH="330120" progId="">
                  <p:embed/>
                </p:oleObj>
              </mc:Choice>
              <mc:Fallback>
                <p:oleObj name="Equation" r:id="rId19" imgW="1460160" imgH="330120" progId="">
                  <p:embed/>
                  <p:pic>
                    <p:nvPicPr>
                      <p:cNvPr id="0" name="Picture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2313" y="5467350"/>
                        <a:ext cx="2198687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163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Turbojet Performance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1680" y="2660900"/>
            <a:ext cx="7264010" cy="3418045"/>
          </a:xfrm>
        </p:spPr>
        <p:txBody>
          <a:bodyPr>
            <a:normAutofit/>
          </a:bodyPr>
          <a:lstStyle/>
          <a:p>
            <a:r>
              <a:rPr lang="en-US" sz="2400" dirty="0"/>
              <a:t>Propulsive Force (Thrust)</a:t>
            </a:r>
          </a:p>
          <a:p>
            <a:pPr lvl="1"/>
            <a:r>
              <a:rPr lang="en-US" sz="2000" dirty="0"/>
              <a:t>The force resulting from the velocity at the nozzle exit</a:t>
            </a:r>
          </a:p>
          <a:p>
            <a:r>
              <a:rPr lang="en-US" sz="2400" dirty="0"/>
              <a:t>Propulsive Power</a:t>
            </a:r>
          </a:p>
          <a:p>
            <a:pPr lvl="1"/>
            <a:r>
              <a:rPr lang="en-US" sz="2000" dirty="0"/>
              <a:t>The equivalent power developed by the thrust of the engine</a:t>
            </a:r>
          </a:p>
          <a:p>
            <a:r>
              <a:rPr lang="en-US" sz="2400" dirty="0"/>
              <a:t>Propulsive Efficiency</a:t>
            </a:r>
          </a:p>
          <a:p>
            <a:pPr lvl="1"/>
            <a:r>
              <a:rPr lang="en-US" sz="2000" dirty="0"/>
              <a:t>Relationship between propulsive power and the rate of kinetic energy production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7450" y="1253828"/>
            <a:ext cx="8602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There is no net power output of the turbojet engine.  Therefore, the idea of net power and thermal efficiency are not meaningful.  In turbojet engines, performance is measured by,</a:t>
            </a:r>
          </a:p>
        </p:txBody>
      </p:sp>
    </p:spTree>
    <p:extLst>
      <p:ext uri="{BB962C8B-B14F-4D97-AF65-F5344CB8AC3E}">
        <p14:creationId xmlns:p14="http://schemas.microsoft.com/office/powerpoint/2010/main" val="135228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Turbojet Performance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9475" y="1278320"/>
            <a:ext cx="3658374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u="sng" dirty="0">
                <a:latin typeface="Arial" pitchFamily="34" charset="0"/>
                <a:cs typeface="Arial" pitchFamily="34" charset="0"/>
              </a:rPr>
              <a:t>Propulsive Force (Thrust)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017360"/>
              </p:ext>
            </p:extLst>
          </p:nvPr>
        </p:nvGraphicFramePr>
        <p:xfrm>
          <a:off x="1095375" y="2735263"/>
          <a:ext cx="2576513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120" imgH="495000" progId="">
                  <p:embed/>
                </p:oleObj>
              </mc:Choice>
              <mc:Fallback>
                <p:oleObj name="Equation" r:id="rId4" imgW="1473120" imgH="495000" progId="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75" y="2735263"/>
                        <a:ext cx="2576513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974952" y="1278320"/>
            <a:ext cx="3659976" cy="13542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 u="sng" dirty="0">
                <a:latin typeface="Arial" pitchFamily="34" charset="0"/>
                <a:cs typeface="Arial" pitchFamily="34" charset="0"/>
              </a:rPr>
              <a:t>Propulsive Power</a:t>
            </a:r>
          </a:p>
          <a:p>
            <a:pPr algn="ctr" eaLnBrk="1" hangingPunct="1"/>
            <a:endParaRPr lang="en-US" dirty="0"/>
          </a:p>
          <a:p>
            <a:pPr algn="ctr" eaLnBrk="1" hangingPunct="1"/>
            <a:r>
              <a:rPr lang="en-US" sz="2000" dirty="0">
                <a:latin typeface="Arial" pitchFamily="34" charset="0"/>
                <a:cs typeface="Arial" pitchFamily="34" charset="0"/>
              </a:rPr>
              <a:t>The power developed from the</a:t>
            </a:r>
          </a:p>
          <a:p>
            <a:pPr algn="ctr" eaLnBrk="1" hangingPunct="1"/>
            <a:r>
              <a:rPr lang="en-US" sz="2000" dirty="0">
                <a:latin typeface="Arial" pitchFamily="34" charset="0"/>
                <a:cs typeface="Arial" pitchFamily="34" charset="0"/>
              </a:rPr>
              <a:t>thrust of the engine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958915"/>
              </p:ext>
            </p:extLst>
          </p:nvPr>
        </p:nvGraphicFramePr>
        <p:xfrm>
          <a:off x="5876660" y="2872460"/>
          <a:ext cx="14605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38080" imgH="253800" progId="">
                  <p:embed/>
                </p:oleObj>
              </mc:Choice>
              <mc:Fallback>
                <p:oleObj name="Equation" r:id="rId6" imgW="838080" imgH="253800" progId="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6660" y="2872460"/>
                        <a:ext cx="146050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732165" y="2197038"/>
            <a:ext cx="70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in 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305300" y="2200040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exit (5)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85855" y="4450922"/>
            <a:ext cx="407093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000" dirty="0">
                <a:latin typeface="Arial" pitchFamily="34" charset="0"/>
                <a:cs typeface="Arial" pitchFamily="34" charset="0"/>
              </a:rPr>
              <a:t>In this equation, the velocities are relative to the aircraft (engine).  For an aircraft traveling in still air,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662144"/>
              </p:ext>
            </p:extLst>
          </p:nvPr>
        </p:nvGraphicFramePr>
        <p:xfrm>
          <a:off x="1384385" y="5619853"/>
          <a:ext cx="175260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02865" imgH="241195" progId="">
                  <p:embed/>
                </p:oleObj>
              </mc:Choice>
              <mc:Fallback>
                <p:oleObj name="Equation" r:id="rId8" imgW="1002865" imgH="241195" progId="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85" y="5619853"/>
                        <a:ext cx="1752600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2" descr="Fig04_P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 l="18415" t="9120" b="17921"/>
          <a:stretch>
            <a:fillRect/>
          </a:stretch>
        </p:blipFill>
        <p:spPr bwMode="auto">
          <a:xfrm>
            <a:off x="1633555" y="1872263"/>
            <a:ext cx="1594935" cy="63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3151680" y="2197038"/>
            <a:ext cx="307810" cy="30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76737" y="1815990"/>
            <a:ext cx="1613348" cy="76810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lg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269835" y="2200040"/>
            <a:ext cx="3468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360831"/>
              </p:ext>
            </p:extLst>
          </p:nvPr>
        </p:nvGraphicFramePr>
        <p:xfrm>
          <a:off x="1077145" y="3697835"/>
          <a:ext cx="18002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28520" imgH="431640" progId="">
                  <p:embed/>
                </p:oleObj>
              </mc:Choice>
              <mc:Fallback>
                <p:oleObj name="Equation" r:id="rId11" imgW="1028520" imgH="431640" progId="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145" y="3697835"/>
                        <a:ext cx="1800225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731447"/>
              </p:ext>
            </p:extLst>
          </p:nvPr>
        </p:nvGraphicFramePr>
        <p:xfrm>
          <a:off x="5877770" y="3357313"/>
          <a:ext cx="2389188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71600" imgH="482400" progId="">
                  <p:embed/>
                </p:oleObj>
              </mc:Choice>
              <mc:Fallback>
                <p:oleObj name="Equation" r:id="rId13" imgW="1371600" imgH="482400" progId="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7770" y="3357313"/>
                        <a:ext cx="2389188" cy="839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106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13" grpId="0"/>
      <p:bldP spid="14" grpId="0"/>
      <p:bldP spid="11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Balmer Thermodynamics">
      <a:dk1>
        <a:srgbClr val="000000"/>
      </a:dk1>
      <a:lt1>
        <a:srgbClr val="FFFFFF"/>
      </a:lt1>
      <a:dk2>
        <a:srgbClr val="BFBFBF"/>
      </a:dk2>
      <a:lt2>
        <a:srgbClr val="FFFFFF"/>
      </a:lt2>
      <a:accent1>
        <a:srgbClr val="000000"/>
      </a:accent1>
      <a:accent2>
        <a:srgbClr val="B18E5F"/>
      </a:accent2>
      <a:accent3>
        <a:srgbClr val="CDC9C8"/>
      </a:accent3>
      <a:accent4>
        <a:srgbClr val="076797"/>
      </a:accent4>
      <a:accent5>
        <a:srgbClr val="D20000"/>
      </a:accent5>
      <a:accent6>
        <a:srgbClr val="57797B"/>
      </a:accent6>
      <a:hlink>
        <a:srgbClr val="635476"/>
      </a:hlink>
      <a:folHlink>
        <a:srgbClr val="8F49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6672</TotalTime>
  <Words>576</Words>
  <Application>Microsoft Office PowerPoint</Application>
  <PresentationFormat>On-screen Show (4:3)</PresentationFormat>
  <Paragraphs>137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Book Antiqua</vt:lpstr>
      <vt:lpstr>Calibri</vt:lpstr>
      <vt:lpstr>Tahoma</vt:lpstr>
      <vt:lpstr>Times New Roman</vt:lpstr>
      <vt:lpstr>Office Theme</vt:lpstr>
      <vt:lpstr>Equation</vt:lpstr>
      <vt:lpstr>Lect 27b</vt:lpstr>
      <vt:lpstr>Aircraft Propulsion</vt:lpstr>
      <vt:lpstr>Aircraft Gas Turbine Engines</vt:lpstr>
      <vt:lpstr>The Turbojet</vt:lpstr>
      <vt:lpstr>The Turbojet with an Afterburner</vt:lpstr>
      <vt:lpstr>Turbojet Irreversibilities</vt:lpstr>
      <vt:lpstr>The Turbojet Model</vt:lpstr>
      <vt:lpstr>Turbojet Performance</vt:lpstr>
      <vt:lpstr>Turbojet Performance</vt:lpstr>
      <vt:lpstr>Turbojet Performance – Efficiencies </vt:lpstr>
      <vt:lpstr>Turbojet Example</vt:lpstr>
      <vt:lpstr>Turbojet Example</vt:lpstr>
      <vt:lpstr>Turbojet Example</vt:lpstr>
      <vt:lpstr>Turbojet Example</vt:lpstr>
      <vt:lpstr>Turbojet Example</vt:lpstr>
      <vt:lpstr>Turbojet Example</vt:lpstr>
      <vt:lpstr>Turbojet Example</vt:lpstr>
      <vt:lpstr>Turbojet Example</vt:lpstr>
      <vt:lpstr>Turbojet Example – Analysis</vt:lpstr>
    </vt:vector>
  </TitlesOfParts>
  <Company>University of Idaho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SteveP</dc:creator>
  <cp:lastModifiedBy>Cordon, Dan (dcordon@uidaho.edu)</cp:lastModifiedBy>
  <cp:revision>1029</cp:revision>
  <cp:lastPrinted>2012-11-01T22:43:05Z</cp:lastPrinted>
  <dcterms:created xsi:type="dcterms:W3CDTF">2008-11-21T16:06:48Z</dcterms:created>
  <dcterms:modified xsi:type="dcterms:W3CDTF">2023-10-30T19:22:23Z</dcterms:modified>
</cp:coreProperties>
</file>