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notesSlides/notesSlide10.xml" ContentType="application/vnd.openxmlformats-officedocument.presentationml.notesSlide+xml"/>
  <Override PartName="/ppt/tags/tag2.xml" ContentType="application/vnd.openxmlformats-officedocument.presentationml.tags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notesSlides/notesSlide12.xml" ContentType="application/vnd.openxmlformats-officedocument.presentationml.notesSlide+xml"/>
  <Override PartName="/ppt/tags/tag4.xml" ContentType="application/vnd.openxmlformats-officedocument.presentationml.tags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08" r:id="rId3"/>
    <p:sldId id="287" r:id="rId4"/>
    <p:sldId id="288" r:id="rId5"/>
    <p:sldId id="289" r:id="rId6"/>
    <p:sldId id="291" r:id="rId7"/>
    <p:sldId id="310" r:id="rId8"/>
    <p:sldId id="292" r:id="rId9"/>
    <p:sldId id="293" r:id="rId10"/>
    <p:sldId id="311" r:id="rId11"/>
    <p:sldId id="313" r:id="rId12"/>
    <p:sldId id="314" r:id="rId13"/>
    <p:sldId id="315" r:id="rId14"/>
    <p:sldId id="316" r:id="rId15"/>
    <p:sldId id="312" r:id="rId16"/>
    <p:sldId id="317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0066FF"/>
    <a:srgbClr val="99CCFF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81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35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0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82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3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33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44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28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10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8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3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65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41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65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6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3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4.wmf"/><Relationship Id="rId4" Type="http://schemas.openxmlformats.org/officeDocument/2006/relationships/image" Target="../media/image41.jpeg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8.bin"/><Relationship Id="rId18" Type="http://schemas.openxmlformats.org/officeDocument/2006/relationships/image" Target="../media/image49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8.png"/><Relationship Id="rId20" Type="http://schemas.openxmlformats.org/officeDocument/2006/relationships/image" Target="../media/image50.wmf"/><Relationship Id="rId1" Type="http://schemas.openxmlformats.org/officeDocument/2006/relationships/tags" Target="../tags/tag2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image" Target="../media/image47.png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0.bin"/><Relationship Id="rId4" Type="http://schemas.openxmlformats.org/officeDocument/2006/relationships/image" Target="../media/image41.jpeg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3.png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55.png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5.wmf"/><Relationship Id="rId17" Type="http://schemas.openxmlformats.org/officeDocument/2006/relationships/image" Target="../media/image52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1.wmf"/><Relationship Id="rId20" Type="http://schemas.openxmlformats.org/officeDocument/2006/relationships/image" Target="../media/image54.wmf"/><Relationship Id="rId1" Type="http://schemas.openxmlformats.org/officeDocument/2006/relationships/tags" Target="../tags/tag3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image" Target="../media/image56.w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7.bin"/><Relationship Id="rId4" Type="http://schemas.openxmlformats.org/officeDocument/2006/relationships/image" Target="../media/image41.jpeg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46.wmf"/><Relationship Id="rId22" Type="http://schemas.openxmlformats.org/officeDocument/2006/relationships/oleObject" Target="../embeddings/oleObject5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63.bin"/><Relationship Id="rId18" Type="http://schemas.openxmlformats.org/officeDocument/2006/relationships/oleObject" Target="../embeddings/oleObject6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45.wmf"/><Relationship Id="rId17" Type="http://schemas.openxmlformats.org/officeDocument/2006/relationships/image" Target="../media/image58.png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7.wmf"/><Relationship Id="rId20" Type="http://schemas.openxmlformats.org/officeDocument/2006/relationships/image" Target="../media/image60.png"/><Relationship Id="rId1" Type="http://schemas.openxmlformats.org/officeDocument/2006/relationships/tags" Target="../tags/tag4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44.wmf"/><Relationship Id="rId19" Type="http://schemas.openxmlformats.org/officeDocument/2006/relationships/image" Target="../media/image59.wmf"/><Relationship Id="rId4" Type="http://schemas.openxmlformats.org/officeDocument/2006/relationships/image" Target="../media/image41.jpeg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3.png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45.wmf"/><Relationship Id="rId17" Type="http://schemas.openxmlformats.org/officeDocument/2006/relationships/image" Target="../media/image62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71.bin"/><Relationship Id="rId1" Type="http://schemas.openxmlformats.org/officeDocument/2006/relationships/tags" Target="../tags/tag5.x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image" Target="../media/image61.png"/><Relationship Id="rId10" Type="http://schemas.openxmlformats.org/officeDocument/2006/relationships/image" Target="../media/image44.wmf"/><Relationship Id="rId19" Type="http://schemas.openxmlformats.org/officeDocument/2006/relationships/image" Target="../media/image64.png"/><Relationship Id="rId4" Type="http://schemas.openxmlformats.org/officeDocument/2006/relationships/image" Target="../media/image41.jpeg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4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7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9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9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1.w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32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Ideal Gas Mixtures II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877770" y="1178250"/>
            <a:ext cx="2988109" cy="3402900"/>
            <a:chOff x="1800240" y="1395365"/>
            <a:chExt cx="1886920" cy="2148850"/>
          </a:xfrm>
        </p:grpSpPr>
        <p:pic>
          <p:nvPicPr>
            <p:cNvPr id="7" name="Picture 2" descr="Fig09_E9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99" t="25694" r="67267" b="27966"/>
            <a:stretch/>
          </p:blipFill>
          <p:spPr bwMode="auto">
            <a:xfrm>
              <a:off x="1960460" y="1470345"/>
              <a:ext cx="991892" cy="1643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2114080" y="3006545"/>
              <a:ext cx="1152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5733591"/>
                </p:ext>
              </p:extLst>
            </p:nvPr>
          </p:nvGraphicFramePr>
          <p:xfrm>
            <a:off x="1997950" y="2923995"/>
            <a:ext cx="889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8560" imgH="164880" progId="">
                    <p:embed/>
                  </p:oleObj>
                </mc:Choice>
                <mc:Fallback>
                  <p:oleObj name="Equation" r:id="rId5" imgW="88560" imgH="164880" progId="">
                    <p:embed/>
                    <p:pic>
                      <p:nvPicPr>
                        <p:cNvPr id="0" name="Picture 1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950" y="2923995"/>
                          <a:ext cx="889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/>
            <p:nvPr/>
          </p:nvCxnSpPr>
          <p:spPr>
            <a:xfrm flipH="1">
              <a:off x="2997395" y="2315255"/>
              <a:ext cx="42245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6025706"/>
                </p:ext>
              </p:extLst>
            </p:nvPr>
          </p:nvGraphicFramePr>
          <p:xfrm>
            <a:off x="2610215" y="2708175"/>
            <a:ext cx="774360" cy="431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74360" imgH="431640" progId="">
                    <p:embed/>
                  </p:oleObj>
                </mc:Choice>
                <mc:Fallback>
                  <p:oleObj name="Equation" r:id="rId7" imgW="774360" imgH="431640" progId="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0215" y="2708175"/>
                          <a:ext cx="774360" cy="431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9252035"/>
                </p:ext>
              </p:extLst>
            </p:nvPr>
          </p:nvGraphicFramePr>
          <p:xfrm>
            <a:off x="1800240" y="3163215"/>
            <a:ext cx="7747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74360" imgH="380880" progId="">
                    <p:embed/>
                  </p:oleObj>
                </mc:Choice>
                <mc:Fallback>
                  <p:oleObj name="Equation" r:id="rId9" imgW="774360" imgH="380880" progId="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0240" y="3163215"/>
                          <a:ext cx="7747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6779920"/>
                </p:ext>
              </p:extLst>
            </p:nvPr>
          </p:nvGraphicFramePr>
          <p:xfrm>
            <a:off x="2382915" y="1395365"/>
            <a:ext cx="7747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774360" imgH="228600" progId="">
                    <p:embed/>
                  </p:oleObj>
                </mc:Choice>
                <mc:Fallback>
                  <p:oleObj name="Equation" r:id="rId11" imgW="774360" imgH="228600" progId="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2915" y="1395365"/>
                          <a:ext cx="7747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7163382"/>
                </p:ext>
              </p:extLst>
            </p:nvPr>
          </p:nvGraphicFramePr>
          <p:xfrm>
            <a:off x="3496660" y="2201870"/>
            <a:ext cx="190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440" imgH="228600" progId="">
                    <p:embed/>
                  </p:oleObj>
                </mc:Choice>
                <mc:Fallback>
                  <p:oleObj name="Equation" r:id="rId13" imgW="190440" imgH="228600" progId="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6660" y="2201870"/>
                          <a:ext cx="190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313828" y="1178250"/>
            <a:ext cx="54487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Given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: A compressor is being used to move a binary mixture of methane and ethane (50/50 by moles).  The mixture enters the compressor at 20 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psia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, 70°F and leaves the compressor at 80 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psia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.  The compressor is being modeled as isentropic.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4963" y="4148921"/>
            <a:ext cx="81259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Find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work required (Btu/</a:t>
            </a:r>
            <a:r>
              <a:rPr lang="en-US" sz="2400" dirty="0" err="1">
                <a:latin typeface="Arial" pitchFamily="34" charset="0"/>
                <a:ea typeface="Tahoma" pitchFamily="34" charset="0"/>
                <a:cs typeface="Tahoma" pitchFamily="34" charset="0"/>
              </a:rPr>
              <a:t>lbm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457200" indent="-457200">
              <a:buAutoNum type="alphaLcParenBoth"/>
            </a:pP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work required as a function of mixture composition</a:t>
            </a:r>
          </a:p>
        </p:txBody>
      </p:sp>
    </p:spTree>
    <p:extLst>
      <p:ext uri="{BB962C8B-B14F-4D97-AF65-F5344CB8AC3E}">
        <p14:creationId xmlns:p14="http://schemas.microsoft.com/office/powerpoint/2010/main" val="123834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953110" y="87765"/>
            <a:ext cx="2112275" cy="24579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7106730" y="227934"/>
            <a:ext cx="1866614" cy="2125726"/>
            <a:chOff x="1800240" y="1395365"/>
            <a:chExt cx="1886920" cy="2148850"/>
          </a:xfrm>
        </p:grpSpPr>
        <p:pic>
          <p:nvPicPr>
            <p:cNvPr id="5" name="Picture 2" descr="Fig09_E9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99" t="25694" r="67267" b="27966"/>
            <a:stretch/>
          </p:blipFill>
          <p:spPr bwMode="auto">
            <a:xfrm>
              <a:off x="1960460" y="1470345"/>
              <a:ext cx="991892" cy="1643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2114080" y="3006545"/>
              <a:ext cx="1152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4350879"/>
                </p:ext>
              </p:extLst>
            </p:nvPr>
          </p:nvGraphicFramePr>
          <p:xfrm>
            <a:off x="1997950" y="2923995"/>
            <a:ext cx="889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8560" imgH="164880" progId="">
                    <p:embed/>
                  </p:oleObj>
                </mc:Choice>
                <mc:Fallback>
                  <p:oleObj name="Equation" r:id="rId5" imgW="88560" imgH="164880" progId="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950" y="2923995"/>
                          <a:ext cx="889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H="1">
              <a:off x="2997395" y="2315255"/>
              <a:ext cx="42245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7048329"/>
                </p:ext>
              </p:extLst>
            </p:nvPr>
          </p:nvGraphicFramePr>
          <p:xfrm>
            <a:off x="2610215" y="2708175"/>
            <a:ext cx="774360" cy="431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74360" imgH="431640" progId="">
                    <p:embed/>
                  </p:oleObj>
                </mc:Choice>
                <mc:Fallback>
                  <p:oleObj name="Equation" r:id="rId7" imgW="774360" imgH="431640" progId="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0215" y="2708175"/>
                          <a:ext cx="774360" cy="431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1447819"/>
                </p:ext>
              </p:extLst>
            </p:nvPr>
          </p:nvGraphicFramePr>
          <p:xfrm>
            <a:off x="1800240" y="3163215"/>
            <a:ext cx="7747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74360" imgH="380880" progId="">
                    <p:embed/>
                  </p:oleObj>
                </mc:Choice>
                <mc:Fallback>
                  <p:oleObj name="Equation" r:id="rId9" imgW="774360" imgH="380880" progId="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0240" y="3163215"/>
                          <a:ext cx="7747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8801873"/>
                </p:ext>
              </p:extLst>
            </p:nvPr>
          </p:nvGraphicFramePr>
          <p:xfrm>
            <a:off x="2382915" y="1395365"/>
            <a:ext cx="7747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774360" imgH="228600" progId="">
                    <p:embed/>
                  </p:oleObj>
                </mc:Choice>
                <mc:Fallback>
                  <p:oleObj name="Equation" r:id="rId11" imgW="774360" imgH="228600" progId="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2915" y="1395365"/>
                          <a:ext cx="7747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7419624"/>
                </p:ext>
              </p:extLst>
            </p:nvPr>
          </p:nvGraphicFramePr>
          <p:xfrm>
            <a:off x="3496660" y="2201870"/>
            <a:ext cx="190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440" imgH="228600" progId="">
                    <p:embed/>
                  </p:oleObj>
                </mc:Choice>
                <mc:Fallback>
                  <p:oleObj name="Equation" r:id="rId13" imgW="190440" imgH="228600" progId="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6660" y="2201870"/>
                          <a:ext cx="190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77858" name="Picture 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55" y="1231235"/>
            <a:ext cx="597217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7859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455" y="4692635"/>
            <a:ext cx="3600450" cy="733425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66455" y="4005075"/>
            <a:ext cx="6567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First Law applied to the compressor gives,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938140"/>
              </p:ext>
            </p:extLst>
          </p:nvPr>
        </p:nvGraphicFramePr>
        <p:xfrm>
          <a:off x="616285" y="4657960"/>
          <a:ext cx="137636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87320" imgH="469800" progId="">
                  <p:embed/>
                </p:oleObj>
              </mc:Choice>
              <mc:Fallback>
                <p:oleObj name="Equation" r:id="rId17" imgW="787320" imgH="469800" progId="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85" y="4657960"/>
                        <a:ext cx="1376362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503281"/>
              </p:ext>
            </p:extLst>
          </p:nvPr>
        </p:nvGraphicFramePr>
        <p:xfrm>
          <a:off x="2075675" y="4682133"/>
          <a:ext cx="235267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46040" imgH="469800" progId="">
                  <p:embed/>
                </p:oleObj>
              </mc:Choice>
              <mc:Fallback>
                <p:oleObj name="Equation" r:id="rId19" imgW="1346040" imgH="469800" progId="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5675" y="4682133"/>
                        <a:ext cx="2352675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50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953110" y="87765"/>
            <a:ext cx="2112275" cy="24579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7106730" y="227934"/>
            <a:ext cx="1866614" cy="2125726"/>
            <a:chOff x="1800240" y="1395365"/>
            <a:chExt cx="1886920" cy="2148850"/>
          </a:xfrm>
        </p:grpSpPr>
        <p:pic>
          <p:nvPicPr>
            <p:cNvPr id="5" name="Picture 2" descr="Fig09_E9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99" t="25694" r="67267" b="27966"/>
            <a:stretch/>
          </p:blipFill>
          <p:spPr bwMode="auto">
            <a:xfrm>
              <a:off x="1960460" y="1470345"/>
              <a:ext cx="991892" cy="1643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2114080" y="3006545"/>
              <a:ext cx="1152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4350879"/>
                </p:ext>
              </p:extLst>
            </p:nvPr>
          </p:nvGraphicFramePr>
          <p:xfrm>
            <a:off x="1997950" y="2923995"/>
            <a:ext cx="889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8560" imgH="164880" progId="">
                    <p:embed/>
                  </p:oleObj>
                </mc:Choice>
                <mc:Fallback>
                  <p:oleObj name="Equation" r:id="rId5" imgW="88560" imgH="164880" progId="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950" y="2923995"/>
                          <a:ext cx="889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H="1">
              <a:off x="2997395" y="2315255"/>
              <a:ext cx="42245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7048329"/>
                </p:ext>
              </p:extLst>
            </p:nvPr>
          </p:nvGraphicFramePr>
          <p:xfrm>
            <a:off x="2610215" y="2708175"/>
            <a:ext cx="774360" cy="431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74360" imgH="431640" progId="">
                    <p:embed/>
                  </p:oleObj>
                </mc:Choice>
                <mc:Fallback>
                  <p:oleObj name="Equation" r:id="rId7" imgW="774360" imgH="431640" progId="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0215" y="2708175"/>
                          <a:ext cx="774360" cy="431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1447819"/>
                </p:ext>
              </p:extLst>
            </p:nvPr>
          </p:nvGraphicFramePr>
          <p:xfrm>
            <a:off x="1800240" y="3163215"/>
            <a:ext cx="7747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74360" imgH="380880" progId="">
                    <p:embed/>
                  </p:oleObj>
                </mc:Choice>
                <mc:Fallback>
                  <p:oleObj name="Equation" r:id="rId9" imgW="774360" imgH="380880" progId="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0240" y="3163215"/>
                          <a:ext cx="7747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8801873"/>
                </p:ext>
              </p:extLst>
            </p:nvPr>
          </p:nvGraphicFramePr>
          <p:xfrm>
            <a:off x="2382915" y="1395365"/>
            <a:ext cx="7747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774360" imgH="228600" progId="">
                    <p:embed/>
                  </p:oleObj>
                </mc:Choice>
                <mc:Fallback>
                  <p:oleObj name="Equation" r:id="rId11" imgW="774360" imgH="228600" progId="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2915" y="1395365"/>
                          <a:ext cx="7747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7419624"/>
                </p:ext>
              </p:extLst>
            </p:nvPr>
          </p:nvGraphicFramePr>
          <p:xfrm>
            <a:off x="3496660" y="2201870"/>
            <a:ext cx="190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440" imgH="228600" progId="">
                    <p:embed/>
                  </p:oleObj>
                </mc:Choice>
                <mc:Fallback>
                  <p:oleObj name="Equation" r:id="rId13" imgW="190440" imgH="228600" progId="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6660" y="2201870"/>
                          <a:ext cx="190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309045" y="1163105"/>
            <a:ext cx="5299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molecular mass of the mixture is,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163422"/>
              </p:ext>
            </p:extLst>
          </p:nvPr>
        </p:nvGraphicFramePr>
        <p:xfrm>
          <a:off x="717628" y="1870387"/>
          <a:ext cx="166528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952200" imgH="342720" progId="">
                  <p:embed/>
                </p:oleObj>
              </mc:Choice>
              <mc:Fallback>
                <p:oleObj name="Equation" r:id="rId15" imgW="952200" imgH="342720" progId="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628" y="1870387"/>
                        <a:ext cx="1665287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893" name="Picture 1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585" y="1755172"/>
            <a:ext cx="3676650" cy="619125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09045" y="2683122"/>
            <a:ext cx="8756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molar enthalpy of the mixture at the inlet to the compressor can be determined using ideal gas mixing,</a:t>
            </a:r>
          </a:p>
        </p:txBody>
      </p:sp>
      <p:pic>
        <p:nvPicPr>
          <p:cNvPr id="378894" name="Picture 14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180" y="3702105"/>
            <a:ext cx="4572000" cy="5334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61592"/>
              </p:ext>
            </p:extLst>
          </p:nvPr>
        </p:nvGraphicFramePr>
        <p:xfrm>
          <a:off x="823913" y="3775075"/>
          <a:ext cx="1443037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825480" imgH="342720" progId="">
                  <p:embed/>
                </p:oleObj>
              </mc:Choice>
              <mc:Fallback>
                <p:oleObj name="Equation" r:id="rId19" imgW="825480" imgH="342720" progId="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3775075"/>
                        <a:ext cx="1443037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09045" y="4470880"/>
            <a:ext cx="3945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At the compressor exhaust, the entropy of the mixture is the same as at the inlet.  To calculate entropy values, partial pressures are needed at each state.</a:t>
            </a:r>
          </a:p>
        </p:txBody>
      </p:sp>
      <p:pic>
        <p:nvPicPr>
          <p:cNvPr id="378920" name="Picture 40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165" y="4581150"/>
            <a:ext cx="4743450" cy="1266825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108485"/>
              </p:ext>
            </p:extLst>
          </p:nvPr>
        </p:nvGraphicFramePr>
        <p:xfrm>
          <a:off x="6632575" y="5216525"/>
          <a:ext cx="12652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23600" imgH="228600" progId="">
                  <p:embed/>
                </p:oleObj>
              </mc:Choice>
              <mc:Fallback>
                <p:oleObj name="Equation" r:id="rId22" imgW="723600" imgH="228600" progId="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5" y="5216525"/>
                        <a:ext cx="1265238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50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953110" y="87765"/>
            <a:ext cx="2112275" cy="24579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13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7106730" y="227934"/>
            <a:ext cx="1866614" cy="2125726"/>
            <a:chOff x="1800240" y="1395365"/>
            <a:chExt cx="1886920" cy="2148850"/>
          </a:xfrm>
        </p:grpSpPr>
        <p:pic>
          <p:nvPicPr>
            <p:cNvPr id="5" name="Picture 2" descr="Fig09_E9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99" t="25694" r="67267" b="27966"/>
            <a:stretch/>
          </p:blipFill>
          <p:spPr bwMode="auto">
            <a:xfrm>
              <a:off x="1960460" y="1470345"/>
              <a:ext cx="991892" cy="1643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2114080" y="3006545"/>
              <a:ext cx="1152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4350879"/>
                </p:ext>
              </p:extLst>
            </p:nvPr>
          </p:nvGraphicFramePr>
          <p:xfrm>
            <a:off x="1997950" y="2923995"/>
            <a:ext cx="889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8560" imgH="164880" progId="">
                    <p:embed/>
                  </p:oleObj>
                </mc:Choice>
                <mc:Fallback>
                  <p:oleObj name="Equation" r:id="rId5" imgW="88560" imgH="164880" progId="">
                    <p:embed/>
                    <p:pic>
                      <p:nvPicPr>
                        <p:cNvPr id="0" name="Picture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950" y="2923995"/>
                          <a:ext cx="889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H="1">
              <a:off x="2997395" y="2315255"/>
              <a:ext cx="42245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7048329"/>
                </p:ext>
              </p:extLst>
            </p:nvPr>
          </p:nvGraphicFramePr>
          <p:xfrm>
            <a:off x="2610215" y="2708175"/>
            <a:ext cx="774360" cy="431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74360" imgH="431640" progId="">
                    <p:embed/>
                  </p:oleObj>
                </mc:Choice>
                <mc:Fallback>
                  <p:oleObj name="Equation" r:id="rId7" imgW="774360" imgH="431640" progId="">
                    <p:embed/>
                    <p:pic>
                      <p:nvPicPr>
                        <p:cNvPr id="0" name="Picture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0215" y="2708175"/>
                          <a:ext cx="774360" cy="431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1447819"/>
                </p:ext>
              </p:extLst>
            </p:nvPr>
          </p:nvGraphicFramePr>
          <p:xfrm>
            <a:off x="1800240" y="3163215"/>
            <a:ext cx="7747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74360" imgH="380880" progId="">
                    <p:embed/>
                  </p:oleObj>
                </mc:Choice>
                <mc:Fallback>
                  <p:oleObj name="Equation" r:id="rId9" imgW="774360" imgH="380880" progId="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0240" y="3163215"/>
                          <a:ext cx="7747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8801873"/>
                </p:ext>
              </p:extLst>
            </p:nvPr>
          </p:nvGraphicFramePr>
          <p:xfrm>
            <a:off x="2382915" y="1395365"/>
            <a:ext cx="7747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774360" imgH="228600" progId="">
                    <p:embed/>
                  </p:oleObj>
                </mc:Choice>
                <mc:Fallback>
                  <p:oleObj name="Equation" r:id="rId11" imgW="774360" imgH="228600" progId="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2915" y="1395365"/>
                          <a:ext cx="7747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7419624"/>
                </p:ext>
              </p:extLst>
            </p:nvPr>
          </p:nvGraphicFramePr>
          <p:xfrm>
            <a:off x="3496660" y="2201870"/>
            <a:ext cx="190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440" imgH="228600" progId="">
                    <p:embed/>
                  </p:oleObj>
                </mc:Choice>
                <mc:Fallback>
                  <p:oleObj name="Equation" r:id="rId13" imgW="190440" imgH="228600" progId="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6660" y="2201870"/>
                          <a:ext cx="190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309045" y="1163105"/>
            <a:ext cx="6797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molar entropy at the inlet to the compressor is,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817571"/>
              </p:ext>
            </p:extLst>
          </p:nvPr>
        </p:nvGraphicFramePr>
        <p:xfrm>
          <a:off x="2398713" y="1793875"/>
          <a:ext cx="29527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688760" imgH="342720" progId="">
                  <p:embed/>
                </p:oleObj>
              </mc:Choice>
              <mc:Fallback>
                <p:oleObj name="Equation" r:id="rId15" imgW="1688760" imgH="342720" progId="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1793875"/>
                        <a:ext cx="2952750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9937" name="Picture 3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600" y="2507280"/>
            <a:ext cx="4714875" cy="6096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09045" y="3429000"/>
            <a:ext cx="496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Since the compressor is isentropic,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711765"/>
              </p:ext>
            </p:extLst>
          </p:nvPr>
        </p:nvGraphicFramePr>
        <p:xfrm>
          <a:off x="643118" y="4116865"/>
          <a:ext cx="435133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489040" imgH="342720" progId="">
                  <p:embed/>
                </p:oleObj>
              </mc:Choice>
              <mc:Fallback>
                <p:oleObj name="Equation" r:id="rId18" imgW="2489040" imgH="342720" progId="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118" y="4116865"/>
                        <a:ext cx="4351337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9940" name="Picture 36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75" y="4923370"/>
            <a:ext cx="4657725" cy="771525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ight Brace 17"/>
          <p:cNvSpPr/>
          <p:nvPr/>
        </p:nvSpPr>
        <p:spPr>
          <a:xfrm>
            <a:off x="5493720" y="4116865"/>
            <a:ext cx="192025" cy="1654840"/>
          </a:xfrm>
          <a:prstGeom prst="rightBrace">
            <a:avLst>
              <a:gd name="adj1" fmla="val 5445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62555" y="4273910"/>
            <a:ext cx="3008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The only unknown in this set of equations is the compressor discharge temperature, </a:t>
            </a:r>
            <a:r>
              <a:rPr lang="en-US" sz="2000" b="1" i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</a:t>
            </a:r>
            <a:r>
              <a:rPr lang="en-US" sz="2000" b="1" i="1" baseline="-25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250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953110" y="87765"/>
            <a:ext cx="2112275" cy="245792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14</a:t>
            </a:fld>
            <a:endParaRPr lang="en-US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7106730" y="227934"/>
            <a:ext cx="1866614" cy="2125726"/>
            <a:chOff x="1800240" y="1395365"/>
            <a:chExt cx="1886920" cy="2148850"/>
          </a:xfrm>
        </p:grpSpPr>
        <p:pic>
          <p:nvPicPr>
            <p:cNvPr id="5" name="Picture 2" descr="Fig09_E9"/>
            <p:cNvPicPr preferRelativeResize="0"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99" t="25694" r="67267" b="27966"/>
            <a:stretch/>
          </p:blipFill>
          <p:spPr bwMode="auto">
            <a:xfrm>
              <a:off x="1960460" y="1470345"/>
              <a:ext cx="991892" cy="16439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2114080" y="3006545"/>
              <a:ext cx="1152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4350879"/>
                </p:ext>
              </p:extLst>
            </p:nvPr>
          </p:nvGraphicFramePr>
          <p:xfrm>
            <a:off x="1997950" y="2923995"/>
            <a:ext cx="889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8560" imgH="164880" progId="">
                    <p:embed/>
                  </p:oleObj>
                </mc:Choice>
                <mc:Fallback>
                  <p:oleObj name="Equation" r:id="rId5" imgW="88560" imgH="164880" progId="">
                    <p:embed/>
                    <p:pic>
                      <p:nvPicPr>
                        <p:cNvPr id="0" name="Picture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7950" y="2923995"/>
                          <a:ext cx="889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Arrow Connector 7"/>
            <p:cNvCxnSpPr/>
            <p:nvPr/>
          </p:nvCxnSpPr>
          <p:spPr>
            <a:xfrm flipH="1">
              <a:off x="2997395" y="2315255"/>
              <a:ext cx="42245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7048329"/>
                </p:ext>
              </p:extLst>
            </p:nvPr>
          </p:nvGraphicFramePr>
          <p:xfrm>
            <a:off x="2610215" y="2708175"/>
            <a:ext cx="774360" cy="431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774360" imgH="431640" progId="">
                    <p:embed/>
                  </p:oleObj>
                </mc:Choice>
                <mc:Fallback>
                  <p:oleObj name="Equation" r:id="rId7" imgW="774360" imgH="431640" progId="">
                    <p:embed/>
                    <p:pic>
                      <p:nvPicPr>
                        <p:cNvPr id="0" name="Picture 1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0215" y="2708175"/>
                          <a:ext cx="774360" cy="431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1447819"/>
                </p:ext>
              </p:extLst>
            </p:nvPr>
          </p:nvGraphicFramePr>
          <p:xfrm>
            <a:off x="1800240" y="3163215"/>
            <a:ext cx="7747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774360" imgH="380880" progId="">
                    <p:embed/>
                  </p:oleObj>
                </mc:Choice>
                <mc:Fallback>
                  <p:oleObj name="Equation" r:id="rId9" imgW="774360" imgH="380880" progId="">
                    <p:embed/>
                    <p:pic>
                      <p:nvPicPr>
                        <p:cNvPr id="0" name="Picture 1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0240" y="3163215"/>
                          <a:ext cx="7747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8801873"/>
                </p:ext>
              </p:extLst>
            </p:nvPr>
          </p:nvGraphicFramePr>
          <p:xfrm>
            <a:off x="2382915" y="1395365"/>
            <a:ext cx="7747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774360" imgH="228600" progId="">
                    <p:embed/>
                  </p:oleObj>
                </mc:Choice>
                <mc:Fallback>
                  <p:oleObj name="Equation" r:id="rId11" imgW="774360" imgH="228600" progId="">
                    <p:embed/>
                    <p:pic>
                      <p:nvPicPr>
                        <p:cNvPr id="0" name="Picture 1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2915" y="1395365"/>
                          <a:ext cx="7747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7419624"/>
                </p:ext>
              </p:extLst>
            </p:nvPr>
          </p:nvGraphicFramePr>
          <p:xfrm>
            <a:off x="3496660" y="2201870"/>
            <a:ext cx="190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90440" imgH="228600" progId="">
                    <p:embed/>
                  </p:oleObj>
                </mc:Choice>
                <mc:Fallback>
                  <p:oleObj name="Equation" r:id="rId13" imgW="190440" imgH="228600" progId="">
                    <p:embed/>
                    <p:pic>
                      <p:nvPicPr>
                        <p:cNvPr id="0" name="Picture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6660" y="2201870"/>
                          <a:ext cx="190500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80970" name="Picture 4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815" y="2206140"/>
            <a:ext cx="4457700" cy="762000"/>
          </a:xfrm>
          <a:prstGeom prst="rect">
            <a:avLst/>
          </a:prstGeom>
          <a:noFill/>
          <a:ln w="9525">
            <a:solidFill>
              <a:schemeClr val="accent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47451" y="1251900"/>
            <a:ext cx="6605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Now that the compressor exit temperature has been found, the molar enthalpy can be found,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9312"/>
              </p:ext>
            </p:extLst>
          </p:nvPr>
        </p:nvGraphicFramePr>
        <p:xfrm>
          <a:off x="642773" y="2315255"/>
          <a:ext cx="1509712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63280" imgH="342720" progId="">
                  <p:embed/>
                </p:oleObj>
              </mc:Choice>
              <mc:Fallback>
                <p:oleObj name="Equation" r:id="rId16" imgW="863280" imgH="34272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73" y="2315255"/>
                        <a:ext cx="1509712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0978" name="Picture 50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"/>
          <a:stretch/>
        </p:blipFill>
        <p:spPr bwMode="auto">
          <a:xfrm>
            <a:off x="1883650" y="4127231"/>
            <a:ext cx="5353050" cy="195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47451" y="3543410"/>
            <a:ext cx="3251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Solution (All variables)</a:t>
            </a:r>
          </a:p>
        </p:txBody>
      </p:sp>
      <p:pic>
        <p:nvPicPr>
          <p:cNvPr id="380985" name="Picture 57"/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" t="19385"/>
          <a:stretch/>
        </p:blipFill>
        <p:spPr bwMode="auto">
          <a:xfrm>
            <a:off x="5205683" y="3275380"/>
            <a:ext cx="3552462" cy="98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0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8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2010" name="Picture 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785" y="1355130"/>
            <a:ext cx="6648450" cy="466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Parametric Study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8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2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2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Parametric Study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9137" y="1163105"/>
            <a:ext cx="8357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Does this trend make sense?  For an ideal gas undergoing an isentropic compression,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831017"/>
              </p:ext>
            </p:extLst>
          </p:nvPr>
        </p:nvGraphicFramePr>
        <p:xfrm>
          <a:off x="3727090" y="2200040"/>
          <a:ext cx="166635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203040" progId="">
                  <p:embed/>
                </p:oleObj>
              </mc:Choice>
              <mc:Fallback>
                <p:oleObj name="Equation" r:id="rId3" imgW="952200" imgH="20304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090" y="2200040"/>
                        <a:ext cx="1666350" cy="355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9137" y="2858525"/>
            <a:ext cx="5285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work done during this process is,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12152"/>
              </p:ext>
            </p:extLst>
          </p:nvPr>
        </p:nvGraphicFramePr>
        <p:xfrm>
          <a:off x="2152485" y="3582620"/>
          <a:ext cx="16208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27000" imgH="393480" progId="">
                  <p:embed/>
                </p:oleObj>
              </mc:Choice>
              <mc:Fallback>
                <p:oleObj name="Equation" r:id="rId5" imgW="927000" imgH="39348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485" y="3582620"/>
                        <a:ext cx="16208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9136" y="4619555"/>
            <a:ext cx="8357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As the molecular mass of the substance </a:t>
            </a:r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increases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, the amount of work required to compress from P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,T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to P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,T</a:t>
            </a:r>
            <a:r>
              <a:rPr lang="en-US" sz="2400" baseline="-25000" dirty="0">
                <a:latin typeface="Arial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decreases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!  Therefore, the trend seen on the previous slide is correct!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334342"/>
              </p:ext>
            </p:extLst>
          </p:nvPr>
        </p:nvGraphicFramePr>
        <p:xfrm>
          <a:off x="3786305" y="3544215"/>
          <a:ext cx="14001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99920" imgH="419040" progId="">
                  <p:embed/>
                </p:oleObj>
              </mc:Choice>
              <mc:Fallback>
                <p:oleObj name="Equation" r:id="rId7" imgW="799920" imgH="41904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305" y="3544215"/>
                        <a:ext cx="14001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483935"/>
              </p:ext>
            </p:extLst>
          </p:nvPr>
        </p:nvGraphicFramePr>
        <p:xfrm>
          <a:off x="5154472" y="3544215"/>
          <a:ext cx="179863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28520" imgH="457200" progId="">
                  <p:embed/>
                </p:oleObj>
              </mc:Choice>
              <mc:Fallback>
                <p:oleObj name="Equation" r:id="rId9" imgW="1028520" imgH="4572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472" y="3544215"/>
                        <a:ext cx="1798638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6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Gibbs Phase Rule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9044" y="1201510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number of independent, intensive properties required to fix the state of a thermodynamic substance is ...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599653"/>
              </p:ext>
            </p:extLst>
          </p:nvPr>
        </p:nvGraphicFramePr>
        <p:xfrm>
          <a:off x="3690350" y="2315255"/>
          <a:ext cx="17265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63280" imgH="203040" progId="">
                  <p:embed/>
                </p:oleObj>
              </mc:Choice>
              <mc:Fallback>
                <p:oleObj name="Equation" r:id="rId3" imgW="863280" imgH="203040" progId="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0350" y="2315255"/>
                        <a:ext cx="1726560" cy="406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1500" y="3001232"/>
            <a:ext cx="288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Number of components in the mixture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93720" y="3001232"/>
            <a:ext cx="2880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Number of phases present</a:t>
            </a:r>
          </a:p>
        </p:txBody>
      </p:sp>
      <p:cxnSp>
        <p:nvCxnSpPr>
          <p:cNvPr id="10" name="Straight Connector 9"/>
          <p:cNvCxnSpPr>
            <a:stCxn id="7" idx="3"/>
          </p:cNvCxnSpPr>
          <p:nvPr/>
        </p:nvCxnSpPr>
        <p:spPr>
          <a:xfrm>
            <a:off x="3611875" y="3355175"/>
            <a:ext cx="768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379975" y="2721335"/>
            <a:ext cx="0" cy="63384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840835" y="2721335"/>
            <a:ext cx="0" cy="63384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840835" y="3355175"/>
            <a:ext cx="768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4120290"/>
            <a:ext cx="3405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Single phase pure fluid: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327617"/>
              </p:ext>
            </p:extLst>
          </p:nvPr>
        </p:nvGraphicFramePr>
        <p:xfrm>
          <a:off x="3871913" y="4159250"/>
          <a:ext cx="19796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90360" imgH="203040" progId="">
                  <p:embed/>
                </p:oleObj>
              </mc:Choice>
              <mc:Fallback>
                <p:oleObj name="Equation" r:id="rId5" imgW="990360" imgH="203040" progId="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3" y="4159250"/>
                        <a:ext cx="19796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4580345"/>
            <a:ext cx="5224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Single phase binary mixture of A + B: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463836"/>
              </p:ext>
            </p:extLst>
          </p:nvPr>
        </p:nvGraphicFramePr>
        <p:xfrm>
          <a:off x="5652393" y="4618038"/>
          <a:ext cx="203041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15920" imgH="203040" progId="">
                  <p:embed/>
                </p:oleObj>
              </mc:Choice>
              <mc:Fallback>
                <p:oleObj name="Equation" r:id="rId7" imgW="1015920" imgH="203040" progId="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393" y="4618038"/>
                        <a:ext cx="2030412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1307575" y="5042010"/>
            <a:ext cx="0" cy="576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307575" y="5618085"/>
            <a:ext cx="652885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569941"/>
              </p:ext>
            </p:extLst>
          </p:nvPr>
        </p:nvGraphicFramePr>
        <p:xfrm>
          <a:off x="2010213" y="5389563"/>
          <a:ext cx="12176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09480" imgH="228600" progId="">
                  <p:embed/>
                </p:oleObj>
              </mc:Choice>
              <mc:Fallback>
                <p:oleObj name="Equation" r:id="rId9" imgW="609480" imgH="228600" progId="">
                  <p:embed/>
                  <p:pic>
                    <p:nvPicPr>
                      <p:cNvPr id="0" name="Picture 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0213" y="5389563"/>
                        <a:ext cx="12176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690350" y="5389563"/>
            <a:ext cx="4515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Why is </a:t>
            </a:r>
            <a:r>
              <a:rPr lang="en-US" sz="2400" b="1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y</a:t>
            </a:r>
            <a:r>
              <a:rPr lang="en-US" sz="2400" b="1" baseline="-25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not included here???</a:t>
            </a:r>
          </a:p>
        </p:txBody>
      </p:sp>
    </p:spTree>
    <p:extLst>
      <p:ext uri="{BB962C8B-B14F-4D97-AF65-F5344CB8AC3E}">
        <p14:creationId xmlns:p14="http://schemas.microsoft.com/office/powerpoint/2010/main" val="234952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7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 Mixture Properties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092405"/>
              </p:ext>
            </p:extLst>
          </p:nvPr>
        </p:nvGraphicFramePr>
        <p:xfrm>
          <a:off x="2805370" y="1816099"/>
          <a:ext cx="344484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68480" imgH="431640" progId="">
                  <p:embed/>
                </p:oleObj>
              </mc:Choice>
              <mc:Fallback>
                <p:oleObj name="Equation" r:id="rId3" imgW="1968480" imgH="431640" progId="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370" y="1816099"/>
                        <a:ext cx="3444840" cy="755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1084" y="1163105"/>
            <a:ext cx="4303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We have previously seen that,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084" y="2776115"/>
            <a:ext cx="844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Consider the internal energy and enthalpy of an ideal gas mixture.  The components of the mixture exist at the same temperature as the mixture.  Therefore, according to the expressions above,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503657"/>
              </p:ext>
            </p:extLst>
          </p:nvPr>
        </p:nvGraphicFramePr>
        <p:xfrm>
          <a:off x="1366346" y="4358729"/>
          <a:ext cx="63785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44640" imgH="431640" progId="">
                  <p:embed/>
                </p:oleObj>
              </mc:Choice>
              <mc:Fallback>
                <p:oleObj name="Equation" r:id="rId5" imgW="3644640" imgH="431640" progId="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346" y="4358729"/>
                        <a:ext cx="63785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831331"/>
              </p:ext>
            </p:extLst>
          </p:nvPr>
        </p:nvGraphicFramePr>
        <p:xfrm>
          <a:off x="1384385" y="5208080"/>
          <a:ext cx="63563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32040" imgH="431640" progId="">
                  <p:embed/>
                </p:oleObj>
              </mc:Choice>
              <mc:Fallback>
                <p:oleObj name="Equation" r:id="rId7" imgW="3632040" imgH="431640" progId="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85" y="5208080"/>
                        <a:ext cx="63563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147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 Mixture Properties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3105"/>
            <a:ext cx="5644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What about the entropy of an ideal gas?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322738"/>
              </p:ext>
            </p:extLst>
          </p:nvPr>
        </p:nvGraphicFramePr>
        <p:xfrm>
          <a:off x="2816225" y="1816100"/>
          <a:ext cx="34226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55520" imgH="431640" progId="">
                  <p:embed/>
                </p:oleObj>
              </mc:Choice>
              <mc:Fallback>
                <p:oleObj name="Equation" r:id="rId3" imgW="1955520" imgH="431640" progId="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1816100"/>
                        <a:ext cx="34226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044" y="2813715"/>
            <a:ext cx="8487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We know that the entropy of an ideal gas is a function of temperature and pressure.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500465"/>
              </p:ext>
            </p:extLst>
          </p:nvPr>
        </p:nvGraphicFramePr>
        <p:xfrm>
          <a:off x="3074205" y="3712765"/>
          <a:ext cx="29781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01720" imgH="431640" progId="">
                  <p:embed/>
                </p:oleObj>
              </mc:Choice>
              <mc:Fallback>
                <p:oleObj name="Equation" r:id="rId5" imgW="1701720" imgH="431640" progId="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205" y="3712765"/>
                        <a:ext cx="29781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9045" y="4618750"/>
            <a:ext cx="4259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Which pressure is used here?</a:t>
            </a:r>
          </a:p>
        </p:txBody>
      </p:sp>
      <p:cxnSp>
        <p:nvCxnSpPr>
          <p:cNvPr id="10" name="Straight Connector 9"/>
          <p:cNvCxnSpPr>
            <a:stCxn id="8" idx="3"/>
          </p:cNvCxnSpPr>
          <p:nvPr/>
        </p:nvCxnSpPr>
        <p:spPr>
          <a:xfrm>
            <a:off x="4568544" y="4849583"/>
            <a:ext cx="1270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5839365" y="4273910"/>
            <a:ext cx="0" cy="575673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9045" y="5349250"/>
            <a:ext cx="8339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To answer this question, we need to go back to the ideal gas equation of state.</a:t>
            </a:r>
          </a:p>
        </p:txBody>
      </p:sp>
    </p:spTree>
    <p:extLst>
      <p:ext uri="{BB962C8B-B14F-4D97-AF65-F5344CB8AC3E}">
        <p14:creationId xmlns:p14="http://schemas.microsoft.com/office/powerpoint/2010/main" val="68386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Ideal Gas Mixture Properties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3245" y="1201510"/>
            <a:ext cx="834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Consider a mixture of ideal gases inside of a fixed volume container.</a:t>
            </a:r>
          </a:p>
        </p:txBody>
      </p:sp>
      <p:sp>
        <p:nvSpPr>
          <p:cNvPr id="5" name="Rectangle 4"/>
          <p:cNvSpPr/>
          <p:nvPr/>
        </p:nvSpPr>
        <p:spPr>
          <a:xfrm>
            <a:off x="343245" y="2200040"/>
            <a:ext cx="1863380" cy="199706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994163"/>
              </p:ext>
            </p:extLst>
          </p:nvPr>
        </p:nvGraphicFramePr>
        <p:xfrm>
          <a:off x="769905" y="2468875"/>
          <a:ext cx="108864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228600" progId="">
                  <p:embed/>
                </p:oleObj>
              </mc:Choice>
              <mc:Fallback>
                <p:oleObj name="Equation" r:id="rId3" imgW="622080" imgH="228600" progId="">
                  <p:embed/>
                  <p:pic>
                    <p:nvPicPr>
                      <p:cNvPr id="0" name="Picture 3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05" y="2468875"/>
                        <a:ext cx="108864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16960" y="2045772"/>
            <a:ext cx="337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mixture must obey,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798047"/>
              </p:ext>
            </p:extLst>
          </p:nvPr>
        </p:nvGraphicFramePr>
        <p:xfrm>
          <a:off x="5682375" y="2095500"/>
          <a:ext cx="15779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01440" imgH="241200" progId="">
                  <p:embed/>
                </p:oleObj>
              </mc:Choice>
              <mc:Fallback>
                <p:oleObj name="Equation" r:id="rId5" imgW="901440" imgH="241200" progId="">
                  <p:embed/>
                  <p:pic>
                    <p:nvPicPr>
                      <p:cNvPr id="0" name="Picture 3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2375" y="2095500"/>
                        <a:ext cx="15779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16960" y="3188796"/>
            <a:ext cx="6452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itchFamily="34" charset="0"/>
                <a:ea typeface="Tahoma" pitchFamily="34" charset="0"/>
                <a:cs typeface="Tahoma" pitchFamily="34" charset="0"/>
              </a:rPr>
              <a:t>Question</a:t>
            </a:r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:  Can the components of the mixture exist at the same temperature, pressure, and volume of the mixture simultaneously?</a:t>
            </a:r>
          </a:p>
          <a:p>
            <a:endParaRPr lang="en-US" sz="20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>
                <a:latin typeface="Arial" pitchFamily="34" charset="0"/>
                <a:ea typeface="Tahoma" pitchFamily="34" charset="0"/>
                <a:cs typeface="Tahoma" pitchFamily="34" charset="0"/>
              </a:rPr>
              <a:t>Answer</a:t>
            </a:r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:  NO!  If this were true, the number of moles of each component would have to be the same as the number of moles of mixture.  Therefore,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6960" y="2622495"/>
            <a:ext cx="5140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mixture components must obey,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487167"/>
              </p:ext>
            </p:extLst>
          </p:nvPr>
        </p:nvGraphicFramePr>
        <p:xfrm>
          <a:off x="7413970" y="2673350"/>
          <a:ext cx="14668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38080" imgH="241200" progId="">
                  <p:embed/>
                </p:oleObj>
              </mc:Choice>
              <mc:Fallback>
                <p:oleObj name="Equation" r:id="rId7" imgW="838080" imgH="241200" progId="">
                  <p:embed/>
                  <p:pic>
                    <p:nvPicPr>
                      <p:cNvPr id="0" name="Picture 3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970" y="2673350"/>
                        <a:ext cx="146685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271623"/>
              </p:ext>
            </p:extLst>
          </p:nvPr>
        </p:nvGraphicFramePr>
        <p:xfrm>
          <a:off x="769905" y="4312315"/>
          <a:ext cx="122220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8400" imgH="431640" progId="">
                  <p:embed/>
                </p:oleObj>
              </mc:Choice>
              <mc:Fallback>
                <p:oleObj name="Equation" r:id="rId9" imgW="698400" imgH="431640" progId="">
                  <p:embed/>
                  <p:pic>
                    <p:nvPicPr>
                      <p:cNvPr id="0" name="Picture 3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05" y="4312315"/>
                        <a:ext cx="1222200" cy="755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432374"/>
              </p:ext>
            </p:extLst>
          </p:nvPr>
        </p:nvGraphicFramePr>
        <p:xfrm>
          <a:off x="3233738" y="5516563"/>
          <a:ext cx="11557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660240" imgH="342720" progId="">
                  <p:embed/>
                </p:oleObj>
              </mc:Choice>
              <mc:Fallback>
                <p:oleObj name="Equation" r:id="rId11" imgW="660240" imgH="342720" progId="">
                  <p:embed/>
                  <p:pic>
                    <p:nvPicPr>
                      <p:cNvPr id="0" name="Picture 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738" y="5516563"/>
                        <a:ext cx="11557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482756" y="5541275"/>
            <a:ext cx="3347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Which we know is incorrect!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9094165"/>
              </p:ext>
            </p:extLst>
          </p:nvPr>
        </p:nvGraphicFramePr>
        <p:xfrm>
          <a:off x="798513" y="5233988"/>
          <a:ext cx="12001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85800" imgH="431640" progId="">
                  <p:embed/>
                </p:oleObj>
              </mc:Choice>
              <mc:Fallback>
                <p:oleObj name="Equation" r:id="rId13" imgW="685800" imgH="431640" progId="">
                  <p:embed/>
                  <p:pic>
                    <p:nvPicPr>
                      <p:cNvPr id="0" name="Picture 3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5233988"/>
                        <a:ext cx="12001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300382"/>
              </p:ext>
            </p:extLst>
          </p:nvPr>
        </p:nvGraphicFramePr>
        <p:xfrm>
          <a:off x="424260" y="3082925"/>
          <a:ext cx="17335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990360" imgH="228600" progId="">
                  <p:embed/>
                </p:oleObj>
              </mc:Choice>
              <mc:Fallback>
                <p:oleObj name="Equation" r:id="rId15" imgW="990360" imgH="228600" progId="">
                  <p:embed/>
                  <p:pic>
                    <p:nvPicPr>
                      <p:cNvPr id="0" name="Picture 3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260" y="3082925"/>
                        <a:ext cx="17335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23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Dalton’s Law of Partial Pressures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2689" y="1201510"/>
            <a:ext cx="8569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Dalton’s Law of Partial Pressures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states that the mixture components exist at the mixture </a:t>
            </a:r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temperature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and occupy the same total </a:t>
            </a:r>
            <a:r>
              <a:rPr lang="en-US" sz="2400" b="1" dirty="0">
                <a:latin typeface="Arial" pitchFamily="34" charset="0"/>
                <a:ea typeface="Tahoma" pitchFamily="34" charset="0"/>
                <a:cs typeface="Tahoma" pitchFamily="34" charset="0"/>
              </a:rPr>
              <a:t>volume</a:t>
            </a:r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 as the mixture.</a:t>
            </a:r>
          </a:p>
          <a:p>
            <a:endParaRPr lang="en-US" sz="2400" dirty="0">
              <a:latin typeface="Arial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Then, for the mixture and a component in the mixture,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808938"/>
              </p:ext>
            </p:extLst>
          </p:nvPr>
        </p:nvGraphicFramePr>
        <p:xfrm>
          <a:off x="2267700" y="3313785"/>
          <a:ext cx="43338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440" imgH="241200" progId="">
                  <p:embed/>
                </p:oleObj>
              </mc:Choice>
              <mc:Fallback>
                <p:oleObj name="Equation" r:id="rId3" imgW="2476440" imgH="241200" progId="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00" y="3313785"/>
                        <a:ext cx="43338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2689" y="3966267"/>
            <a:ext cx="3725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Form the following ratio ...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732865"/>
              </p:ext>
            </p:extLst>
          </p:nvPr>
        </p:nvGraphicFramePr>
        <p:xfrm>
          <a:off x="3035800" y="4556783"/>
          <a:ext cx="400050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8600" imgH="431640" progId="">
                  <p:embed/>
                </p:oleObj>
              </mc:Choice>
              <mc:Fallback>
                <p:oleObj name="Equation" r:id="rId5" imgW="228600" imgH="431640" progId="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800" y="4556783"/>
                        <a:ext cx="400050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5880" y="5425657"/>
            <a:ext cx="8762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</a:t>
            </a:r>
            <a:r>
              <a:rPr lang="en-US" sz="2000" b="1" i="1" baseline="-25000" dirty="0" err="1">
                <a:latin typeface="Times New Roman" pitchFamily="18" charset="0"/>
                <a:ea typeface="Tahoma" pitchFamily="34" charset="0"/>
                <a:cs typeface="Times New Roman" pitchFamily="18" charset="0"/>
              </a:rPr>
              <a:t>k</a:t>
            </a:r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 is called the </a:t>
            </a:r>
            <a:r>
              <a:rPr lang="en-US" sz="2000" b="1" dirty="0">
                <a:latin typeface="Arial" pitchFamily="34" charset="0"/>
                <a:ea typeface="Tahoma" pitchFamily="34" charset="0"/>
                <a:cs typeface="Tahoma" pitchFamily="34" charset="0"/>
              </a:rPr>
              <a:t>partial pressure </a:t>
            </a:r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of the component in the mixture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557933"/>
              </p:ext>
            </p:extLst>
          </p:nvPr>
        </p:nvGraphicFramePr>
        <p:xfrm>
          <a:off x="3458255" y="4542745"/>
          <a:ext cx="1509713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63280" imgH="444240" progId="">
                  <p:embed/>
                </p:oleObj>
              </mc:Choice>
              <mc:Fallback>
                <p:oleObj name="Equation" r:id="rId7" imgW="863280" imgH="444240" progId="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8255" y="4542745"/>
                        <a:ext cx="1509713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836386"/>
              </p:ext>
            </p:extLst>
          </p:nvPr>
        </p:nvGraphicFramePr>
        <p:xfrm>
          <a:off x="4970455" y="4555195"/>
          <a:ext cx="6000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42720" imgH="431640" progId="">
                  <p:embed/>
                </p:oleObj>
              </mc:Choice>
              <mc:Fallback>
                <p:oleObj name="Equation" r:id="rId9" imgW="342720" imgH="431640" progId="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55" y="4555195"/>
                        <a:ext cx="6000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008270"/>
              </p:ext>
            </p:extLst>
          </p:nvPr>
        </p:nvGraphicFramePr>
        <p:xfrm>
          <a:off x="5532125" y="4718770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04560" imgH="228600" progId="">
                  <p:embed/>
                </p:oleObj>
              </mc:Choice>
              <mc:Fallback>
                <p:oleObj name="Equation" r:id="rId11" imgW="304560" imgH="228600" progId="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125" y="4718770"/>
                        <a:ext cx="5334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0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Partial Pressure?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7450" y="1199454"/>
            <a:ext cx="8339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partial pressure of a component in an ideal gas mixture is the pressure the component would attain if it was at the same temperature and occupied the same volume as the mixture.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67700" y="3006545"/>
            <a:ext cx="2021927" cy="249632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164136"/>
              </p:ext>
            </p:extLst>
          </p:nvPr>
        </p:nvGraphicFramePr>
        <p:xfrm>
          <a:off x="2997395" y="3162910"/>
          <a:ext cx="60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6080" imgH="228600" progId="">
                  <p:embed/>
                </p:oleObj>
              </mc:Choice>
              <mc:Fallback>
                <p:oleObj name="Equation" r:id="rId3" imgW="406080" imgH="228600" progId="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395" y="3162910"/>
                        <a:ext cx="609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759474"/>
              </p:ext>
            </p:extLst>
          </p:nvPr>
        </p:nvGraphicFramePr>
        <p:xfrm>
          <a:off x="5570530" y="3162910"/>
          <a:ext cx="609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6080" imgH="228600" progId="">
                  <p:embed/>
                </p:oleObj>
              </mc:Choice>
              <mc:Fallback>
                <p:oleObj name="Equation" r:id="rId5" imgW="406080" imgH="228600" progId="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0" y="3162910"/>
                        <a:ext cx="609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90968"/>
              </p:ext>
            </p:extLst>
          </p:nvPr>
        </p:nvGraphicFramePr>
        <p:xfrm>
          <a:off x="2720773" y="4682890"/>
          <a:ext cx="1161540" cy="66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0" imgH="444240" progId="">
                  <p:embed/>
                </p:oleObj>
              </mc:Choice>
              <mc:Fallback>
                <p:oleObj name="Equation" r:id="rId7" imgW="774360" imgH="444240" progId="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773" y="4682890"/>
                        <a:ext cx="1161540" cy="666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240033"/>
              </p:ext>
            </p:extLst>
          </p:nvPr>
        </p:nvGraphicFramePr>
        <p:xfrm>
          <a:off x="5272808" y="4683508"/>
          <a:ext cx="112395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49160" imgH="444240" progId="">
                  <p:embed/>
                </p:oleObj>
              </mc:Choice>
              <mc:Fallback>
                <p:oleObj name="Equation" r:id="rId9" imgW="749160" imgH="444240" progId="">
                  <p:embed/>
                  <p:pic>
                    <p:nvPicPr>
                      <p:cNvPr id="0" name="Picture 2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2808" y="4683508"/>
                        <a:ext cx="1123950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676045"/>
              </p:ext>
            </p:extLst>
          </p:nvPr>
        </p:nvGraphicFramePr>
        <p:xfrm>
          <a:off x="2835095" y="4104595"/>
          <a:ext cx="8953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96880" imgH="291960" progId="">
                  <p:embed/>
                </p:oleObj>
              </mc:Choice>
              <mc:Fallback>
                <p:oleObj name="Equation" r:id="rId11" imgW="596880" imgH="291960" progId="">
                  <p:embed/>
                  <p:pic>
                    <p:nvPicPr>
                      <p:cNvPr id="0" name="Picture 2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095" y="4104595"/>
                        <a:ext cx="8953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4815968" y="3006544"/>
            <a:ext cx="2021927" cy="249632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538005"/>
              </p:ext>
            </p:extLst>
          </p:nvPr>
        </p:nvGraphicFramePr>
        <p:xfrm>
          <a:off x="3343040" y="3508375"/>
          <a:ext cx="247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4880" imgH="228600" progId="">
                  <p:embed/>
                </p:oleObj>
              </mc:Choice>
              <mc:Fallback>
                <p:oleObj name="Equation" r:id="rId13" imgW="164880" imgH="228600" progId="">
                  <p:embed/>
                  <p:pic>
                    <p:nvPicPr>
                      <p:cNvPr id="0" name="Picture 2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040" y="3508375"/>
                        <a:ext cx="2476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061932"/>
              </p:ext>
            </p:extLst>
          </p:nvPr>
        </p:nvGraphicFramePr>
        <p:xfrm>
          <a:off x="3558995" y="3505810"/>
          <a:ext cx="5905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393480" imgH="228600" progId="">
                  <p:embed/>
                </p:oleObj>
              </mc:Choice>
              <mc:Fallback>
                <p:oleObj name="Equation" r:id="rId15" imgW="393480" imgH="228600" progId="">
                  <p:embed/>
                  <p:pic>
                    <p:nvPicPr>
                      <p:cNvPr id="0" name="Picture 2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8995" y="3505810"/>
                        <a:ext cx="5905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608919"/>
              </p:ext>
            </p:extLst>
          </p:nvPr>
        </p:nvGraphicFramePr>
        <p:xfrm>
          <a:off x="2421320" y="3508555"/>
          <a:ext cx="952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34680" imgH="228600" progId="">
                  <p:embed/>
                </p:oleObj>
              </mc:Choice>
              <mc:Fallback>
                <p:oleObj name="Equation" r:id="rId17" imgW="634680" imgH="228600" progId="">
                  <p:embed/>
                  <p:pic>
                    <p:nvPicPr>
                      <p:cNvPr id="0" name="Picture 2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320" y="3508555"/>
                        <a:ext cx="952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221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07066 0.04005 C 0.08541 0.04908 0.10764 0.05394 0.13073 0.05394 C 0.15711 0.05394 0.17812 0.04908 0.19288 0.04005 L 0.26371 -4.07407E-6 " pathEditMode="relative" rAng="0" ptsTypes="FffFF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77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Dalton’s Law of Partial Pressures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191518"/>
              </p:ext>
            </p:extLst>
          </p:nvPr>
        </p:nvGraphicFramePr>
        <p:xfrm>
          <a:off x="3232150" y="2060458"/>
          <a:ext cx="266541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23880" imgH="431640" progId="">
                  <p:embed/>
                </p:oleObj>
              </mc:Choice>
              <mc:Fallback>
                <p:oleObj name="Equation" r:id="rId3" imgW="1523880" imgH="431640" progId="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2060458"/>
                        <a:ext cx="2665413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045" y="1163105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The partial pressures of the components in the mixture must sum up to the total pressure of the mixture,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56726"/>
              </p:ext>
            </p:extLst>
          </p:nvPr>
        </p:nvGraphicFramePr>
        <p:xfrm>
          <a:off x="1566863" y="2907323"/>
          <a:ext cx="59975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29000" imgH="342720" progId="">
                  <p:embed/>
                </p:oleObj>
              </mc:Choice>
              <mc:Fallback>
                <p:oleObj name="Equation" r:id="rId5" imgW="3429000" imgH="342720" progId="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2907323"/>
                        <a:ext cx="5997575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9045" y="3736239"/>
            <a:ext cx="8564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Now, we have the basis for evaluating the ideal gas component entropy,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374532"/>
              </p:ext>
            </p:extLst>
          </p:nvPr>
        </p:nvGraphicFramePr>
        <p:xfrm>
          <a:off x="1153955" y="4749175"/>
          <a:ext cx="6823076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98800" imgH="342720" progId="">
                  <p:embed/>
                </p:oleObj>
              </mc:Choice>
              <mc:Fallback>
                <p:oleObj name="Equation" r:id="rId7" imgW="3898800" imgH="342720" progId="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955" y="4749175"/>
                        <a:ext cx="6823076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530" y="5447869"/>
            <a:ext cx="2615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ea typeface="Tahoma" pitchFamily="34" charset="0"/>
                <a:cs typeface="Tahoma" pitchFamily="34" charset="0"/>
              </a:rPr>
              <a:t>partial pressure of the component</a:t>
            </a:r>
          </a:p>
        </p:txBody>
      </p:sp>
      <p:cxnSp>
        <p:nvCxnSpPr>
          <p:cNvPr id="11" name="Straight Connector 10"/>
          <p:cNvCxnSpPr>
            <a:stCxn id="9" idx="3"/>
          </p:cNvCxnSpPr>
          <p:nvPr/>
        </p:nvCxnSpPr>
        <p:spPr>
          <a:xfrm>
            <a:off x="2997395" y="5801812"/>
            <a:ext cx="468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95925" y="5195630"/>
            <a:ext cx="0" cy="60618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682805" y="5195630"/>
            <a:ext cx="0" cy="60618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0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Gas Mixture Properties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9045" y="1162702"/>
            <a:ext cx="4899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ea typeface="Tahoma" pitchFamily="34" charset="0"/>
                <a:cs typeface="Tahoma" pitchFamily="34" charset="0"/>
              </a:rPr>
              <a:t>Summary ... Using Dalton’s Law ...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644524"/>
              </p:ext>
            </p:extLst>
          </p:nvPr>
        </p:nvGraphicFramePr>
        <p:xfrm>
          <a:off x="2095970" y="1790035"/>
          <a:ext cx="49339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19160" imgH="431640" progId="">
                  <p:embed/>
                </p:oleObj>
              </mc:Choice>
              <mc:Fallback>
                <p:oleObj name="Equation" r:id="rId3" imgW="2819160" imgH="431640" progId="">
                  <p:embed/>
                  <p:pic>
                    <p:nvPicPr>
                      <p:cNvPr id="0" name="Picture 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970" y="1790035"/>
                        <a:ext cx="49339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922162"/>
              </p:ext>
            </p:extLst>
          </p:nvPr>
        </p:nvGraphicFramePr>
        <p:xfrm>
          <a:off x="2118195" y="2589213"/>
          <a:ext cx="49117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06560" imgH="431640" progId="">
                  <p:embed/>
                </p:oleObj>
              </mc:Choice>
              <mc:Fallback>
                <p:oleObj name="Equation" r:id="rId5" imgW="2806560" imgH="431640" progId="">
                  <p:embed/>
                  <p:pic>
                    <p:nvPicPr>
                      <p:cNvPr id="0" name="Picture 2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195" y="2589213"/>
                        <a:ext cx="491172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354674"/>
              </p:ext>
            </p:extLst>
          </p:nvPr>
        </p:nvGraphicFramePr>
        <p:xfrm>
          <a:off x="1922055" y="3429000"/>
          <a:ext cx="52673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009600" imgH="431640" progId="">
                  <p:embed/>
                </p:oleObj>
              </mc:Choice>
              <mc:Fallback>
                <p:oleObj name="Equation" r:id="rId7" imgW="3009600" imgH="431640" progId="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055" y="3429000"/>
                        <a:ext cx="526732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924955"/>
              </p:ext>
            </p:extLst>
          </p:nvPr>
        </p:nvGraphicFramePr>
        <p:xfrm>
          <a:off x="1998865" y="4209550"/>
          <a:ext cx="51339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933640" imgH="431640" progId="">
                  <p:embed/>
                </p:oleObj>
              </mc:Choice>
              <mc:Fallback>
                <p:oleObj name="Equation" r:id="rId9" imgW="2933640" imgH="431640" progId="">
                  <p:embed/>
                  <p:pic>
                    <p:nvPicPr>
                      <p:cNvPr id="0" name="Picture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865" y="4209550"/>
                        <a:ext cx="513397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558789"/>
              </p:ext>
            </p:extLst>
          </p:nvPr>
        </p:nvGraphicFramePr>
        <p:xfrm>
          <a:off x="1154113" y="5157225"/>
          <a:ext cx="68230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898800" imgH="342720" progId="">
                  <p:embed/>
                </p:oleObj>
              </mc:Choice>
              <mc:Fallback>
                <p:oleObj name="Equation" r:id="rId11" imgW="3898800" imgH="342720" progId="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5157225"/>
                        <a:ext cx="6823075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829091"/>
              </p:ext>
            </p:extLst>
          </p:nvPr>
        </p:nvGraphicFramePr>
        <p:xfrm>
          <a:off x="4033838" y="5694895"/>
          <a:ext cx="10874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22080" imgH="228600" progId="">
                  <p:embed/>
                </p:oleObj>
              </mc:Choice>
              <mc:Fallback>
                <p:oleObj name="Equation" r:id="rId13" imgW="622080" imgH="228600" progId="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5694895"/>
                        <a:ext cx="108743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80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smtClean="0">
            <a:latin typeface="Arial" pitchFamily="34" charset="0"/>
            <a:ea typeface="Tahoma" pitchFamily="34" charset="0"/>
            <a:cs typeface="Tahom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8463</TotalTime>
  <Words>694</Words>
  <Application>Microsoft Office PowerPoint</Application>
  <PresentationFormat>On-screen Show (4:3)</PresentationFormat>
  <Paragraphs>93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Calibri</vt:lpstr>
      <vt:lpstr>Tahoma</vt:lpstr>
      <vt:lpstr>Times New Roman</vt:lpstr>
      <vt:lpstr>Office Theme</vt:lpstr>
      <vt:lpstr>Equation</vt:lpstr>
      <vt:lpstr>Lecture 32</vt:lpstr>
      <vt:lpstr>The Gibbs Phase Rule</vt:lpstr>
      <vt:lpstr>Ideal Gas Mixture Properties</vt:lpstr>
      <vt:lpstr>Ideal Gas Mixture Properties</vt:lpstr>
      <vt:lpstr>Ideal Gas Mixture Properties</vt:lpstr>
      <vt:lpstr>Dalton’s Law of Partial Pressures</vt:lpstr>
      <vt:lpstr>What is a Partial Pressure?</vt:lpstr>
      <vt:lpstr>Dalton’s Law of Partial Pressures</vt:lpstr>
      <vt:lpstr>Ideal Gas Mixture Properties</vt:lpstr>
      <vt:lpstr>Example</vt:lpstr>
      <vt:lpstr>Example</vt:lpstr>
      <vt:lpstr>Example</vt:lpstr>
      <vt:lpstr>Example</vt:lpstr>
      <vt:lpstr>Example</vt:lpstr>
      <vt:lpstr>Example – Parametric Study</vt:lpstr>
      <vt:lpstr>Example – Parametric Study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1260</cp:revision>
  <cp:lastPrinted>2012-11-11T19:41:39Z</cp:lastPrinted>
  <dcterms:created xsi:type="dcterms:W3CDTF">2008-11-21T16:06:48Z</dcterms:created>
  <dcterms:modified xsi:type="dcterms:W3CDTF">2024-04-15T18:14:54Z</dcterms:modified>
</cp:coreProperties>
</file>